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63" r:id="rId5"/>
    <p:sldId id="257" r:id="rId6"/>
    <p:sldId id="258" r:id="rId7"/>
    <p:sldId id="312" r:id="rId8"/>
    <p:sldId id="358" r:id="rId9"/>
    <p:sldId id="359" r:id="rId10"/>
    <p:sldId id="357" r:id="rId11"/>
    <p:sldId id="361" r:id="rId12"/>
    <p:sldId id="362" r:id="rId13"/>
    <p:sldId id="363" r:id="rId14"/>
    <p:sldId id="367" r:id="rId15"/>
    <p:sldId id="365" r:id="rId16"/>
    <p:sldId id="315" r:id="rId17"/>
    <p:sldId id="385" r:id="rId18"/>
    <p:sldId id="366" r:id="rId19"/>
    <p:sldId id="259" r:id="rId20"/>
    <p:sldId id="382" r:id="rId21"/>
    <p:sldId id="386" r:id="rId22"/>
    <p:sldId id="272" r:id="rId23"/>
    <p:sldId id="371" r:id="rId24"/>
    <p:sldId id="391" r:id="rId25"/>
    <p:sldId id="392" r:id="rId26"/>
    <p:sldId id="394" r:id="rId27"/>
    <p:sldId id="395" r:id="rId28"/>
    <p:sldId id="397" r:id="rId29"/>
    <p:sldId id="398" r:id="rId30"/>
    <p:sldId id="396" r:id="rId31"/>
    <p:sldId id="368" r:id="rId32"/>
    <p:sldId id="399" r:id="rId33"/>
    <p:sldId id="408" r:id="rId34"/>
    <p:sldId id="407" r:id="rId35"/>
    <p:sldId id="406" r:id="rId36"/>
    <p:sldId id="405" r:id="rId37"/>
    <p:sldId id="404" r:id="rId38"/>
    <p:sldId id="403" r:id="rId39"/>
    <p:sldId id="402" r:id="rId40"/>
    <p:sldId id="401" r:id="rId41"/>
    <p:sldId id="400" r:id="rId42"/>
    <p:sldId id="387" r:id="rId43"/>
    <p:sldId id="356" r:id="rId44"/>
    <p:sldId id="390" r:id="rId45"/>
    <p:sldId id="388" r:id="rId46"/>
    <p:sldId id="389" r:id="rId47"/>
    <p:sldId id="379" r:id="rId48"/>
    <p:sldId id="380" r:id="rId49"/>
    <p:sldId id="280" r:id="rId50"/>
    <p:sldId id="38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88"/>
    <a:srgbClr val="F3F3F5"/>
    <a:srgbClr val="3D5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529D2-B6FD-4B5B-A21F-F564BB152244}" v="340" dt="2022-10-10T12:10:10.6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4" d="100"/>
          <a:sy n="114" d="100"/>
        </p:scale>
        <p:origin x="43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Prichard" userId="b22d9bb7-c08a-44b1-8582-76590013e3aa" providerId="ADAL" clId="{558126E3-32DE-465F-96D8-502985ECA401}"/>
    <pc:docChg chg="undo custSel modSld sldOrd">
      <pc:chgData name="Jacob Prichard" userId="b22d9bb7-c08a-44b1-8582-76590013e3aa" providerId="ADAL" clId="{558126E3-32DE-465F-96D8-502985ECA401}" dt="2022-09-28T11:53:23.454" v="77"/>
      <pc:docMkLst>
        <pc:docMk/>
      </pc:docMkLst>
      <pc:sldChg chg="modSp mod">
        <pc:chgData name="Jacob Prichard" userId="b22d9bb7-c08a-44b1-8582-76590013e3aa" providerId="ADAL" clId="{558126E3-32DE-465F-96D8-502985ECA401}" dt="2022-09-28T11:52:53.102" v="69" actId="20577"/>
        <pc:sldMkLst>
          <pc:docMk/>
          <pc:sldMk cId="2797874436" sldId="259"/>
        </pc:sldMkLst>
        <pc:spChg chg="mod">
          <ac:chgData name="Jacob Prichard" userId="b22d9bb7-c08a-44b1-8582-76590013e3aa" providerId="ADAL" clId="{558126E3-32DE-465F-96D8-502985ECA401}" dt="2022-09-28T11:52:38.534" v="65" actId="20577"/>
          <ac:spMkLst>
            <pc:docMk/>
            <pc:sldMk cId="2797874436" sldId="259"/>
            <ac:spMk id="3" creationId="{00000000-0000-0000-0000-000000000000}"/>
          </ac:spMkLst>
        </pc:spChg>
        <pc:spChg chg="mod">
          <ac:chgData name="Jacob Prichard" userId="b22d9bb7-c08a-44b1-8582-76590013e3aa" providerId="ADAL" clId="{558126E3-32DE-465F-96D8-502985ECA401}" dt="2022-09-28T11:52:53.102" v="69" actId="20577"/>
          <ac:spMkLst>
            <pc:docMk/>
            <pc:sldMk cId="2797874436" sldId="259"/>
            <ac:spMk id="4" creationId="{E2155AF9-BA90-D2DE-97AC-0C13AC92CF61}"/>
          </ac:spMkLst>
        </pc:spChg>
        <pc:picChg chg="mod">
          <ac:chgData name="Jacob Prichard" userId="b22d9bb7-c08a-44b1-8582-76590013e3aa" providerId="ADAL" clId="{558126E3-32DE-465F-96D8-502985ECA401}" dt="2022-09-28T11:52:41.155" v="68" actId="1038"/>
          <ac:picMkLst>
            <pc:docMk/>
            <pc:sldMk cId="2797874436" sldId="259"/>
            <ac:picMk id="2" creationId="{832B08FF-000D-040B-E31E-D232565F67DF}"/>
          </ac:picMkLst>
        </pc:picChg>
      </pc:sldChg>
      <pc:sldChg chg="ord">
        <pc:chgData name="Jacob Prichard" userId="b22d9bb7-c08a-44b1-8582-76590013e3aa" providerId="ADAL" clId="{558126E3-32DE-465F-96D8-502985ECA401}" dt="2022-09-28T11:53:09.018" v="71"/>
        <pc:sldMkLst>
          <pc:docMk/>
          <pc:sldMk cId="2884388101" sldId="315"/>
        </pc:sldMkLst>
      </pc:sldChg>
      <pc:sldChg chg="addSp delSp modSp mod">
        <pc:chgData name="Jacob Prichard" userId="b22d9bb7-c08a-44b1-8582-76590013e3aa" providerId="ADAL" clId="{558126E3-32DE-465F-96D8-502985ECA401}" dt="2022-09-28T11:52:07.004" v="43" actId="20577"/>
        <pc:sldMkLst>
          <pc:docMk/>
          <pc:sldMk cId="3948034437" sldId="365"/>
        </pc:sldMkLst>
        <pc:spChg chg="add mod">
          <ac:chgData name="Jacob Prichard" userId="b22d9bb7-c08a-44b1-8582-76590013e3aa" providerId="ADAL" clId="{558126E3-32DE-465F-96D8-502985ECA401}" dt="2022-09-28T11:51:34.164" v="21" actId="20577"/>
          <ac:spMkLst>
            <pc:docMk/>
            <pc:sldMk cId="3948034437" sldId="365"/>
            <ac:spMk id="2" creationId="{F304B6CD-1701-63C5-8708-EFD54F8CBEEB}"/>
          </ac:spMkLst>
        </pc:spChg>
        <pc:spChg chg="del">
          <ac:chgData name="Jacob Prichard" userId="b22d9bb7-c08a-44b1-8582-76590013e3aa" providerId="ADAL" clId="{558126E3-32DE-465F-96D8-502985ECA401}" dt="2022-09-28T11:51:25.570" v="0" actId="478"/>
          <ac:spMkLst>
            <pc:docMk/>
            <pc:sldMk cId="3948034437" sldId="365"/>
            <ac:spMk id="3" creationId="{5177A055-1E0B-1CB6-4BA3-34729E129273}"/>
          </ac:spMkLst>
        </pc:spChg>
        <pc:spChg chg="mod">
          <ac:chgData name="Jacob Prichard" userId="b22d9bb7-c08a-44b1-8582-76590013e3aa" providerId="ADAL" clId="{558126E3-32DE-465F-96D8-502985ECA401}" dt="2022-09-28T11:52:07.004" v="43" actId="20577"/>
          <ac:spMkLst>
            <pc:docMk/>
            <pc:sldMk cId="3948034437" sldId="365"/>
            <ac:spMk id="12" creationId="{00000000-0000-0000-0000-000000000000}"/>
          </ac:spMkLst>
        </pc:spChg>
        <pc:picChg chg="mod">
          <ac:chgData name="Jacob Prichard" userId="b22d9bb7-c08a-44b1-8582-76590013e3aa" providerId="ADAL" clId="{558126E3-32DE-465F-96D8-502985ECA401}" dt="2022-09-28T11:51:49.893" v="26" actId="1076"/>
          <ac:picMkLst>
            <pc:docMk/>
            <pc:sldMk cId="3948034437" sldId="365"/>
            <ac:picMk id="5" creationId="{DE484738-EA1A-0986-F564-B3E78BC6EFC6}"/>
          </ac:picMkLst>
        </pc:picChg>
      </pc:sldChg>
      <pc:sldChg chg="ord">
        <pc:chgData name="Jacob Prichard" userId="b22d9bb7-c08a-44b1-8582-76590013e3aa" providerId="ADAL" clId="{558126E3-32DE-465F-96D8-502985ECA401}" dt="2022-09-28T11:53:23.454" v="77"/>
        <pc:sldMkLst>
          <pc:docMk/>
          <pc:sldMk cId="2550502881" sldId="366"/>
        </pc:sldMkLst>
      </pc:sldChg>
      <pc:sldChg chg="ord">
        <pc:chgData name="Jacob Prichard" userId="b22d9bb7-c08a-44b1-8582-76590013e3aa" providerId="ADAL" clId="{558126E3-32DE-465F-96D8-502985ECA401}" dt="2022-09-28T11:53:14.303" v="75"/>
        <pc:sldMkLst>
          <pc:docMk/>
          <pc:sldMk cId="461818774" sldId="367"/>
        </pc:sldMkLst>
      </pc:sldChg>
    </pc:docChg>
  </pc:docChgLst>
  <pc:docChgLst>
    <pc:chgData name="Luigi Straccia" userId="0906e0d7-1d73-4d21-88a1-ce5709ddf46b" providerId="ADAL" clId="{BA0529D2-B6FD-4B5B-A21F-F564BB152244}"/>
    <pc:docChg chg="undo custSel addSld delSld modSld">
      <pc:chgData name="Luigi Straccia" userId="0906e0d7-1d73-4d21-88a1-ce5709ddf46b" providerId="ADAL" clId="{BA0529D2-B6FD-4B5B-A21F-F564BB152244}" dt="2022-10-10T12:12:59.115" v="1872" actId="20577"/>
      <pc:docMkLst>
        <pc:docMk/>
      </pc:docMkLst>
      <pc:sldChg chg="modSp mod">
        <pc:chgData name="Luigi Straccia" userId="0906e0d7-1d73-4d21-88a1-ce5709ddf46b" providerId="ADAL" clId="{BA0529D2-B6FD-4B5B-A21F-F564BB152244}" dt="2022-10-10T08:49:13.956" v="11" actId="207"/>
        <pc:sldMkLst>
          <pc:docMk/>
          <pc:sldMk cId="445638963" sldId="272"/>
        </pc:sldMkLst>
        <pc:spChg chg="mod">
          <ac:chgData name="Luigi Straccia" userId="0906e0d7-1d73-4d21-88a1-ce5709ddf46b" providerId="ADAL" clId="{BA0529D2-B6FD-4B5B-A21F-F564BB152244}" dt="2022-10-10T08:49:13.956" v="11" actId="207"/>
          <ac:spMkLst>
            <pc:docMk/>
            <pc:sldMk cId="445638963" sldId="272"/>
            <ac:spMk id="4" creationId="{C99C291C-0459-3071-11C4-CC416946F62B}"/>
          </ac:spMkLst>
        </pc:spChg>
      </pc:sldChg>
      <pc:sldChg chg="addSp delSp modSp mod">
        <pc:chgData name="Luigi Straccia" userId="0906e0d7-1d73-4d21-88a1-ce5709ddf46b" providerId="ADAL" clId="{BA0529D2-B6FD-4B5B-A21F-F564BB152244}" dt="2022-10-10T09:37:14.186" v="600" actId="122"/>
        <pc:sldMkLst>
          <pc:docMk/>
          <pc:sldMk cId="4277471215" sldId="368"/>
        </pc:sldMkLst>
        <pc:spChg chg="add mod">
          <ac:chgData name="Luigi Straccia" userId="0906e0d7-1d73-4d21-88a1-ce5709ddf46b" providerId="ADAL" clId="{BA0529D2-B6FD-4B5B-A21F-F564BB152244}" dt="2022-10-10T09:37:14.186" v="600" actId="122"/>
          <ac:spMkLst>
            <pc:docMk/>
            <pc:sldMk cId="4277471215" sldId="368"/>
            <ac:spMk id="2" creationId="{58235043-D930-E9E8-B6AF-E06D8522931A}"/>
          </ac:spMkLst>
        </pc:spChg>
        <pc:spChg chg="del mod">
          <ac:chgData name="Luigi Straccia" userId="0906e0d7-1d73-4d21-88a1-ce5709ddf46b" providerId="ADAL" clId="{BA0529D2-B6FD-4B5B-A21F-F564BB152244}" dt="2022-10-10T09:37:02.498" v="597" actId="478"/>
          <ac:spMkLst>
            <pc:docMk/>
            <pc:sldMk cId="4277471215" sldId="368"/>
            <ac:spMk id="9" creationId="{00000000-0000-0000-0000-000000000000}"/>
          </ac:spMkLst>
        </pc:spChg>
      </pc:sldChg>
      <pc:sldChg chg="modSp mod">
        <pc:chgData name="Luigi Straccia" userId="0906e0d7-1d73-4d21-88a1-ce5709ddf46b" providerId="ADAL" clId="{BA0529D2-B6FD-4B5B-A21F-F564BB152244}" dt="2022-10-10T12:12:59.115" v="1872" actId="20577"/>
        <pc:sldMkLst>
          <pc:docMk/>
          <pc:sldMk cId="2023113599" sldId="379"/>
        </pc:sldMkLst>
        <pc:spChg chg="mod">
          <ac:chgData name="Luigi Straccia" userId="0906e0d7-1d73-4d21-88a1-ce5709ddf46b" providerId="ADAL" clId="{BA0529D2-B6FD-4B5B-A21F-F564BB152244}" dt="2022-10-10T12:12:59.115" v="1872" actId="20577"/>
          <ac:spMkLst>
            <pc:docMk/>
            <pc:sldMk cId="2023113599" sldId="379"/>
            <ac:spMk id="11" creationId="{BC9118EF-8213-497F-803E-C87ECECA4287}"/>
          </ac:spMkLst>
        </pc:spChg>
      </pc:sldChg>
      <pc:sldChg chg="modSp mod">
        <pc:chgData name="Luigi Straccia" userId="0906e0d7-1d73-4d21-88a1-ce5709ddf46b" providerId="ADAL" clId="{BA0529D2-B6FD-4B5B-A21F-F564BB152244}" dt="2022-10-10T12:06:21.062" v="1810" actId="20577"/>
        <pc:sldMkLst>
          <pc:docMk/>
          <pc:sldMk cId="2387171257" sldId="382"/>
        </pc:sldMkLst>
        <pc:spChg chg="mod">
          <ac:chgData name="Luigi Straccia" userId="0906e0d7-1d73-4d21-88a1-ce5709ddf46b" providerId="ADAL" clId="{BA0529D2-B6FD-4B5B-A21F-F564BB152244}" dt="2022-10-10T12:06:21.062" v="1810" actId="20577"/>
          <ac:spMkLst>
            <pc:docMk/>
            <pc:sldMk cId="2387171257" sldId="382"/>
            <ac:spMk id="12" creationId="{00000000-0000-0000-0000-000000000000}"/>
          </ac:spMkLst>
        </pc:spChg>
      </pc:sldChg>
      <pc:sldChg chg="modSp mod">
        <pc:chgData name="Luigi Straccia" userId="0906e0d7-1d73-4d21-88a1-ce5709ddf46b" providerId="ADAL" clId="{BA0529D2-B6FD-4B5B-A21F-F564BB152244}" dt="2022-10-10T12:12:50.658" v="1871" actId="20577"/>
        <pc:sldMkLst>
          <pc:docMk/>
          <pc:sldMk cId="1970279926" sldId="389"/>
        </pc:sldMkLst>
        <pc:spChg chg="mod">
          <ac:chgData name="Luigi Straccia" userId="0906e0d7-1d73-4d21-88a1-ce5709ddf46b" providerId="ADAL" clId="{BA0529D2-B6FD-4B5B-A21F-F564BB152244}" dt="2022-10-10T12:12:50.658" v="1871" actId="20577"/>
          <ac:spMkLst>
            <pc:docMk/>
            <pc:sldMk cId="1970279926" sldId="389"/>
            <ac:spMk id="3" creationId="{BDD8B0CA-7022-4F7B-A909-05E3644CA152}"/>
          </ac:spMkLst>
        </pc:spChg>
      </pc:sldChg>
      <pc:sldChg chg="modSp new mod">
        <pc:chgData name="Luigi Straccia" userId="0906e0d7-1d73-4d21-88a1-ce5709ddf46b" providerId="ADAL" clId="{BA0529D2-B6FD-4B5B-A21F-F564BB152244}" dt="2022-10-10T12:07:42.163" v="1819" actId="20577"/>
        <pc:sldMkLst>
          <pc:docMk/>
          <pc:sldMk cId="1247159178" sldId="391"/>
        </pc:sldMkLst>
        <pc:spChg chg="mod">
          <ac:chgData name="Luigi Straccia" userId="0906e0d7-1d73-4d21-88a1-ce5709ddf46b" providerId="ADAL" clId="{BA0529D2-B6FD-4B5B-A21F-F564BB152244}" dt="2022-10-10T08:49:25.365" v="14" actId="120"/>
          <ac:spMkLst>
            <pc:docMk/>
            <pc:sldMk cId="1247159178" sldId="391"/>
            <ac:spMk id="2" creationId="{43593993-6656-9F3E-03C5-5D1357740B32}"/>
          </ac:spMkLst>
        </pc:spChg>
        <pc:spChg chg="mod">
          <ac:chgData name="Luigi Straccia" userId="0906e0d7-1d73-4d21-88a1-ce5709ddf46b" providerId="ADAL" clId="{BA0529D2-B6FD-4B5B-A21F-F564BB152244}" dt="2022-10-10T12:07:42.163" v="1819" actId="20577"/>
          <ac:spMkLst>
            <pc:docMk/>
            <pc:sldMk cId="1247159178" sldId="391"/>
            <ac:spMk id="3" creationId="{2ADDB2BB-FA53-4B61-F12F-AECCEEF033C8}"/>
          </ac:spMkLst>
        </pc:spChg>
      </pc:sldChg>
      <pc:sldChg chg="addSp modSp new mod">
        <pc:chgData name="Luigi Straccia" userId="0906e0d7-1d73-4d21-88a1-ce5709ddf46b" providerId="ADAL" clId="{BA0529D2-B6FD-4B5B-A21F-F564BB152244}" dt="2022-10-10T08:57:56.967" v="191" actId="14100"/>
        <pc:sldMkLst>
          <pc:docMk/>
          <pc:sldMk cId="800392326" sldId="392"/>
        </pc:sldMkLst>
        <pc:spChg chg="mod">
          <ac:chgData name="Luigi Straccia" userId="0906e0d7-1d73-4d21-88a1-ce5709ddf46b" providerId="ADAL" clId="{BA0529D2-B6FD-4B5B-A21F-F564BB152244}" dt="2022-10-10T08:52:16.246" v="64" actId="120"/>
          <ac:spMkLst>
            <pc:docMk/>
            <pc:sldMk cId="800392326" sldId="392"/>
            <ac:spMk id="2" creationId="{5F1D22F7-8638-E82E-B319-D2B4690B657F}"/>
          </ac:spMkLst>
        </pc:spChg>
        <pc:spChg chg="mod">
          <ac:chgData name="Luigi Straccia" userId="0906e0d7-1d73-4d21-88a1-ce5709ddf46b" providerId="ADAL" clId="{BA0529D2-B6FD-4B5B-A21F-F564BB152244}" dt="2022-10-10T08:57:56.967" v="191" actId="14100"/>
          <ac:spMkLst>
            <pc:docMk/>
            <pc:sldMk cId="800392326" sldId="392"/>
            <ac:spMk id="3" creationId="{CB99002C-C53A-53B7-9CAC-B443B1113A2D}"/>
          </ac:spMkLst>
        </pc:spChg>
        <pc:graphicFrameChg chg="add mod">
          <ac:chgData name="Luigi Straccia" userId="0906e0d7-1d73-4d21-88a1-ce5709ddf46b" providerId="ADAL" clId="{BA0529D2-B6FD-4B5B-A21F-F564BB152244}" dt="2022-10-10T08:54:52.097" v="116" actId="1037"/>
          <ac:graphicFrameMkLst>
            <pc:docMk/>
            <pc:sldMk cId="800392326" sldId="392"/>
            <ac:graphicFrameMk id="4" creationId="{3A34ACD6-FC64-7C24-1F77-3B014C999074}"/>
          </ac:graphicFrameMkLst>
        </pc:graphicFrameChg>
      </pc:sldChg>
      <pc:sldChg chg="new del">
        <pc:chgData name="Luigi Straccia" userId="0906e0d7-1d73-4d21-88a1-ce5709ddf46b" providerId="ADAL" clId="{BA0529D2-B6FD-4B5B-A21F-F564BB152244}" dt="2022-10-10T09:36:14.977" v="591" actId="2696"/>
        <pc:sldMkLst>
          <pc:docMk/>
          <pc:sldMk cId="3609038976" sldId="393"/>
        </pc:sldMkLst>
      </pc:sldChg>
      <pc:sldChg chg="addSp modSp new mod">
        <pc:chgData name="Luigi Straccia" userId="0906e0d7-1d73-4d21-88a1-ce5709ddf46b" providerId="ADAL" clId="{BA0529D2-B6FD-4B5B-A21F-F564BB152244}" dt="2022-10-10T08:57:04.243" v="185" actId="1037"/>
        <pc:sldMkLst>
          <pc:docMk/>
          <pc:sldMk cId="217512347" sldId="394"/>
        </pc:sldMkLst>
        <pc:spChg chg="mod">
          <ac:chgData name="Luigi Straccia" userId="0906e0d7-1d73-4d21-88a1-ce5709ddf46b" providerId="ADAL" clId="{BA0529D2-B6FD-4B5B-A21F-F564BB152244}" dt="2022-10-10T08:55:21.026" v="120" actId="255"/>
          <ac:spMkLst>
            <pc:docMk/>
            <pc:sldMk cId="217512347" sldId="394"/>
            <ac:spMk id="2" creationId="{B6AB2B8B-C489-EEF1-65EE-CCAA93F5450B}"/>
          </ac:spMkLst>
        </pc:spChg>
        <pc:spChg chg="mod">
          <ac:chgData name="Luigi Straccia" userId="0906e0d7-1d73-4d21-88a1-ce5709ddf46b" providerId="ADAL" clId="{BA0529D2-B6FD-4B5B-A21F-F564BB152244}" dt="2022-10-10T08:55:58.722" v="145" actId="20577"/>
          <ac:spMkLst>
            <pc:docMk/>
            <pc:sldMk cId="217512347" sldId="394"/>
            <ac:spMk id="3" creationId="{AE461E35-199D-D5AC-FE00-8BB9D3F11C26}"/>
          </ac:spMkLst>
        </pc:spChg>
        <pc:graphicFrameChg chg="add mod">
          <ac:chgData name="Luigi Straccia" userId="0906e0d7-1d73-4d21-88a1-ce5709ddf46b" providerId="ADAL" clId="{BA0529D2-B6FD-4B5B-A21F-F564BB152244}" dt="2022-10-10T08:56:37.661" v="170" actId="1035"/>
          <ac:graphicFrameMkLst>
            <pc:docMk/>
            <pc:sldMk cId="217512347" sldId="394"/>
            <ac:graphicFrameMk id="4" creationId="{CDA50D3C-8FBC-C336-3769-5F178E9314FB}"/>
          </ac:graphicFrameMkLst>
        </pc:graphicFrameChg>
        <pc:graphicFrameChg chg="add mod">
          <ac:chgData name="Luigi Straccia" userId="0906e0d7-1d73-4d21-88a1-ce5709ddf46b" providerId="ADAL" clId="{BA0529D2-B6FD-4B5B-A21F-F564BB152244}" dt="2022-10-10T08:57:04.243" v="185" actId="1037"/>
          <ac:graphicFrameMkLst>
            <pc:docMk/>
            <pc:sldMk cId="217512347" sldId="394"/>
            <ac:graphicFrameMk id="5" creationId="{5A846B73-B1C5-A73D-7862-1B4DF7708919}"/>
          </ac:graphicFrameMkLst>
        </pc:graphicFrameChg>
      </pc:sldChg>
      <pc:sldChg chg="addSp delSp modSp new mod">
        <pc:chgData name="Luigi Straccia" userId="0906e0d7-1d73-4d21-88a1-ce5709ddf46b" providerId="ADAL" clId="{BA0529D2-B6FD-4B5B-A21F-F564BB152244}" dt="2022-10-10T09:02:54.075" v="417" actId="1076"/>
        <pc:sldMkLst>
          <pc:docMk/>
          <pc:sldMk cId="999882326" sldId="395"/>
        </pc:sldMkLst>
        <pc:spChg chg="mod">
          <ac:chgData name="Luigi Straccia" userId="0906e0d7-1d73-4d21-88a1-ce5709ddf46b" providerId="ADAL" clId="{BA0529D2-B6FD-4B5B-A21F-F564BB152244}" dt="2022-10-10T08:58:11.377" v="195" actId="120"/>
          <ac:spMkLst>
            <pc:docMk/>
            <pc:sldMk cId="999882326" sldId="395"/>
            <ac:spMk id="2" creationId="{8663E07D-9D08-B174-B6C5-C03A6D88820A}"/>
          </ac:spMkLst>
        </pc:spChg>
        <pc:spChg chg="mod">
          <ac:chgData name="Luigi Straccia" userId="0906e0d7-1d73-4d21-88a1-ce5709ddf46b" providerId="ADAL" clId="{BA0529D2-B6FD-4B5B-A21F-F564BB152244}" dt="2022-10-10T09:02:30.751" v="412" actId="1036"/>
          <ac:spMkLst>
            <pc:docMk/>
            <pc:sldMk cId="999882326" sldId="395"/>
            <ac:spMk id="3" creationId="{DE326BE4-2E55-7FD1-5299-CDE46FBFF33B}"/>
          </ac:spMkLst>
        </pc:spChg>
        <pc:spChg chg="add mod">
          <ac:chgData name="Luigi Straccia" userId="0906e0d7-1d73-4d21-88a1-ce5709ddf46b" providerId="ADAL" clId="{BA0529D2-B6FD-4B5B-A21F-F564BB152244}" dt="2022-10-10T09:02:13.553" v="402" actId="1036"/>
          <ac:spMkLst>
            <pc:docMk/>
            <pc:sldMk cId="999882326" sldId="395"/>
            <ac:spMk id="4" creationId="{03817135-E8EC-772E-5C32-17D2894A3356}"/>
          </ac:spMkLst>
        </pc:spChg>
        <pc:picChg chg="add del mod">
          <ac:chgData name="Luigi Straccia" userId="0906e0d7-1d73-4d21-88a1-ce5709ddf46b" providerId="ADAL" clId="{BA0529D2-B6FD-4B5B-A21F-F564BB152244}" dt="2022-10-10T09:00:13.623" v="363" actId="1036"/>
          <ac:picMkLst>
            <pc:docMk/>
            <pc:sldMk cId="999882326" sldId="395"/>
            <ac:picMk id="1026" creationId="{268F1B51-896B-D774-3003-F7CACA5BBB5D}"/>
          </ac:picMkLst>
        </pc:picChg>
        <pc:picChg chg="add del mod">
          <ac:chgData name="Luigi Straccia" userId="0906e0d7-1d73-4d21-88a1-ce5709ddf46b" providerId="ADAL" clId="{BA0529D2-B6FD-4B5B-A21F-F564BB152244}" dt="2022-10-10T09:02:14.265" v="403"/>
          <ac:picMkLst>
            <pc:docMk/>
            <pc:sldMk cId="999882326" sldId="395"/>
            <ac:picMk id="1028" creationId="{DFF4C70B-5C41-55BA-9B21-3CD474071C61}"/>
          </ac:picMkLst>
        </pc:picChg>
        <pc:picChg chg="add del mod">
          <ac:chgData name="Luigi Straccia" userId="0906e0d7-1d73-4d21-88a1-ce5709ddf46b" providerId="ADAL" clId="{BA0529D2-B6FD-4B5B-A21F-F564BB152244}" dt="2022-10-10T09:01:49.497" v="392"/>
          <ac:picMkLst>
            <pc:docMk/>
            <pc:sldMk cId="999882326" sldId="395"/>
            <ac:picMk id="1030" creationId="{A586C2C1-2000-E038-B4A7-64965314EB72}"/>
          </ac:picMkLst>
        </pc:picChg>
        <pc:picChg chg="add del mod">
          <ac:chgData name="Luigi Straccia" userId="0906e0d7-1d73-4d21-88a1-ce5709ddf46b" providerId="ADAL" clId="{BA0529D2-B6FD-4B5B-A21F-F564BB152244}" dt="2022-10-10T09:02:31.239" v="413"/>
          <ac:picMkLst>
            <pc:docMk/>
            <pc:sldMk cId="999882326" sldId="395"/>
            <ac:picMk id="1032" creationId="{84E695CA-23A5-C19D-0D37-036CFADE3853}"/>
          </ac:picMkLst>
        </pc:picChg>
        <pc:picChg chg="add mod">
          <ac:chgData name="Luigi Straccia" userId="0906e0d7-1d73-4d21-88a1-ce5709ddf46b" providerId="ADAL" clId="{BA0529D2-B6FD-4B5B-A21F-F564BB152244}" dt="2022-10-10T09:02:42.594" v="415" actId="1076"/>
          <ac:picMkLst>
            <pc:docMk/>
            <pc:sldMk cId="999882326" sldId="395"/>
            <ac:picMk id="1034" creationId="{37416123-2BBE-448B-A750-1D3472FE53B5}"/>
          </ac:picMkLst>
        </pc:picChg>
        <pc:picChg chg="add mod">
          <ac:chgData name="Luigi Straccia" userId="0906e0d7-1d73-4d21-88a1-ce5709ddf46b" providerId="ADAL" clId="{BA0529D2-B6FD-4B5B-A21F-F564BB152244}" dt="2022-10-10T09:02:54.075" v="417" actId="1076"/>
          <ac:picMkLst>
            <pc:docMk/>
            <pc:sldMk cId="999882326" sldId="395"/>
            <ac:picMk id="1036" creationId="{9719E9F3-51DF-8791-FC14-655ADB8F7E1C}"/>
          </ac:picMkLst>
        </pc:picChg>
      </pc:sldChg>
      <pc:sldChg chg="modSp new mod">
        <pc:chgData name="Luigi Straccia" userId="0906e0d7-1d73-4d21-88a1-ce5709ddf46b" providerId="ADAL" clId="{BA0529D2-B6FD-4B5B-A21F-F564BB152244}" dt="2022-10-10T09:34:20.031" v="590" actId="255"/>
        <pc:sldMkLst>
          <pc:docMk/>
          <pc:sldMk cId="3357893495" sldId="396"/>
        </pc:sldMkLst>
        <pc:spChg chg="mod">
          <ac:chgData name="Luigi Straccia" userId="0906e0d7-1d73-4d21-88a1-ce5709ddf46b" providerId="ADAL" clId="{BA0529D2-B6FD-4B5B-A21F-F564BB152244}" dt="2022-10-10T09:32:54.180" v="543" actId="255"/>
          <ac:spMkLst>
            <pc:docMk/>
            <pc:sldMk cId="3357893495" sldId="396"/>
            <ac:spMk id="2" creationId="{2AD40CAF-E596-F9BF-E96F-1A44D8245ECD}"/>
          </ac:spMkLst>
        </pc:spChg>
        <pc:spChg chg="mod">
          <ac:chgData name="Luigi Straccia" userId="0906e0d7-1d73-4d21-88a1-ce5709ddf46b" providerId="ADAL" clId="{BA0529D2-B6FD-4B5B-A21F-F564BB152244}" dt="2022-10-10T09:34:20.031" v="590" actId="255"/>
          <ac:spMkLst>
            <pc:docMk/>
            <pc:sldMk cId="3357893495" sldId="396"/>
            <ac:spMk id="3" creationId="{64D1B178-4700-EB88-E5E9-7F3FF1F4EC00}"/>
          </ac:spMkLst>
        </pc:spChg>
      </pc:sldChg>
      <pc:sldChg chg="modSp new mod">
        <pc:chgData name="Luigi Straccia" userId="0906e0d7-1d73-4d21-88a1-ce5709ddf46b" providerId="ADAL" clId="{BA0529D2-B6FD-4B5B-A21F-F564BB152244}" dt="2022-10-10T09:04:00.965" v="438" actId="20577"/>
        <pc:sldMkLst>
          <pc:docMk/>
          <pc:sldMk cId="3943182729" sldId="397"/>
        </pc:sldMkLst>
        <pc:spChg chg="mod">
          <ac:chgData name="Luigi Straccia" userId="0906e0d7-1d73-4d21-88a1-ce5709ddf46b" providerId="ADAL" clId="{BA0529D2-B6FD-4B5B-A21F-F564BB152244}" dt="2022-10-10T09:03:34.713" v="421" actId="255"/>
          <ac:spMkLst>
            <pc:docMk/>
            <pc:sldMk cId="3943182729" sldId="397"/>
            <ac:spMk id="2" creationId="{EAA2D774-AB46-701F-A1A0-A96A9EF75195}"/>
          </ac:spMkLst>
        </pc:spChg>
        <pc:spChg chg="mod">
          <ac:chgData name="Luigi Straccia" userId="0906e0d7-1d73-4d21-88a1-ce5709ddf46b" providerId="ADAL" clId="{BA0529D2-B6FD-4B5B-A21F-F564BB152244}" dt="2022-10-10T09:04:00.965" v="438" actId="20577"/>
          <ac:spMkLst>
            <pc:docMk/>
            <pc:sldMk cId="3943182729" sldId="397"/>
            <ac:spMk id="3" creationId="{69D550E9-CB3B-A762-AF20-79E1B0D6FE29}"/>
          </ac:spMkLst>
        </pc:spChg>
      </pc:sldChg>
      <pc:sldChg chg="addSp delSp modSp new mod">
        <pc:chgData name="Luigi Straccia" userId="0906e0d7-1d73-4d21-88a1-ce5709ddf46b" providerId="ADAL" clId="{BA0529D2-B6FD-4B5B-A21F-F564BB152244}" dt="2022-10-10T10:56:15.102" v="1803" actId="1037"/>
        <pc:sldMkLst>
          <pc:docMk/>
          <pc:sldMk cId="2710731006" sldId="398"/>
        </pc:sldMkLst>
        <pc:spChg chg="mod">
          <ac:chgData name="Luigi Straccia" userId="0906e0d7-1d73-4d21-88a1-ce5709ddf46b" providerId="ADAL" clId="{BA0529D2-B6FD-4B5B-A21F-F564BB152244}" dt="2022-10-10T09:06:16.809" v="531" actId="1037"/>
          <ac:spMkLst>
            <pc:docMk/>
            <pc:sldMk cId="2710731006" sldId="398"/>
            <ac:spMk id="2" creationId="{6355FB63-9730-B030-8381-D85EDBDE3FEE}"/>
          </ac:spMkLst>
        </pc:spChg>
        <pc:spChg chg="del">
          <ac:chgData name="Luigi Straccia" userId="0906e0d7-1d73-4d21-88a1-ce5709ddf46b" providerId="ADAL" clId="{BA0529D2-B6FD-4B5B-A21F-F564BB152244}" dt="2022-10-10T09:04:31.811" v="443"/>
          <ac:spMkLst>
            <pc:docMk/>
            <pc:sldMk cId="2710731006" sldId="398"/>
            <ac:spMk id="3" creationId="{3DDA9B9A-00D2-7F19-16AD-2F7A12367950}"/>
          </ac:spMkLst>
        </pc:spChg>
        <pc:spChg chg="add mod">
          <ac:chgData name="Luigi Straccia" userId="0906e0d7-1d73-4d21-88a1-ce5709ddf46b" providerId="ADAL" clId="{BA0529D2-B6FD-4B5B-A21F-F564BB152244}" dt="2022-10-10T09:06:43.524" v="539" actId="255"/>
          <ac:spMkLst>
            <pc:docMk/>
            <pc:sldMk cId="2710731006" sldId="398"/>
            <ac:spMk id="4" creationId="{191FF45E-0664-ADC3-146E-7EDE5707CB24}"/>
          </ac:spMkLst>
        </pc:spChg>
        <pc:spChg chg="add mod">
          <ac:chgData name="Luigi Straccia" userId="0906e0d7-1d73-4d21-88a1-ce5709ddf46b" providerId="ADAL" clId="{BA0529D2-B6FD-4B5B-A21F-F564BB152244}" dt="2022-10-10T10:56:15.102" v="1803" actId="1037"/>
          <ac:spMkLst>
            <pc:docMk/>
            <pc:sldMk cId="2710731006" sldId="398"/>
            <ac:spMk id="5" creationId="{672716A4-F360-F7B8-91C4-C9B3633C67E0}"/>
          </ac:spMkLst>
        </pc:spChg>
        <pc:picChg chg="add mod">
          <ac:chgData name="Luigi Straccia" userId="0906e0d7-1d73-4d21-88a1-ce5709ddf46b" providerId="ADAL" clId="{BA0529D2-B6FD-4B5B-A21F-F564BB152244}" dt="2022-10-10T09:05:31.681" v="479" actId="1037"/>
          <ac:picMkLst>
            <pc:docMk/>
            <pc:sldMk cId="2710731006" sldId="398"/>
            <ac:picMk id="2050" creationId="{A232BB13-9539-5A86-1230-738B0641A8FB}"/>
          </ac:picMkLst>
        </pc:picChg>
        <pc:picChg chg="add del mod">
          <ac:chgData name="Luigi Straccia" userId="0906e0d7-1d73-4d21-88a1-ce5709ddf46b" providerId="ADAL" clId="{BA0529D2-B6FD-4B5B-A21F-F564BB152244}" dt="2022-10-10T09:04:57.365" v="450"/>
          <ac:picMkLst>
            <pc:docMk/>
            <pc:sldMk cId="2710731006" sldId="398"/>
            <ac:picMk id="2052" creationId="{44B53F1F-494C-A712-6EB2-24A9B4C3BBF1}"/>
          </ac:picMkLst>
        </pc:picChg>
        <pc:picChg chg="add mod">
          <ac:chgData name="Luigi Straccia" userId="0906e0d7-1d73-4d21-88a1-ce5709ddf46b" providerId="ADAL" clId="{BA0529D2-B6FD-4B5B-A21F-F564BB152244}" dt="2022-10-10T09:05:27.627" v="467" actId="1038"/>
          <ac:picMkLst>
            <pc:docMk/>
            <pc:sldMk cId="2710731006" sldId="398"/>
            <ac:picMk id="2054" creationId="{56AD786C-FF6D-C2CF-DB35-23EFE0CFFF5A}"/>
          </ac:picMkLst>
        </pc:picChg>
      </pc:sldChg>
      <pc:sldChg chg="addSp delSp modSp new mod">
        <pc:chgData name="Luigi Straccia" userId="0906e0d7-1d73-4d21-88a1-ce5709ddf46b" providerId="ADAL" clId="{BA0529D2-B6FD-4B5B-A21F-F564BB152244}" dt="2022-10-10T12:10:10.600" v="1858" actId="1037"/>
        <pc:sldMkLst>
          <pc:docMk/>
          <pc:sldMk cId="1923802405" sldId="399"/>
        </pc:sldMkLst>
        <pc:spChg chg="mod">
          <ac:chgData name="Luigi Straccia" userId="0906e0d7-1d73-4d21-88a1-ce5709ddf46b" providerId="ADAL" clId="{BA0529D2-B6FD-4B5B-A21F-F564BB152244}" dt="2022-10-10T09:38:22.323" v="611" actId="207"/>
          <ac:spMkLst>
            <pc:docMk/>
            <pc:sldMk cId="1923802405" sldId="399"/>
            <ac:spMk id="2" creationId="{D3DB5FDA-C140-F359-C38A-35A54CBDBD5D}"/>
          </ac:spMkLst>
        </pc:spChg>
        <pc:spChg chg="del">
          <ac:chgData name="Luigi Straccia" userId="0906e0d7-1d73-4d21-88a1-ce5709ddf46b" providerId="ADAL" clId="{BA0529D2-B6FD-4B5B-A21F-F564BB152244}" dt="2022-10-10T09:38:34.080" v="612"/>
          <ac:spMkLst>
            <pc:docMk/>
            <pc:sldMk cId="1923802405" sldId="399"/>
            <ac:spMk id="3" creationId="{336C3A0C-9610-F6F1-5AD3-9DD5A29F0EB9}"/>
          </ac:spMkLst>
        </pc:spChg>
        <pc:spChg chg="add mod">
          <ac:chgData name="Luigi Straccia" userId="0906e0d7-1d73-4d21-88a1-ce5709ddf46b" providerId="ADAL" clId="{BA0529D2-B6FD-4B5B-A21F-F564BB152244}" dt="2022-10-10T09:43:39.391" v="783" actId="1035"/>
          <ac:spMkLst>
            <pc:docMk/>
            <pc:sldMk cId="1923802405" sldId="399"/>
            <ac:spMk id="4" creationId="{B11753F6-62C0-5C20-BAF1-91E6A73820A5}"/>
          </ac:spMkLst>
        </pc:spChg>
        <pc:spChg chg="add mod">
          <ac:chgData name="Luigi Straccia" userId="0906e0d7-1d73-4d21-88a1-ce5709ddf46b" providerId="ADAL" clId="{BA0529D2-B6FD-4B5B-A21F-F564BB152244}" dt="2022-10-10T10:56:47.920" v="1807" actId="20577"/>
          <ac:spMkLst>
            <pc:docMk/>
            <pc:sldMk cId="1923802405" sldId="399"/>
            <ac:spMk id="5" creationId="{8DFD4CB3-57AC-7DFC-342E-61456C9E6128}"/>
          </ac:spMkLst>
        </pc:spChg>
        <pc:spChg chg="add mod">
          <ac:chgData name="Luigi Straccia" userId="0906e0d7-1d73-4d21-88a1-ce5709ddf46b" providerId="ADAL" clId="{BA0529D2-B6FD-4B5B-A21F-F564BB152244}" dt="2022-10-10T09:43:48.099" v="799" actId="1076"/>
          <ac:spMkLst>
            <pc:docMk/>
            <pc:sldMk cId="1923802405" sldId="399"/>
            <ac:spMk id="6" creationId="{D05AE961-6BFB-1DB1-A923-D7441FBD8652}"/>
          </ac:spMkLst>
        </pc:spChg>
        <pc:spChg chg="add mod">
          <ac:chgData name="Luigi Straccia" userId="0906e0d7-1d73-4d21-88a1-ce5709ddf46b" providerId="ADAL" clId="{BA0529D2-B6FD-4B5B-A21F-F564BB152244}" dt="2022-10-10T12:10:03.385" v="1854" actId="1037"/>
          <ac:spMkLst>
            <pc:docMk/>
            <pc:sldMk cId="1923802405" sldId="399"/>
            <ac:spMk id="7" creationId="{31E98064-7B97-D29A-5EA6-83D08ABB3B44}"/>
          </ac:spMkLst>
        </pc:spChg>
        <pc:spChg chg="add mod">
          <ac:chgData name="Luigi Straccia" userId="0906e0d7-1d73-4d21-88a1-ce5709ddf46b" providerId="ADAL" clId="{BA0529D2-B6FD-4B5B-A21F-F564BB152244}" dt="2022-10-10T12:10:06.316" v="1855" actId="1037"/>
          <ac:spMkLst>
            <pc:docMk/>
            <pc:sldMk cId="1923802405" sldId="399"/>
            <ac:spMk id="8" creationId="{5577ABEF-4FC9-74C1-2384-2B2EF48157C2}"/>
          </ac:spMkLst>
        </pc:spChg>
        <pc:spChg chg="add mod">
          <ac:chgData name="Luigi Straccia" userId="0906e0d7-1d73-4d21-88a1-ce5709ddf46b" providerId="ADAL" clId="{BA0529D2-B6FD-4B5B-A21F-F564BB152244}" dt="2022-10-10T09:45:28.728" v="824"/>
          <ac:spMkLst>
            <pc:docMk/>
            <pc:sldMk cId="1923802405" sldId="399"/>
            <ac:spMk id="9" creationId="{C6B5EC4D-676D-B39C-0FFF-E7CCD7B00EFC}"/>
          </ac:spMkLst>
        </pc:spChg>
        <pc:spChg chg="add mod">
          <ac:chgData name="Luigi Straccia" userId="0906e0d7-1d73-4d21-88a1-ce5709ddf46b" providerId="ADAL" clId="{BA0529D2-B6FD-4B5B-A21F-F564BB152244}" dt="2022-10-10T12:10:10.600" v="1858" actId="1037"/>
          <ac:spMkLst>
            <pc:docMk/>
            <pc:sldMk cId="1923802405" sldId="399"/>
            <ac:spMk id="10" creationId="{5B8A0380-1468-D369-6888-93954B0FF30B}"/>
          </ac:spMkLst>
        </pc:spChg>
        <pc:spChg chg="add mod">
          <ac:chgData name="Luigi Straccia" userId="0906e0d7-1d73-4d21-88a1-ce5709ddf46b" providerId="ADAL" clId="{BA0529D2-B6FD-4B5B-A21F-F564BB152244}" dt="2022-10-10T12:10:08.463" v="1856" actId="1037"/>
          <ac:spMkLst>
            <pc:docMk/>
            <pc:sldMk cId="1923802405" sldId="399"/>
            <ac:spMk id="11" creationId="{0D464F1D-DF12-1E13-6886-01BE7614601A}"/>
          </ac:spMkLst>
        </pc:spChg>
        <pc:spChg chg="add mod">
          <ac:chgData name="Luigi Straccia" userId="0906e0d7-1d73-4d21-88a1-ce5709ddf46b" providerId="ADAL" clId="{BA0529D2-B6FD-4B5B-A21F-F564BB152244}" dt="2022-10-10T09:44:17.060" v="817" actId="1076"/>
          <ac:spMkLst>
            <pc:docMk/>
            <pc:sldMk cId="1923802405" sldId="399"/>
            <ac:spMk id="12" creationId="{625ED4B1-6C24-6B36-A830-1A4D57ED25D2}"/>
          </ac:spMkLst>
        </pc:spChg>
        <pc:spChg chg="add del mod">
          <ac:chgData name="Luigi Straccia" userId="0906e0d7-1d73-4d21-88a1-ce5709ddf46b" providerId="ADAL" clId="{BA0529D2-B6FD-4B5B-A21F-F564BB152244}" dt="2022-10-10T09:46:04.007" v="830"/>
          <ac:spMkLst>
            <pc:docMk/>
            <pc:sldMk cId="1923802405" sldId="399"/>
            <ac:spMk id="13" creationId="{CA9C7CFD-4B61-0F34-FC5D-23898A664866}"/>
          </ac:spMkLst>
        </pc:spChg>
        <pc:spChg chg="add mod">
          <ac:chgData name="Luigi Straccia" userId="0906e0d7-1d73-4d21-88a1-ce5709ddf46b" providerId="ADAL" clId="{BA0529D2-B6FD-4B5B-A21F-F564BB152244}" dt="2022-10-10T09:46:25.146" v="833" actId="20577"/>
          <ac:spMkLst>
            <pc:docMk/>
            <pc:sldMk cId="1923802405" sldId="399"/>
            <ac:spMk id="14" creationId="{F1D7CAEB-9FAB-0ADD-F334-2B241967E92E}"/>
          </ac:spMkLst>
        </pc:spChg>
      </pc:sldChg>
      <pc:sldChg chg="addSp delSp modSp new mod">
        <pc:chgData name="Luigi Straccia" userId="0906e0d7-1d73-4d21-88a1-ce5709ddf46b" providerId="ADAL" clId="{BA0529D2-B6FD-4B5B-A21F-F564BB152244}" dt="2022-10-10T10:54:55.056" v="1800" actId="1035"/>
        <pc:sldMkLst>
          <pc:docMk/>
          <pc:sldMk cId="3580499230" sldId="400"/>
        </pc:sldMkLst>
        <pc:spChg chg="mod">
          <ac:chgData name="Luigi Straccia" userId="0906e0d7-1d73-4d21-88a1-ce5709ddf46b" providerId="ADAL" clId="{BA0529D2-B6FD-4B5B-A21F-F564BB152244}" dt="2022-10-10T10:53:46.113" v="1763" actId="20577"/>
          <ac:spMkLst>
            <pc:docMk/>
            <pc:sldMk cId="3580499230" sldId="400"/>
            <ac:spMk id="2" creationId="{DE61DA9B-D84C-9CBE-39C0-919154383023}"/>
          </ac:spMkLst>
        </pc:spChg>
        <pc:spChg chg="del mod">
          <ac:chgData name="Luigi Straccia" userId="0906e0d7-1d73-4d21-88a1-ce5709ddf46b" providerId="ADAL" clId="{BA0529D2-B6FD-4B5B-A21F-F564BB152244}" dt="2022-10-10T10:54:23.004" v="1767"/>
          <ac:spMkLst>
            <pc:docMk/>
            <pc:sldMk cId="3580499230" sldId="400"/>
            <ac:spMk id="3" creationId="{9D05229F-EB30-A302-4A33-94DB8C1F1E9A}"/>
          </ac:spMkLst>
        </pc:spChg>
        <pc:picChg chg="add mod">
          <ac:chgData name="Luigi Straccia" userId="0906e0d7-1d73-4d21-88a1-ce5709ddf46b" providerId="ADAL" clId="{BA0529D2-B6FD-4B5B-A21F-F564BB152244}" dt="2022-10-10T10:54:55.056" v="1800" actId="1035"/>
          <ac:picMkLst>
            <pc:docMk/>
            <pc:sldMk cId="3580499230" sldId="400"/>
            <ac:picMk id="4" creationId="{743CA67E-044B-365B-BF1A-3B0A0EF802E8}"/>
          </ac:picMkLst>
        </pc:picChg>
      </pc:sldChg>
      <pc:sldChg chg="addSp delSp modSp new mod">
        <pc:chgData name="Luigi Straccia" userId="0906e0d7-1d73-4d21-88a1-ce5709ddf46b" providerId="ADAL" clId="{BA0529D2-B6FD-4B5B-A21F-F564BB152244}" dt="2022-10-10T10:53:00.258" v="1711" actId="1036"/>
        <pc:sldMkLst>
          <pc:docMk/>
          <pc:sldMk cId="3969449859" sldId="401"/>
        </pc:sldMkLst>
        <pc:spChg chg="mod">
          <ac:chgData name="Luigi Straccia" userId="0906e0d7-1d73-4d21-88a1-ce5709ddf46b" providerId="ADAL" clId="{BA0529D2-B6FD-4B5B-A21F-F564BB152244}" dt="2022-10-10T10:52:01.927" v="1681" actId="120"/>
          <ac:spMkLst>
            <pc:docMk/>
            <pc:sldMk cId="3969449859" sldId="401"/>
            <ac:spMk id="2" creationId="{BA3D6E04-57AA-2A10-A921-F8192FA590A9}"/>
          </ac:spMkLst>
        </pc:spChg>
        <pc:spChg chg="del mod">
          <ac:chgData name="Luigi Straccia" userId="0906e0d7-1d73-4d21-88a1-ce5709ddf46b" providerId="ADAL" clId="{BA0529D2-B6FD-4B5B-A21F-F564BB152244}" dt="2022-10-10T10:52:39.610" v="1685" actId="931"/>
          <ac:spMkLst>
            <pc:docMk/>
            <pc:sldMk cId="3969449859" sldId="401"/>
            <ac:spMk id="3" creationId="{67907C91-E948-59DD-4D95-21AD65022CAA}"/>
          </ac:spMkLst>
        </pc:spChg>
        <pc:picChg chg="add mod">
          <ac:chgData name="Luigi Straccia" userId="0906e0d7-1d73-4d21-88a1-ce5709ddf46b" providerId="ADAL" clId="{BA0529D2-B6FD-4B5B-A21F-F564BB152244}" dt="2022-10-10T10:53:00.258" v="1711" actId="1036"/>
          <ac:picMkLst>
            <pc:docMk/>
            <pc:sldMk cId="3969449859" sldId="401"/>
            <ac:picMk id="5" creationId="{92B683FD-F51D-D113-F9C7-95939D1FCCA7}"/>
          </ac:picMkLst>
        </pc:picChg>
      </pc:sldChg>
      <pc:sldChg chg="modSp new mod">
        <pc:chgData name="Luigi Straccia" userId="0906e0d7-1d73-4d21-88a1-ce5709ddf46b" providerId="ADAL" clId="{BA0529D2-B6FD-4B5B-A21F-F564BB152244}" dt="2022-10-10T10:51:40.169" v="1676" actId="20577"/>
        <pc:sldMkLst>
          <pc:docMk/>
          <pc:sldMk cId="2822099627" sldId="402"/>
        </pc:sldMkLst>
        <pc:spChg chg="mod">
          <ac:chgData name="Luigi Straccia" userId="0906e0d7-1d73-4d21-88a1-ce5709ddf46b" providerId="ADAL" clId="{BA0529D2-B6FD-4B5B-A21F-F564BB152244}" dt="2022-10-10T10:51:08.232" v="1672" actId="255"/>
          <ac:spMkLst>
            <pc:docMk/>
            <pc:sldMk cId="2822099627" sldId="402"/>
            <ac:spMk id="2" creationId="{C8A2B2F6-69E0-85A2-BE05-E80C0EF736C7}"/>
          </ac:spMkLst>
        </pc:spChg>
        <pc:spChg chg="mod">
          <ac:chgData name="Luigi Straccia" userId="0906e0d7-1d73-4d21-88a1-ce5709ddf46b" providerId="ADAL" clId="{BA0529D2-B6FD-4B5B-A21F-F564BB152244}" dt="2022-10-10T10:51:40.169" v="1676" actId="20577"/>
          <ac:spMkLst>
            <pc:docMk/>
            <pc:sldMk cId="2822099627" sldId="402"/>
            <ac:spMk id="3" creationId="{E9BF0DB3-B35B-6A3F-4C8F-AE3F08F42B4E}"/>
          </ac:spMkLst>
        </pc:spChg>
      </pc:sldChg>
      <pc:sldChg chg="addSp modSp new mod">
        <pc:chgData name="Luigi Straccia" userId="0906e0d7-1d73-4d21-88a1-ce5709ddf46b" providerId="ADAL" clId="{BA0529D2-B6FD-4B5B-A21F-F564BB152244}" dt="2022-10-10T10:50:11.210" v="1667" actId="20577"/>
        <pc:sldMkLst>
          <pc:docMk/>
          <pc:sldMk cId="2781534331" sldId="403"/>
        </pc:sldMkLst>
        <pc:spChg chg="mod">
          <ac:chgData name="Luigi Straccia" userId="0906e0d7-1d73-4d21-88a1-ce5709ddf46b" providerId="ADAL" clId="{BA0529D2-B6FD-4B5B-A21F-F564BB152244}" dt="2022-10-10T10:47:19.715" v="1504" actId="120"/>
          <ac:spMkLst>
            <pc:docMk/>
            <pc:sldMk cId="2781534331" sldId="403"/>
            <ac:spMk id="2" creationId="{DDF1D682-EF5B-32EA-8969-FCB0087D93C5}"/>
          </ac:spMkLst>
        </pc:spChg>
        <pc:spChg chg="mod">
          <ac:chgData name="Luigi Straccia" userId="0906e0d7-1d73-4d21-88a1-ce5709ddf46b" providerId="ADAL" clId="{BA0529D2-B6FD-4B5B-A21F-F564BB152244}" dt="2022-10-10T10:50:11.210" v="1667" actId="20577"/>
          <ac:spMkLst>
            <pc:docMk/>
            <pc:sldMk cId="2781534331" sldId="403"/>
            <ac:spMk id="3" creationId="{1ED83B21-6F4E-A7FF-A021-1EB361F3BFDC}"/>
          </ac:spMkLst>
        </pc:spChg>
        <pc:picChg chg="add mod">
          <ac:chgData name="Luigi Straccia" userId="0906e0d7-1d73-4d21-88a1-ce5709ddf46b" providerId="ADAL" clId="{BA0529D2-B6FD-4B5B-A21F-F564BB152244}" dt="2022-10-10T10:47:47.485" v="1510" actId="1076"/>
          <ac:picMkLst>
            <pc:docMk/>
            <pc:sldMk cId="2781534331" sldId="403"/>
            <ac:picMk id="4" creationId="{9DD47BFC-F4E3-8579-E207-E2CB46947A9C}"/>
          </ac:picMkLst>
        </pc:picChg>
      </pc:sldChg>
      <pc:sldChg chg="modSp new mod">
        <pc:chgData name="Luigi Straccia" userId="0906e0d7-1d73-4d21-88a1-ce5709ddf46b" providerId="ADAL" clId="{BA0529D2-B6FD-4B5B-A21F-F564BB152244}" dt="2022-10-10T10:46:28.084" v="1499" actId="20577"/>
        <pc:sldMkLst>
          <pc:docMk/>
          <pc:sldMk cId="958307483" sldId="404"/>
        </pc:sldMkLst>
        <pc:spChg chg="mod">
          <ac:chgData name="Luigi Straccia" userId="0906e0d7-1d73-4d21-88a1-ce5709ddf46b" providerId="ADAL" clId="{BA0529D2-B6FD-4B5B-A21F-F564BB152244}" dt="2022-10-10T10:43:53.695" v="1322" actId="255"/>
          <ac:spMkLst>
            <pc:docMk/>
            <pc:sldMk cId="958307483" sldId="404"/>
            <ac:spMk id="2" creationId="{58F37EA2-4E29-D703-7F1A-936C293FC185}"/>
          </ac:spMkLst>
        </pc:spChg>
        <pc:spChg chg="mod">
          <ac:chgData name="Luigi Straccia" userId="0906e0d7-1d73-4d21-88a1-ce5709ddf46b" providerId="ADAL" clId="{BA0529D2-B6FD-4B5B-A21F-F564BB152244}" dt="2022-10-10T10:46:28.084" v="1499" actId="20577"/>
          <ac:spMkLst>
            <pc:docMk/>
            <pc:sldMk cId="958307483" sldId="404"/>
            <ac:spMk id="3" creationId="{1BA42433-B370-1853-0B50-A3B4324D81CE}"/>
          </ac:spMkLst>
        </pc:spChg>
      </pc:sldChg>
      <pc:sldChg chg="addSp delSp modSp new mod">
        <pc:chgData name="Luigi Straccia" userId="0906e0d7-1d73-4d21-88a1-ce5709ddf46b" providerId="ADAL" clId="{BA0529D2-B6FD-4B5B-A21F-F564BB152244}" dt="2022-10-10T10:43:19.206" v="1315" actId="20577"/>
        <pc:sldMkLst>
          <pc:docMk/>
          <pc:sldMk cId="3901506807" sldId="405"/>
        </pc:sldMkLst>
        <pc:spChg chg="mod">
          <ac:chgData name="Luigi Straccia" userId="0906e0d7-1d73-4d21-88a1-ce5709ddf46b" providerId="ADAL" clId="{BA0529D2-B6FD-4B5B-A21F-F564BB152244}" dt="2022-10-10T10:35:57.575" v="1123" actId="255"/>
          <ac:spMkLst>
            <pc:docMk/>
            <pc:sldMk cId="3901506807" sldId="405"/>
            <ac:spMk id="2" creationId="{8686F4AA-5633-392E-D838-BEC9EF1A8408}"/>
          </ac:spMkLst>
        </pc:spChg>
        <pc:spChg chg="del">
          <ac:chgData name="Luigi Straccia" userId="0906e0d7-1d73-4d21-88a1-ce5709ddf46b" providerId="ADAL" clId="{BA0529D2-B6FD-4B5B-A21F-F564BB152244}" dt="2022-10-10T10:36:10.772" v="1124"/>
          <ac:spMkLst>
            <pc:docMk/>
            <pc:sldMk cId="3901506807" sldId="405"/>
            <ac:spMk id="3" creationId="{E52765A4-D2FE-29FE-F6D0-D7DEDE263EFB}"/>
          </ac:spMkLst>
        </pc:spChg>
        <pc:spChg chg="add mod">
          <ac:chgData name="Luigi Straccia" userId="0906e0d7-1d73-4d21-88a1-ce5709ddf46b" providerId="ADAL" clId="{BA0529D2-B6FD-4B5B-A21F-F564BB152244}" dt="2022-10-10T10:40:35.213" v="1291" actId="14100"/>
          <ac:spMkLst>
            <pc:docMk/>
            <pc:sldMk cId="3901506807" sldId="405"/>
            <ac:spMk id="4" creationId="{719542BB-99C0-0159-ACC3-478EBC2AC238}"/>
          </ac:spMkLst>
        </pc:spChg>
        <pc:spChg chg="add mod">
          <ac:chgData name="Luigi Straccia" userId="0906e0d7-1d73-4d21-88a1-ce5709ddf46b" providerId="ADAL" clId="{BA0529D2-B6FD-4B5B-A21F-F564BB152244}" dt="2022-10-10T10:43:07.170" v="1312" actId="6549"/>
          <ac:spMkLst>
            <pc:docMk/>
            <pc:sldMk cId="3901506807" sldId="405"/>
            <ac:spMk id="5" creationId="{57359319-5038-50B8-29EA-7019392C8947}"/>
          </ac:spMkLst>
        </pc:spChg>
        <pc:spChg chg="add mod">
          <ac:chgData name="Luigi Straccia" userId="0906e0d7-1d73-4d21-88a1-ce5709ddf46b" providerId="ADAL" clId="{BA0529D2-B6FD-4B5B-A21F-F564BB152244}" dt="2022-10-10T10:42:16.797" v="1306" actId="14100"/>
          <ac:spMkLst>
            <pc:docMk/>
            <pc:sldMk cId="3901506807" sldId="405"/>
            <ac:spMk id="6" creationId="{96EBA958-9678-595D-5B51-C402C4E4F922}"/>
          </ac:spMkLst>
        </pc:spChg>
        <pc:spChg chg="add del mod">
          <ac:chgData name="Luigi Straccia" userId="0906e0d7-1d73-4d21-88a1-ce5709ddf46b" providerId="ADAL" clId="{BA0529D2-B6FD-4B5B-A21F-F564BB152244}" dt="2022-10-10T10:36:57.026" v="1132" actId="478"/>
          <ac:spMkLst>
            <pc:docMk/>
            <pc:sldMk cId="3901506807" sldId="405"/>
            <ac:spMk id="7" creationId="{AF790AB4-7035-BC76-4D2E-CC578133F3BF}"/>
          </ac:spMkLst>
        </pc:spChg>
        <pc:spChg chg="add mod">
          <ac:chgData name="Luigi Straccia" userId="0906e0d7-1d73-4d21-88a1-ce5709ddf46b" providerId="ADAL" clId="{BA0529D2-B6FD-4B5B-A21F-F564BB152244}" dt="2022-10-10T10:43:19.206" v="1315" actId="20577"/>
          <ac:spMkLst>
            <pc:docMk/>
            <pc:sldMk cId="3901506807" sldId="405"/>
            <ac:spMk id="8" creationId="{28C26071-007A-D0CF-B93A-1F0A8EB8515B}"/>
          </ac:spMkLst>
        </pc:spChg>
      </pc:sldChg>
      <pc:sldChg chg="addSp delSp modSp new mod">
        <pc:chgData name="Luigi Straccia" userId="0906e0d7-1d73-4d21-88a1-ce5709ddf46b" providerId="ADAL" clId="{BA0529D2-B6FD-4B5B-A21F-F564BB152244}" dt="2022-10-10T12:11:45.221" v="1870" actId="20577"/>
        <pc:sldMkLst>
          <pc:docMk/>
          <pc:sldMk cId="3220756931" sldId="406"/>
        </pc:sldMkLst>
        <pc:spChg chg="mod">
          <ac:chgData name="Luigi Straccia" userId="0906e0d7-1d73-4d21-88a1-ce5709ddf46b" providerId="ADAL" clId="{BA0529D2-B6FD-4B5B-A21F-F564BB152244}" dt="2022-10-10T10:31:44.291" v="954" actId="1035"/>
          <ac:spMkLst>
            <pc:docMk/>
            <pc:sldMk cId="3220756931" sldId="406"/>
            <ac:spMk id="2" creationId="{40BCC386-DE0A-7EC2-B33B-C21C60DA9F02}"/>
          </ac:spMkLst>
        </pc:spChg>
        <pc:spChg chg="del">
          <ac:chgData name="Luigi Straccia" userId="0906e0d7-1d73-4d21-88a1-ce5709ddf46b" providerId="ADAL" clId="{BA0529D2-B6FD-4B5B-A21F-F564BB152244}" dt="2022-10-10T10:21:04.177" v="896"/>
          <ac:spMkLst>
            <pc:docMk/>
            <pc:sldMk cId="3220756931" sldId="406"/>
            <ac:spMk id="3" creationId="{BAFC01F1-DA3F-9428-36E4-16B82F4400D0}"/>
          </ac:spMkLst>
        </pc:spChg>
        <pc:spChg chg="add mod">
          <ac:chgData name="Luigi Straccia" userId="0906e0d7-1d73-4d21-88a1-ce5709ddf46b" providerId="ADAL" clId="{BA0529D2-B6FD-4B5B-A21F-F564BB152244}" dt="2022-10-10T12:11:45.221" v="1870" actId="20577"/>
          <ac:spMkLst>
            <pc:docMk/>
            <pc:sldMk cId="3220756931" sldId="406"/>
            <ac:spMk id="4" creationId="{E38D5BCB-5B7F-833E-FFD1-733A3C354619}"/>
          </ac:spMkLst>
        </pc:spChg>
        <pc:picChg chg="add mod">
          <ac:chgData name="Luigi Straccia" userId="0906e0d7-1d73-4d21-88a1-ce5709ddf46b" providerId="ADAL" clId="{BA0529D2-B6FD-4B5B-A21F-F564BB152244}" dt="2022-10-10T10:35:01.021" v="1045" actId="1037"/>
          <ac:picMkLst>
            <pc:docMk/>
            <pc:sldMk cId="3220756931" sldId="406"/>
            <ac:picMk id="5" creationId="{D2AC56C5-110C-76F5-164F-AEBB88DFD79E}"/>
          </ac:picMkLst>
        </pc:picChg>
        <pc:picChg chg="add mod ord">
          <ac:chgData name="Luigi Straccia" userId="0906e0d7-1d73-4d21-88a1-ce5709ddf46b" providerId="ADAL" clId="{BA0529D2-B6FD-4B5B-A21F-F564BB152244}" dt="2022-10-10T10:35:08.658" v="1084" actId="1037"/>
          <ac:picMkLst>
            <pc:docMk/>
            <pc:sldMk cId="3220756931" sldId="406"/>
            <ac:picMk id="6" creationId="{DE24C815-D009-4150-2702-C5043E5AF3DF}"/>
          </ac:picMkLst>
        </pc:picChg>
        <pc:picChg chg="add mod ord">
          <ac:chgData name="Luigi Straccia" userId="0906e0d7-1d73-4d21-88a1-ce5709ddf46b" providerId="ADAL" clId="{BA0529D2-B6FD-4B5B-A21F-F564BB152244}" dt="2022-10-10T10:35:19.939" v="1117" actId="1038"/>
          <ac:picMkLst>
            <pc:docMk/>
            <pc:sldMk cId="3220756931" sldId="406"/>
            <ac:picMk id="7" creationId="{FC0233D9-95A3-8331-7A2B-13A3BE792BAC}"/>
          </ac:picMkLst>
        </pc:picChg>
        <pc:picChg chg="add mod ord">
          <ac:chgData name="Luigi Straccia" userId="0906e0d7-1d73-4d21-88a1-ce5709ddf46b" providerId="ADAL" clId="{BA0529D2-B6FD-4B5B-A21F-F564BB152244}" dt="2022-10-10T10:35:04.580" v="1064" actId="1037"/>
          <ac:picMkLst>
            <pc:docMk/>
            <pc:sldMk cId="3220756931" sldId="406"/>
            <ac:picMk id="8" creationId="{04321456-6C21-3AEE-A69B-C9AD45382B54}"/>
          </ac:picMkLst>
        </pc:picChg>
        <pc:picChg chg="add mod ord">
          <ac:chgData name="Luigi Straccia" userId="0906e0d7-1d73-4d21-88a1-ce5709ddf46b" providerId="ADAL" clId="{BA0529D2-B6FD-4B5B-A21F-F564BB152244}" dt="2022-10-10T10:35:22.772" v="1118" actId="1037"/>
          <ac:picMkLst>
            <pc:docMk/>
            <pc:sldMk cId="3220756931" sldId="406"/>
            <ac:picMk id="9" creationId="{BC05EDAF-D846-B363-5327-7B9955B5A00E}"/>
          </ac:picMkLst>
        </pc:picChg>
      </pc:sldChg>
      <pc:sldChg chg="modSp new mod">
        <pc:chgData name="Luigi Straccia" userId="0906e0d7-1d73-4d21-88a1-ce5709ddf46b" providerId="ADAL" clId="{BA0529D2-B6FD-4B5B-A21F-F564BB152244}" dt="2022-10-10T12:11:18.533" v="1868" actId="20577"/>
        <pc:sldMkLst>
          <pc:docMk/>
          <pc:sldMk cId="3465787577" sldId="407"/>
        </pc:sldMkLst>
        <pc:spChg chg="mod">
          <ac:chgData name="Luigi Straccia" userId="0906e0d7-1d73-4d21-88a1-ce5709ddf46b" providerId="ADAL" clId="{BA0529D2-B6FD-4B5B-A21F-F564BB152244}" dt="2022-10-10T10:57:04.360" v="1809" actId="6549"/>
          <ac:spMkLst>
            <pc:docMk/>
            <pc:sldMk cId="3465787577" sldId="407"/>
            <ac:spMk id="2" creationId="{A246065D-FFC4-4E8D-20DC-30183D6DA7BF}"/>
          </ac:spMkLst>
        </pc:spChg>
        <pc:spChg chg="mod">
          <ac:chgData name="Luigi Straccia" userId="0906e0d7-1d73-4d21-88a1-ce5709ddf46b" providerId="ADAL" clId="{BA0529D2-B6FD-4B5B-A21F-F564BB152244}" dt="2022-10-10T12:11:18.533" v="1868" actId="20577"/>
          <ac:spMkLst>
            <pc:docMk/>
            <pc:sldMk cId="3465787577" sldId="407"/>
            <ac:spMk id="3" creationId="{5A6892E0-58D6-5518-2D08-58D65E2141E5}"/>
          </ac:spMkLst>
        </pc:spChg>
      </pc:sldChg>
      <pc:sldChg chg="modSp new mod">
        <pc:chgData name="Luigi Straccia" userId="0906e0d7-1d73-4d21-88a1-ce5709ddf46b" providerId="ADAL" clId="{BA0529D2-B6FD-4B5B-A21F-F564BB152244}" dt="2022-10-10T12:10:45.234" v="1860" actId="20577"/>
        <pc:sldMkLst>
          <pc:docMk/>
          <pc:sldMk cId="2680709057" sldId="408"/>
        </pc:sldMkLst>
        <pc:spChg chg="mod">
          <ac:chgData name="Luigi Straccia" userId="0906e0d7-1d73-4d21-88a1-ce5709ddf46b" providerId="ADAL" clId="{BA0529D2-B6FD-4B5B-A21F-F564BB152244}" dt="2022-10-10T10:18:08.803" v="838" actId="255"/>
          <ac:spMkLst>
            <pc:docMk/>
            <pc:sldMk cId="2680709057" sldId="408"/>
            <ac:spMk id="2" creationId="{77753C8B-AE5B-F275-3A4C-1461BDE62BA7}"/>
          </ac:spMkLst>
        </pc:spChg>
        <pc:spChg chg="mod">
          <ac:chgData name="Luigi Straccia" userId="0906e0d7-1d73-4d21-88a1-ce5709ddf46b" providerId="ADAL" clId="{BA0529D2-B6FD-4B5B-A21F-F564BB152244}" dt="2022-10-10T12:10:45.234" v="1860" actId="20577"/>
          <ac:spMkLst>
            <pc:docMk/>
            <pc:sldMk cId="2680709057" sldId="408"/>
            <ac:spMk id="3" creationId="{E92CFA19-E89C-2F55-9B60-5E3644B40AB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923645860425454"/>
          <c:y val="0.19187451190941038"/>
          <c:w val="0.81696041119860019"/>
          <c:h val="0.7886574074074074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for AR 21-22'!$B$3:$G$3</c:f>
              <c:strCache>
                <c:ptCount val="6"/>
                <c:pt idx="0">
                  <c:v>2016/17</c:v>
                </c:pt>
                <c:pt idx="1">
                  <c:v>2017-18</c:v>
                </c:pt>
                <c:pt idx="2">
                  <c:v>2018-19</c:v>
                </c:pt>
                <c:pt idx="3">
                  <c:v>2019-20</c:v>
                </c:pt>
                <c:pt idx="4">
                  <c:v>2020-21</c:v>
                </c:pt>
                <c:pt idx="5">
                  <c:v>2021-22</c:v>
                </c:pt>
              </c:strCache>
            </c:strRef>
          </c:cat>
          <c:val>
            <c:numRef>
              <c:f>'Tables for AR 21-22'!$B$4:$G$4</c:f>
              <c:numCache>
                <c:formatCode>General</c:formatCode>
                <c:ptCount val="6"/>
                <c:pt idx="0">
                  <c:v>-21.1</c:v>
                </c:pt>
                <c:pt idx="1">
                  <c:v>-16.100000000000001</c:v>
                </c:pt>
                <c:pt idx="2">
                  <c:v>-9.5</c:v>
                </c:pt>
                <c:pt idx="3" formatCode="0.0">
                  <c:v>-5.0999999999999996</c:v>
                </c:pt>
                <c:pt idx="4">
                  <c:v>0.4</c:v>
                </c:pt>
                <c:pt idx="5">
                  <c:v>-1.3</c:v>
                </c:pt>
              </c:numCache>
            </c:numRef>
          </c:val>
          <c:extLst>
            <c:ext xmlns:c16="http://schemas.microsoft.com/office/drawing/2014/chart" uri="{C3380CC4-5D6E-409C-BE32-E72D297353CC}">
              <c16:uniqueId val="{00000000-C399-4EE3-AFC7-2EFE1E7B541D}"/>
            </c:ext>
          </c:extLst>
        </c:ser>
        <c:dLbls>
          <c:dLblPos val="outEnd"/>
          <c:showLegendKey val="0"/>
          <c:showVal val="1"/>
          <c:showCatName val="0"/>
          <c:showSerName val="0"/>
          <c:showPercent val="0"/>
          <c:showBubbleSize val="0"/>
        </c:dLbls>
        <c:gapWidth val="219"/>
        <c:overlap val="-27"/>
        <c:axId val="425398952"/>
        <c:axId val="425401248"/>
      </c:barChart>
      <c:catAx>
        <c:axId val="425398952"/>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5401248"/>
        <c:crossesAt val="0"/>
        <c:auto val="0"/>
        <c:lblAlgn val="ctr"/>
        <c:lblOffset val="100"/>
        <c:noMultiLvlLbl val="0"/>
      </c:catAx>
      <c:valAx>
        <c:axId val="425401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en-GB" dirty="0"/>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5398952"/>
        <c:crossesAt val="1"/>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i="0" baseline="0">
          <a:solidFill>
            <a:schemeClr val="tx1"/>
          </a:solidFill>
          <a:latin typeface="Arial" panose="020B0604020202020204" pitchFamily="34" charset="0"/>
          <a:cs typeface="Arial" panose="020B0604020202020204" pitchFamily="34" charset="0"/>
        </a:defRPr>
      </a:pPr>
      <a:endParaRPr lang="en-US"/>
    </a:p>
  </c:txPr>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US" dirty="0"/>
              <a:t>Where each £1 comes from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5B2-4F25-9D1B-E7CFC014CC6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5B2-4F25-9D1B-E7CFC014CC6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5B2-4F25-9D1B-E7CFC014CC6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5B2-4F25-9D1B-E7CFC014CC6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5B2-4F25-9D1B-E7CFC014CC6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D5B2-4F25-9D1B-E7CFC014CC6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D5B2-4F25-9D1B-E7CFC014CC6E}"/>
              </c:ext>
            </c:extLst>
          </c:dPt>
          <c:dLbls>
            <c:delete val="1"/>
          </c:dLbls>
          <c:cat>
            <c:strRef>
              <c:f>'Tables for AR 21-22'!$A$39:$A$45</c:f>
              <c:strCache>
                <c:ptCount val="7"/>
                <c:pt idx="0">
                  <c:v>NHS England  11p</c:v>
                </c:pt>
                <c:pt idx="1">
                  <c:v>BLMK Clinical Commissioning Group 78p</c:v>
                </c:pt>
                <c:pt idx="2">
                  <c:v>Other Clinical Commissioning Groups 5p</c:v>
                </c:pt>
                <c:pt idx="3">
                  <c:v>Education, training, research and development  3p</c:v>
                </c:pt>
                <c:pt idx="4">
                  <c:v>Non - Patient Care Services 1p</c:v>
                </c:pt>
                <c:pt idx="5">
                  <c:v>Other Income from activities 1p</c:v>
                </c:pt>
                <c:pt idx="6">
                  <c:v>Other Income 3p</c:v>
                </c:pt>
              </c:strCache>
            </c:strRef>
          </c:cat>
          <c:val>
            <c:numRef>
              <c:f>'Tables for AR 21-22'!$B$39:$B$45</c:f>
              <c:numCache>
                <c:formatCode>_-* #,##0_-;\-* #,##0_-;_-* "-"??_-;_-@_-</c:formatCode>
                <c:ptCount val="7"/>
                <c:pt idx="0">
                  <c:v>34742</c:v>
                </c:pt>
                <c:pt idx="1">
                  <c:v>254911</c:v>
                </c:pt>
                <c:pt idx="2">
                  <c:v>15517</c:v>
                </c:pt>
                <c:pt idx="3">
                  <c:v>8509</c:v>
                </c:pt>
                <c:pt idx="4">
                  <c:v>2314</c:v>
                </c:pt>
                <c:pt idx="5">
                  <c:v>2493</c:v>
                </c:pt>
                <c:pt idx="6">
                  <c:v>8736</c:v>
                </c:pt>
              </c:numCache>
            </c:numRef>
          </c:val>
          <c:extLst>
            <c:ext xmlns:c16="http://schemas.microsoft.com/office/drawing/2014/chart" uri="{C3380CC4-5D6E-409C-BE32-E72D297353CC}">
              <c16:uniqueId val="{0000000E-D5B2-4F25-9D1B-E7CFC014CC6E}"/>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0-D5B2-4F25-9D1B-E7CFC014CC6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D5B2-4F25-9D1B-E7CFC014CC6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D5B2-4F25-9D1B-E7CFC014CC6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D5B2-4F25-9D1B-E7CFC014CC6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D5B2-4F25-9D1B-E7CFC014CC6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D5B2-4F25-9D1B-E7CFC014CC6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D5B2-4F25-9D1B-E7CFC014CC6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'Tables for AR 21-22'!$A$39:$A$45</c:f>
              <c:strCache>
                <c:ptCount val="7"/>
                <c:pt idx="0">
                  <c:v>NHS England  11p</c:v>
                </c:pt>
                <c:pt idx="1">
                  <c:v>BLMK Clinical Commissioning Group 78p</c:v>
                </c:pt>
                <c:pt idx="2">
                  <c:v>Other Clinical Commissioning Groups 5p</c:v>
                </c:pt>
                <c:pt idx="3">
                  <c:v>Education, training, research and development  3p</c:v>
                </c:pt>
                <c:pt idx="4">
                  <c:v>Non - Patient Care Services 1p</c:v>
                </c:pt>
                <c:pt idx="5">
                  <c:v>Other Income from activities 1p</c:v>
                </c:pt>
                <c:pt idx="6">
                  <c:v>Other Income 3p</c:v>
                </c:pt>
              </c:strCache>
            </c:strRef>
          </c:cat>
          <c:val>
            <c:numRef>
              <c:f>'Tables for AR 21-22'!$C$39:$C$45</c:f>
              <c:numCache>
                <c:formatCode>0%</c:formatCode>
                <c:ptCount val="7"/>
                <c:pt idx="0">
                  <c:v>0.10617256785912928</c:v>
                </c:pt>
                <c:pt idx="1">
                  <c:v>0.77901546962001333</c:v>
                </c:pt>
                <c:pt idx="2">
                  <c:v>4.7420405718441916E-2</c:v>
                </c:pt>
                <c:pt idx="3">
                  <c:v>2.6003752803906828E-2</c:v>
                </c:pt>
                <c:pt idx="4">
                  <c:v>7.0716516615630977E-3</c:v>
                </c:pt>
                <c:pt idx="5">
                  <c:v>7.6186808955388081E-3</c:v>
                </c:pt>
                <c:pt idx="6">
                  <c:v>2.6697471441406752E-2</c:v>
                </c:pt>
              </c:numCache>
            </c:numRef>
          </c:val>
          <c:extLst>
            <c:ext xmlns:c16="http://schemas.microsoft.com/office/drawing/2014/chart" uri="{C3380CC4-5D6E-409C-BE32-E72D297353CC}">
              <c16:uniqueId val="{0000001D-D5B2-4F25-9D1B-E7CFC014CC6E}"/>
            </c:ext>
          </c:extLst>
        </c:ser>
        <c:dLbls>
          <c:dLblPos val="ctr"/>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2"/>
                <c:order val="2"/>
                <c:tx>
                  <c:v>NHS England 78p</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D5B2-4F25-9D1B-E7CFC014CC6E}"/>
                    </c:ext>
                  </c:extLst>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uri="{CE6537A1-D6FC-4f65-9D91-7224C49458BB}"/>
                  </c:extLst>
                </c:dLbls>
                <c:val>
                  <c:numLit>
                    <c:formatCode>General</c:formatCode>
                    <c:ptCount val="1"/>
                    <c:pt idx="0">
                      <c:v>1</c:v>
                    </c:pt>
                  </c:numLit>
                </c:val>
                <c:extLst>
                  <c:ext xmlns:c16="http://schemas.microsoft.com/office/drawing/2014/chart" uri="{C3380CC4-5D6E-409C-BE32-E72D297353CC}">
                    <c16:uniqueId val="{00000020-D5B2-4F25-9D1B-E7CFC014CC6E}"/>
                  </c:ext>
                </c:extLst>
              </c15:ser>
            </c15:filteredPieSeries>
          </c:ext>
        </c:extLst>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n-GB" dirty="0"/>
              <a:t>Where each £1 is spent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B48-411F-B776-5A7A41AC6BB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B48-411F-B776-5A7A41AC6BB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B48-411F-B776-5A7A41AC6BB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B48-411F-B776-5A7A41AC6BB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B48-411F-B776-5A7A41AC6BB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B48-411F-B776-5A7A41AC6BB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BB48-411F-B776-5A7A41AC6BB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BB48-411F-B776-5A7A41AC6BBE}"/>
              </c:ext>
            </c:extLst>
          </c:dPt>
          <c:dLbls>
            <c:delete val="1"/>
          </c:dLbls>
          <c:cat>
            <c:strRef>
              <c:f>'Tables for AR 21-22'!$A$49:$A$56</c:f>
              <c:strCache>
                <c:ptCount val="8"/>
                <c:pt idx="0">
                  <c:v>Staff 61p</c:v>
                </c:pt>
                <c:pt idx="1">
                  <c:v>Agency 3p</c:v>
                </c:pt>
                <c:pt idx="2">
                  <c:v>Drug Costs 8p</c:v>
                </c:pt>
                <c:pt idx="3">
                  <c:v>Clinical supplies 8p</c:v>
                </c:pt>
                <c:pt idx="4">
                  <c:v>Premises 6p</c:v>
                </c:pt>
                <c:pt idx="5">
                  <c:v>Medical &amp; Other insurance 3p</c:v>
                </c:pt>
                <c:pt idx="6">
                  <c:v>Depreciation 3p</c:v>
                </c:pt>
                <c:pt idx="7">
                  <c:v>Other 7p</c:v>
                </c:pt>
              </c:strCache>
            </c:strRef>
          </c:cat>
          <c:val>
            <c:numRef>
              <c:f>'Tables for AR 21-22'!$B$49:$B$56</c:f>
              <c:numCache>
                <c:formatCode>_-* #,##0_-;\-* #,##0_-;_-* "-"??_-;_-@_-</c:formatCode>
                <c:ptCount val="8"/>
                <c:pt idx="0">
                  <c:v>198687</c:v>
                </c:pt>
                <c:pt idx="1">
                  <c:v>8463</c:v>
                </c:pt>
                <c:pt idx="2">
                  <c:v>26476</c:v>
                </c:pt>
                <c:pt idx="3">
                  <c:v>25117</c:v>
                </c:pt>
                <c:pt idx="4">
                  <c:v>20836</c:v>
                </c:pt>
                <c:pt idx="5">
                  <c:v>9503</c:v>
                </c:pt>
                <c:pt idx="6">
                  <c:v>11278</c:v>
                </c:pt>
                <c:pt idx="7">
                  <c:v>23796</c:v>
                </c:pt>
              </c:numCache>
            </c:numRef>
          </c:val>
          <c:extLst>
            <c:ext xmlns:c16="http://schemas.microsoft.com/office/drawing/2014/chart" uri="{C3380CC4-5D6E-409C-BE32-E72D297353CC}">
              <c16:uniqueId val="{00000010-BB48-411F-B776-5A7A41AC6BBE}"/>
            </c:ext>
          </c:extLst>
        </c:ser>
        <c:ser>
          <c:idx val="1"/>
          <c:order val="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2-BB48-411F-B776-5A7A41AC6BB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4-BB48-411F-B776-5A7A41AC6BB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6-BB48-411F-B776-5A7A41AC6BB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8-BB48-411F-B776-5A7A41AC6BBE}"/>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A-BB48-411F-B776-5A7A41AC6BBE}"/>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C-BB48-411F-B776-5A7A41AC6BBE}"/>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E-BB48-411F-B776-5A7A41AC6BBE}"/>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0-BB48-411F-B776-5A7A41AC6BB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'Tables for AR 21-22'!$A$49:$A$56</c:f>
              <c:strCache>
                <c:ptCount val="8"/>
                <c:pt idx="0">
                  <c:v>Staff 61p</c:v>
                </c:pt>
                <c:pt idx="1">
                  <c:v>Agency 3p</c:v>
                </c:pt>
                <c:pt idx="2">
                  <c:v>Drug Costs 8p</c:v>
                </c:pt>
                <c:pt idx="3">
                  <c:v>Clinical supplies 8p</c:v>
                </c:pt>
                <c:pt idx="4">
                  <c:v>Premises 6p</c:v>
                </c:pt>
                <c:pt idx="5">
                  <c:v>Medical &amp; Other insurance 3p</c:v>
                </c:pt>
                <c:pt idx="6">
                  <c:v>Depreciation 3p</c:v>
                </c:pt>
                <c:pt idx="7">
                  <c:v>Other 7p</c:v>
                </c:pt>
              </c:strCache>
            </c:strRef>
          </c:cat>
          <c:val>
            <c:numRef>
              <c:f>'Tables for AR 21-22'!$C$49:$C$56</c:f>
              <c:numCache>
                <c:formatCode>0%</c:formatCode>
                <c:ptCount val="8"/>
                <c:pt idx="0">
                  <c:v>0.61293636397290197</c:v>
                </c:pt>
                <c:pt idx="1">
                  <c:v>2.6107799948173104E-2</c:v>
                </c:pt>
                <c:pt idx="2">
                  <c:v>8.1676723552857267E-2</c:v>
                </c:pt>
                <c:pt idx="3">
                  <c:v>7.7484297683831235E-2</c:v>
                </c:pt>
                <c:pt idx="4">
                  <c:v>6.4277693456237114E-2</c:v>
                </c:pt>
                <c:pt idx="5">
                  <c:v>2.9316131739039228E-2</c:v>
                </c:pt>
                <c:pt idx="6">
                  <c:v>3.4791890324411705E-2</c:v>
                </c:pt>
                <c:pt idx="7">
                  <c:v>7.3409099322548396E-2</c:v>
                </c:pt>
              </c:numCache>
            </c:numRef>
          </c:val>
          <c:extLst>
            <c:ext xmlns:c16="http://schemas.microsoft.com/office/drawing/2014/chart" uri="{C3380CC4-5D6E-409C-BE32-E72D297353CC}">
              <c16:uniqueId val="{00000021-BB48-411F-B776-5A7A41AC6BB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0.01667</cdr:x>
      <cdr:y>0.13586</cdr:y>
    </cdr:from>
    <cdr:to>
      <cdr:x>0.07708</cdr:x>
      <cdr:y>0.22749</cdr:y>
    </cdr:to>
    <cdr:sp macro="" textlink="">
      <cdr:nvSpPr>
        <cdr:cNvPr id="2" name="TextBox 1">
          <a:extLst xmlns:a="http://schemas.openxmlformats.org/drawingml/2006/main">
            <a:ext uri="{FF2B5EF4-FFF2-40B4-BE49-F238E27FC236}">
              <a16:creationId xmlns:a16="http://schemas.microsoft.com/office/drawing/2014/main" id="{BA8A080C-E5F9-4550-9D1B-2CE4FDBAAFAD}"/>
            </a:ext>
          </a:extLst>
        </cdr:cNvPr>
        <cdr:cNvSpPr txBox="1"/>
      </cdr:nvSpPr>
      <cdr:spPr>
        <a:xfrm xmlns:a="http://schemas.openxmlformats.org/drawingml/2006/main">
          <a:off x="76200" y="409575"/>
          <a:ext cx="276225"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609428-EB36-4BF2-B4F1-CE3F954832DA}" type="datetimeFigureOut">
              <a:rPr lang="en-GB" smtClean="0"/>
              <a:t>10/10/2022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150F14-26A2-49CD-B65E-C41B70928A6D}" type="slidenum">
              <a:rPr lang="en-GB" smtClean="0"/>
              <a:t>‹#›</a:t>
            </a:fld>
            <a:endParaRPr lang="en-GB"/>
          </a:p>
        </p:txBody>
      </p:sp>
    </p:spTree>
    <p:extLst>
      <p:ext uri="{BB962C8B-B14F-4D97-AF65-F5344CB8AC3E}">
        <p14:creationId xmlns:p14="http://schemas.microsoft.com/office/powerpoint/2010/main" val="26032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150F14-26A2-49CD-B65E-C41B70928A6D}" type="slidenum">
              <a:rPr lang="en-GB" smtClean="0"/>
              <a:t>6</a:t>
            </a:fld>
            <a:endParaRPr lang="en-GB" dirty="0"/>
          </a:p>
        </p:txBody>
      </p:sp>
    </p:spTree>
    <p:extLst>
      <p:ext uri="{BB962C8B-B14F-4D97-AF65-F5344CB8AC3E}">
        <p14:creationId xmlns:p14="http://schemas.microsoft.com/office/powerpoint/2010/main" val="419086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Pandemic impact meant the national standard for consultant-led Referral to Treatment waiting times of 92% was not viable for the Trust to achieve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Trust did not achieve the target of treating 95% of patients attending the ED within 4 hours, although our overall performance of 93.1% (all types) for the year placed us among the top performing trusts with a Type 1 department nationally</a:t>
            </a:r>
          </a:p>
          <a:p>
            <a:endParaRPr lang="en-GB" dirty="0"/>
          </a:p>
        </p:txBody>
      </p:sp>
      <p:sp>
        <p:nvSpPr>
          <p:cNvPr id="4" name="Slide Number Placeholder 3"/>
          <p:cNvSpPr>
            <a:spLocks noGrp="1"/>
          </p:cNvSpPr>
          <p:nvPr>
            <p:ph type="sldNum" sz="quarter" idx="5"/>
          </p:nvPr>
        </p:nvSpPr>
        <p:spPr/>
        <p:txBody>
          <a:bodyPr/>
          <a:lstStyle/>
          <a:p>
            <a:fld id="{68150F14-26A2-49CD-B65E-C41B70928A6D}" type="slidenum">
              <a:rPr lang="en-GB" smtClean="0"/>
              <a:t>7</a:t>
            </a:fld>
            <a:endParaRPr lang="en-GB" dirty="0"/>
          </a:p>
        </p:txBody>
      </p:sp>
    </p:spTree>
    <p:extLst>
      <p:ext uri="{BB962C8B-B14F-4D97-AF65-F5344CB8AC3E}">
        <p14:creationId xmlns:p14="http://schemas.microsoft.com/office/powerpoint/2010/main" val="2743179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Also mention our P2P listening service, mental health first aiders and </a:t>
            </a:r>
            <a:r>
              <a:rPr lang="en-GB" dirty="0" err="1"/>
              <a:t>Vivup</a:t>
            </a:r>
            <a:r>
              <a:rPr lang="en-GB"/>
              <a:t> employee assistance programme</a:t>
            </a:r>
          </a:p>
        </p:txBody>
      </p:sp>
      <p:sp>
        <p:nvSpPr>
          <p:cNvPr id="4" name="Slide Number Placeholder 3"/>
          <p:cNvSpPr>
            <a:spLocks noGrp="1"/>
          </p:cNvSpPr>
          <p:nvPr>
            <p:ph type="sldNum" sz="quarter" idx="5"/>
          </p:nvPr>
        </p:nvSpPr>
        <p:spPr/>
        <p:txBody>
          <a:bodyPr/>
          <a:lstStyle/>
          <a:p>
            <a:fld id="{68150F14-26A2-49CD-B65E-C41B70928A6D}" type="slidenum">
              <a:rPr lang="en-GB" smtClean="0"/>
              <a:t>13</a:t>
            </a:fld>
            <a:endParaRPr lang="en-GB"/>
          </a:p>
        </p:txBody>
      </p:sp>
    </p:spTree>
    <p:extLst>
      <p:ext uri="{BB962C8B-B14F-4D97-AF65-F5344CB8AC3E}">
        <p14:creationId xmlns:p14="http://schemas.microsoft.com/office/powerpoint/2010/main" val="421243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150F14-26A2-49CD-B65E-C41B70928A6D}" type="slidenum">
              <a:rPr lang="en-GB" smtClean="0"/>
              <a:t>45</a:t>
            </a:fld>
            <a:endParaRPr lang="en-GB"/>
          </a:p>
        </p:txBody>
      </p:sp>
    </p:spTree>
    <p:extLst>
      <p:ext uri="{BB962C8B-B14F-4D97-AF65-F5344CB8AC3E}">
        <p14:creationId xmlns:p14="http://schemas.microsoft.com/office/powerpoint/2010/main" val="170779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94698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29936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41816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412777"/>
            <a:ext cx="10363200" cy="1470025"/>
          </a:xfrm>
        </p:spPr>
        <p:txBody>
          <a:bodyPr/>
          <a:lstStyle>
            <a:lvl1pPr algn="ctr">
              <a:defRPr sz="4000" baseline="0">
                <a:solidFill>
                  <a:srgbClr val="422C88"/>
                </a:solidFill>
                <a:latin typeface="Arial" panose="020B0604020202020204" pitchFamily="34" charset="0"/>
                <a:cs typeface="Arial" panose="020B0604020202020204" pitchFamily="34" charset="0"/>
              </a:defRPr>
            </a:lvl1pPr>
          </a:lstStyle>
          <a:p>
            <a:r>
              <a:rPr lang="en-US"/>
              <a:t>Presentation title</a:t>
            </a:r>
            <a:endParaRPr lang="en-GB"/>
          </a:p>
        </p:txBody>
      </p:sp>
      <p:sp>
        <p:nvSpPr>
          <p:cNvPr id="3" name="Subtitle 2"/>
          <p:cNvSpPr>
            <a:spLocks noGrp="1"/>
          </p:cNvSpPr>
          <p:nvPr>
            <p:ph type="subTitle" idx="1" hasCustomPrompt="1"/>
          </p:nvPr>
        </p:nvSpPr>
        <p:spPr>
          <a:xfrm>
            <a:off x="3311691" y="3212976"/>
            <a:ext cx="5707360" cy="432048"/>
          </a:xfrm>
        </p:spPr>
        <p:txBody>
          <a:bodyPr/>
          <a:lstStyle>
            <a:lvl1pPr marL="0" indent="0" algn="ctr">
              <a:buNone/>
              <a:defRPr sz="2400" baseline="0">
                <a:solidFill>
                  <a:srgbClr val="3D5567"/>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340" y="188641"/>
            <a:ext cx="1835932" cy="576064"/>
          </a:xfrm>
          <a:prstGeom prst="rect">
            <a:avLst/>
          </a:prstGeom>
        </p:spPr>
      </p:pic>
      <p:sp>
        <p:nvSpPr>
          <p:cNvPr id="13" name="Text Placeholder 12"/>
          <p:cNvSpPr>
            <a:spLocks noGrp="1"/>
          </p:cNvSpPr>
          <p:nvPr>
            <p:ph type="body" sz="quarter" idx="13" hasCustomPrompt="1"/>
          </p:nvPr>
        </p:nvSpPr>
        <p:spPr>
          <a:xfrm>
            <a:off x="3312584" y="3789364"/>
            <a:ext cx="5663736" cy="503237"/>
          </a:xfrm>
        </p:spPr>
        <p:txBody>
          <a:bodyPr/>
          <a:lstStyle>
            <a:lvl1pPr marL="0" indent="0" algn="ctr">
              <a:buNone/>
              <a:defRPr sz="2000" baseline="0">
                <a:solidFill>
                  <a:srgbClr val="3D5567"/>
                </a:solidFill>
                <a:latin typeface="Arial" panose="020B0604020202020204" pitchFamily="34" charset="0"/>
                <a:cs typeface="Arial" panose="020B0604020202020204" pitchFamily="34" charset="0"/>
              </a:defRPr>
            </a:lvl1pPr>
          </a:lstStyle>
          <a:p>
            <a:pPr lvl="0"/>
            <a:r>
              <a:rPr lang="en-US"/>
              <a:t>Job title</a:t>
            </a:r>
          </a:p>
        </p:txBody>
      </p:sp>
    </p:spTree>
    <p:extLst>
      <p:ext uri="{BB962C8B-B14F-4D97-AF65-F5344CB8AC3E}">
        <p14:creationId xmlns:p14="http://schemas.microsoft.com/office/powerpoint/2010/main" val="191134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DCC769-7902-45F6-BB7F-BC905BBCD3CB}"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72012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CC769-7902-45F6-BB7F-BC905BBCD3CB}" type="datetimeFigureOut">
              <a:rPr lang="en-GB" smtClean="0"/>
              <a:t>10/10/2022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15748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DCC769-7902-45F6-BB7F-BC905BBCD3CB}"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4965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DCC769-7902-45F6-BB7F-BC905BBCD3CB}" type="datetimeFigureOut">
              <a:rPr lang="en-GB" smtClean="0"/>
              <a:t>10/10/2022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119486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DCC769-7902-45F6-BB7F-BC905BBCD3CB}" type="datetimeFigureOut">
              <a:rPr lang="en-GB" smtClean="0"/>
              <a:t>10/10/2022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63962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DCC769-7902-45F6-BB7F-BC905BBCD3CB}" type="datetimeFigureOut">
              <a:rPr lang="en-GB" smtClean="0"/>
              <a:t>10/10/2022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58990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CC769-7902-45F6-BB7F-BC905BBCD3CB}"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7739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CC769-7902-45F6-BB7F-BC905BBCD3CB}" type="datetimeFigureOut">
              <a:rPr lang="en-GB" smtClean="0"/>
              <a:t>10/10/2022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F3DAB-27AC-4A53-9B82-C4A3A04B06CB}" type="slidenum">
              <a:rPr lang="en-GB" smtClean="0"/>
              <a:t>‹#›</a:t>
            </a:fld>
            <a:endParaRPr lang="en-GB"/>
          </a:p>
        </p:txBody>
      </p:sp>
    </p:spTree>
    <p:extLst>
      <p:ext uri="{BB962C8B-B14F-4D97-AF65-F5344CB8AC3E}">
        <p14:creationId xmlns:p14="http://schemas.microsoft.com/office/powerpoint/2010/main" val="249014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CC769-7902-45F6-BB7F-BC905BBCD3CB}" type="datetimeFigureOut">
              <a:rPr lang="en-GB" smtClean="0"/>
              <a:t>10/10/2022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F3DAB-27AC-4A53-9B82-C4A3A04B06CB}" type="slidenum">
              <a:rPr lang="en-GB" smtClean="0"/>
              <a:t>‹#›</a:t>
            </a:fld>
            <a:endParaRPr lang="en-GB"/>
          </a:p>
        </p:txBody>
      </p:sp>
      <p:pic>
        <p:nvPicPr>
          <p:cNvPr id="7" name="Picture 6">
            <a:extLst>
              <a:ext uri="{FF2B5EF4-FFF2-40B4-BE49-F238E27FC236}">
                <a16:creationId xmlns:a16="http://schemas.microsoft.com/office/drawing/2014/main" id="{E2423AEB-081E-DF3A-0F15-488CE4D0BB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89031" y="116631"/>
            <a:ext cx="1914718" cy="936665"/>
          </a:xfrm>
          <a:prstGeom prst="rect">
            <a:avLst/>
          </a:prstGeom>
        </p:spPr>
      </p:pic>
      <p:pic>
        <p:nvPicPr>
          <p:cNvPr id="9" name="Content Placeholder 1">
            <a:extLst>
              <a:ext uri="{FF2B5EF4-FFF2-40B4-BE49-F238E27FC236}">
                <a16:creationId xmlns:a16="http://schemas.microsoft.com/office/drawing/2014/main" id="{16CD38FB-5F96-2258-FDCC-18610D4609D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021680"/>
            <a:ext cx="12192000" cy="697163"/>
          </a:xfrm>
          <a:prstGeom prst="rect">
            <a:avLst/>
          </a:prstGeom>
        </p:spPr>
      </p:pic>
    </p:spTree>
    <p:extLst>
      <p:ext uri="{BB962C8B-B14F-4D97-AF65-F5344CB8AC3E}">
        <p14:creationId xmlns:p14="http://schemas.microsoft.com/office/powerpoint/2010/main" val="405581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E176D-DB31-5139-93FE-B9294E73F715}"/>
              </a:ext>
            </a:extLst>
          </p:cNvPr>
          <p:cNvSpPr txBox="1"/>
          <p:nvPr/>
        </p:nvSpPr>
        <p:spPr>
          <a:xfrm>
            <a:off x="2660342" y="2123738"/>
            <a:ext cx="6889072" cy="1323439"/>
          </a:xfrm>
          <a:prstGeom prst="rect">
            <a:avLst/>
          </a:prstGeom>
          <a:noFill/>
        </p:spPr>
        <p:txBody>
          <a:bodyPr wrap="square" rtlCol="0">
            <a:spAutoFit/>
          </a:bodyPr>
          <a:lstStyle/>
          <a:p>
            <a:pPr algn="ctr"/>
            <a:r>
              <a:rPr lang="en-GB" sz="4000" b="1" dirty="0">
                <a:latin typeface="Arial" panose="020B0604020202020204" pitchFamily="34" charset="0"/>
                <a:cs typeface="Arial" panose="020B0604020202020204" pitchFamily="34" charset="0"/>
              </a:rPr>
              <a:t>MKUH Annual Members’ Meeting 2022</a:t>
            </a:r>
          </a:p>
        </p:txBody>
      </p:sp>
    </p:spTree>
    <p:extLst>
      <p:ext uri="{BB962C8B-B14F-4D97-AF65-F5344CB8AC3E}">
        <p14:creationId xmlns:p14="http://schemas.microsoft.com/office/powerpoint/2010/main" val="288391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2BE4CD-987F-49EE-9970-EFB8533DDD5F}"/>
              </a:ext>
            </a:extLst>
          </p:cNvPr>
          <p:cNvSpPr txBox="1"/>
          <p:nvPr/>
        </p:nvSpPr>
        <p:spPr>
          <a:xfrm>
            <a:off x="557513" y="1238123"/>
            <a:ext cx="10808826" cy="1631216"/>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Vaccination Centre in the hospital’s Academic Centre closed in November 2021, having opened as one of the region’s first vaccination centres in December 2020.</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centre administered COVID-19 booster vaccines to about 2,950 patients and staff (having previously administered over 35,000 doses of the Pfizer/BioNTech vaccine).</a:t>
            </a:r>
          </a:p>
        </p:txBody>
      </p:sp>
      <p:pic>
        <p:nvPicPr>
          <p:cNvPr id="4" name="Picture 3" descr="A picture containing person&#10;&#10;Description automatically generated">
            <a:extLst>
              <a:ext uri="{FF2B5EF4-FFF2-40B4-BE49-F238E27FC236}">
                <a16:creationId xmlns:a16="http://schemas.microsoft.com/office/drawing/2014/main" id="{D9D15C42-A44C-4472-90BB-66C2EF6818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001" b="34250"/>
          <a:stretch/>
        </p:blipFill>
        <p:spPr>
          <a:xfrm>
            <a:off x="6667841" y="2963119"/>
            <a:ext cx="4966645" cy="3159176"/>
          </a:xfrm>
          <a:prstGeom prst="rect">
            <a:avLst/>
          </a:prstGeom>
        </p:spPr>
      </p:pic>
      <p:sp>
        <p:nvSpPr>
          <p:cNvPr id="9" name="TextBox 8">
            <a:extLst>
              <a:ext uri="{FF2B5EF4-FFF2-40B4-BE49-F238E27FC236}">
                <a16:creationId xmlns:a16="http://schemas.microsoft.com/office/drawing/2014/main" id="{2425E7DB-75AC-97E3-ACE2-EBAFC1ACDC59}"/>
              </a:ext>
            </a:extLst>
          </p:cNvPr>
          <p:cNvSpPr txBox="1"/>
          <p:nvPr/>
        </p:nvSpPr>
        <p:spPr>
          <a:xfrm>
            <a:off x="557513" y="2963119"/>
            <a:ext cx="5704391" cy="190821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Staff from all kinds of departments and wards across the Trust contributed to the running of the centre, in testament to the flexibility and willingness of our staff to support the wider health needs of our community.</a:t>
            </a:r>
            <a:endParaRPr lang="en-GB" sz="2000" dirty="0"/>
          </a:p>
          <a:p>
            <a:endParaRPr lang="en-GB" dirty="0"/>
          </a:p>
        </p:txBody>
      </p:sp>
      <p:sp>
        <p:nvSpPr>
          <p:cNvPr id="2" name="Title 1">
            <a:extLst>
              <a:ext uri="{FF2B5EF4-FFF2-40B4-BE49-F238E27FC236}">
                <a16:creationId xmlns:a16="http://schemas.microsoft.com/office/drawing/2014/main" id="{07B259B8-677F-2887-D911-E9E39057148D}"/>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Vaccination Centre</a:t>
            </a:r>
          </a:p>
        </p:txBody>
      </p:sp>
    </p:spTree>
    <p:extLst>
      <p:ext uri="{BB962C8B-B14F-4D97-AF65-F5344CB8AC3E}">
        <p14:creationId xmlns:p14="http://schemas.microsoft.com/office/powerpoint/2010/main" val="208273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557513" y="1294762"/>
            <a:ext cx="7290122" cy="377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buFont typeface="Arial" panose="020B0604020202020204" pitchFamily="34" charset="0"/>
              <a:buChar char="•"/>
            </a:pPr>
            <a:r>
              <a:rPr lang="en-GB" sz="2000" dirty="0">
                <a:solidFill>
                  <a:srgbClr val="333333"/>
                </a:solidFill>
                <a:latin typeface="Arial" panose="020B0604020202020204" pitchFamily="34" charset="0"/>
                <a:cs typeface="Arial" panose="020B0604020202020204" pitchFamily="34" charset="0"/>
              </a:rPr>
              <a:t>CMR </a:t>
            </a:r>
            <a:r>
              <a:rPr lang="en-GB" sz="2000" dirty="0" err="1">
                <a:solidFill>
                  <a:srgbClr val="333333"/>
                </a:solidFill>
                <a:latin typeface="Arial" panose="020B0604020202020204" pitchFamily="34" charset="0"/>
                <a:cs typeface="Arial" panose="020B0604020202020204" pitchFamily="34" charset="0"/>
              </a:rPr>
              <a:t>Surgical’s</a:t>
            </a:r>
            <a:r>
              <a:rPr lang="en-GB" sz="2000" dirty="0">
                <a:solidFill>
                  <a:srgbClr val="333333"/>
                </a:solidFill>
                <a:latin typeface="Arial" panose="020B0604020202020204" pitchFamily="34" charset="0"/>
                <a:cs typeface="Arial" panose="020B0604020202020204" pitchFamily="34" charset="0"/>
              </a:rPr>
              <a:t> </a:t>
            </a:r>
            <a:r>
              <a:rPr lang="en-GB" sz="2000" dirty="0" err="1">
                <a:solidFill>
                  <a:srgbClr val="333333"/>
                </a:solidFill>
                <a:latin typeface="Arial" panose="020B0604020202020204" pitchFamily="34" charset="0"/>
                <a:cs typeface="Arial" panose="020B0604020202020204" pitchFamily="34" charset="0"/>
              </a:rPr>
              <a:t>Versius</a:t>
            </a:r>
            <a:r>
              <a:rPr lang="en-GB" sz="2000" dirty="0">
                <a:solidFill>
                  <a:srgbClr val="333333"/>
                </a:solidFill>
                <a:latin typeface="Arial" panose="020B0604020202020204" pitchFamily="34" charset="0"/>
                <a:cs typeface="Arial" panose="020B0604020202020204" pitchFamily="34" charset="0"/>
              </a:rPr>
              <a:t> Robot has performed over 100 complex surgeries across colorectal, gynaecological, and general surgery.</a:t>
            </a:r>
          </a:p>
          <a:p>
            <a:pPr marL="0" indent="0">
              <a:spcBef>
                <a:spcPct val="20000"/>
              </a:spcBef>
            </a:pPr>
            <a:endParaRPr lang="en-GB" sz="1200" dirty="0">
              <a:solidFill>
                <a:srgbClr val="333333"/>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buChar char="•"/>
            </a:pPr>
            <a:r>
              <a:rPr lang="en-GB" sz="2000" dirty="0">
                <a:latin typeface="Arial" panose="020B0604020202020204" pitchFamily="34" charset="0"/>
                <a:cs typeface="Arial" panose="020B0604020202020204" pitchFamily="34" charset="0"/>
              </a:rPr>
              <a:t>It is now used for major gynaecological surgery, including complex cancer cases.</a:t>
            </a:r>
          </a:p>
          <a:p>
            <a:pPr marL="0" indent="0">
              <a:spcBef>
                <a:spcPct val="20000"/>
              </a:spcBef>
            </a:pPr>
            <a:endParaRPr lang="en-GB" sz="1200" dirty="0">
              <a:solidFill>
                <a:srgbClr val="333333"/>
              </a:solidFill>
              <a:latin typeface="Arial" panose="020B0604020202020204" pitchFamily="34" charset="0"/>
              <a:cs typeface="Arial" panose="020B0604020202020204" pitchFamily="34" charset="0"/>
            </a:endParaRPr>
          </a:p>
          <a:p>
            <a:pPr>
              <a:spcBef>
                <a:spcPct val="20000"/>
              </a:spcBef>
              <a:buFont typeface="Arial" panose="020B0604020202020204" pitchFamily="34" charset="0"/>
              <a:buChar char="•"/>
            </a:pPr>
            <a:r>
              <a:rPr lang="en-GB" sz="2000" dirty="0">
                <a:latin typeface="Arial" panose="020B0604020202020204" pitchFamily="34" charset="0"/>
                <a:cs typeface="Arial" panose="020B0604020202020204" pitchFamily="34" charset="0"/>
              </a:rPr>
              <a:t>As one of 18 hospitals named as a ‘fast follower’ of NHS England’s Global Digital Exemplars programme, MKUH has been a digital pioneer and leader in embracing new technologies, having first adopted </a:t>
            </a:r>
            <a:r>
              <a:rPr lang="en-GB" sz="2000" dirty="0" err="1">
                <a:latin typeface="Arial" panose="020B0604020202020204" pitchFamily="34" charset="0"/>
                <a:cs typeface="Arial" panose="020B0604020202020204" pitchFamily="34" charset="0"/>
              </a:rPr>
              <a:t>Versius</a:t>
            </a:r>
            <a:r>
              <a:rPr lang="en-GB" sz="2000" dirty="0">
                <a:latin typeface="Arial" panose="020B0604020202020204" pitchFamily="34" charset="0"/>
                <a:cs typeface="Arial" panose="020B0604020202020204" pitchFamily="34" charset="0"/>
              </a:rPr>
              <a:t> for colorectal surgery in 2019.</a:t>
            </a:r>
            <a:endParaRPr lang="en-US" altLang="en-US" sz="2800" dirty="0"/>
          </a:p>
        </p:txBody>
      </p:sp>
      <p:pic>
        <p:nvPicPr>
          <p:cNvPr id="6" name="Picture 5" descr="A picture containing blue&#10;&#10;Description automatically generated">
            <a:extLst>
              <a:ext uri="{FF2B5EF4-FFF2-40B4-BE49-F238E27FC236}">
                <a16:creationId xmlns:a16="http://schemas.microsoft.com/office/drawing/2014/main" id="{975B3B78-25EE-4E32-A2A6-4BE246452E2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997"/>
          <a:stretch/>
        </p:blipFill>
        <p:spPr>
          <a:xfrm>
            <a:off x="7986201" y="1316413"/>
            <a:ext cx="3704557" cy="1867830"/>
          </a:xfrm>
          <a:prstGeom prst="rect">
            <a:avLst/>
          </a:prstGeom>
        </p:spPr>
      </p:pic>
      <p:sp>
        <p:nvSpPr>
          <p:cNvPr id="3" name="TextBox 2">
            <a:extLst>
              <a:ext uri="{FF2B5EF4-FFF2-40B4-BE49-F238E27FC236}">
                <a16:creationId xmlns:a16="http://schemas.microsoft.com/office/drawing/2014/main" id="{4B02C033-B034-FFF0-F892-1C9707F1043C}"/>
              </a:ext>
            </a:extLst>
          </p:cNvPr>
          <p:cNvSpPr txBox="1"/>
          <p:nvPr/>
        </p:nvSpPr>
        <p:spPr>
          <a:xfrm>
            <a:off x="557513" y="5111796"/>
            <a:ext cx="11133245"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MKUH became the first Trust in the country in December 2021 to integrate the new national NHS Learning from the Patient Safety Events service, having partnered with software specialists Radar Healthcare.</a:t>
            </a:r>
            <a:endParaRPr lang="en-US" altLang="en-US" sz="2000" dirty="0">
              <a:latin typeface="Arial" panose="020B0604020202020204" pitchFamily="34" charset="0"/>
              <a:cs typeface="Arial" panose="020B0604020202020204" pitchFamily="34" charset="0"/>
            </a:endParaRPr>
          </a:p>
        </p:txBody>
      </p:sp>
      <p:pic>
        <p:nvPicPr>
          <p:cNvPr id="10" name="Picture 9" descr="A picture containing indoor, person&#10;&#10;Description automatically generated">
            <a:extLst>
              <a:ext uri="{FF2B5EF4-FFF2-40B4-BE49-F238E27FC236}">
                <a16:creationId xmlns:a16="http://schemas.microsoft.com/office/drawing/2014/main" id="{BBFF3F0F-E4EB-85E4-8110-D1B7E0CA98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35"/>
          <a:stretch/>
        </p:blipFill>
        <p:spPr>
          <a:xfrm>
            <a:off x="7986201" y="3112572"/>
            <a:ext cx="3704557" cy="1867829"/>
          </a:xfrm>
          <a:prstGeom prst="rect">
            <a:avLst/>
          </a:prstGeom>
        </p:spPr>
      </p:pic>
      <p:sp>
        <p:nvSpPr>
          <p:cNvPr id="2" name="Title 1">
            <a:extLst>
              <a:ext uri="{FF2B5EF4-FFF2-40B4-BE49-F238E27FC236}">
                <a16:creationId xmlns:a16="http://schemas.microsoft.com/office/drawing/2014/main" id="{0ACEE55E-AECE-F6CF-927F-80F2D9997404}"/>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Surgery and safety advancements</a:t>
            </a:r>
          </a:p>
        </p:txBody>
      </p:sp>
    </p:spTree>
    <p:extLst>
      <p:ext uri="{BB962C8B-B14F-4D97-AF65-F5344CB8AC3E}">
        <p14:creationId xmlns:p14="http://schemas.microsoft.com/office/powerpoint/2010/main" val="461818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557513" y="1238123"/>
            <a:ext cx="7706811"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buFont typeface="Arial" panose="020B0604020202020204" pitchFamily="34" charset="0"/>
              <a:buChar char="•"/>
            </a:pPr>
            <a:r>
              <a:rPr lang="en-US" altLang="en-US" sz="2000" dirty="0"/>
              <a:t>The Staff Survey 2021 showed that, for staff engagement, MKUH was rated one of the best trusts in the country.</a:t>
            </a:r>
          </a:p>
          <a:p>
            <a:pPr marL="0" indent="0">
              <a:spcBef>
                <a:spcPct val="20000"/>
              </a:spcBef>
            </a:pPr>
            <a:endParaRPr lang="en-US" altLang="en-US" sz="1600" dirty="0"/>
          </a:p>
          <a:p>
            <a:pPr marL="285750" indent="-285750">
              <a:spcBef>
                <a:spcPct val="20000"/>
              </a:spcBef>
              <a:buFont typeface="Arial" panose="020B0604020202020204" pitchFamily="34" charset="0"/>
              <a:buChar char="•"/>
            </a:pPr>
            <a:r>
              <a:rPr lang="en-GB" sz="2000" dirty="0">
                <a:solidFill>
                  <a:srgbClr val="000000"/>
                </a:solidFill>
                <a:latin typeface="Arial" panose="020B0604020202020204" pitchFamily="34" charset="0"/>
              </a:rPr>
              <a:t>In this area, MKUH’s score was the best nationally for ‘motivation’ when compared to the benchmark group, with over 60% of respondents agreeing with the statement </a:t>
            </a:r>
            <a:r>
              <a:rPr lang="en-GB" sz="2000" b="1" dirty="0">
                <a:solidFill>
                  <a:srgbClr val="000000"/>
                </a:solidFill>
                <a:latin typeface="Arial" panose="020B0604020202020204" pitchFamily="34" charset="0"/>
              </a:rPr>
              <a:t>‘I look forward to going to work’.</a:t>
            </a:r>
            <a:endParaRPr lang="en-US" altLang="en-US" sz="2000" dirty="0"/>
          </a:p>
          <a:p>
            <a:pPr marL="0" indent="0">
              <a:spcBef>
                <a:spcPct val="20000"/>
              </a:spcBef>
            </a:pPr>
            <a:endParaRPr lang="en-US" altLang="en-US" sz="1600" dirty="0"/>
          </a:p>
          <a:p>
            <a:pPr marL="285750" indent="-285750">
              <a:spcBef>
                <a:spcPct val="20000"/>
              </a:spcBef>
              <a:buFont typeface="Arial" panose="020B0604020202020204" pitchFamily="34" charset="0"/>
              <a:buChar char="•"/>
            </a:pPr>
            <a:r>
              <a:rPr lang="en-US" altLang="en-US" sz="2000" dirty="0"/>
              <a:t>More than 1,000 staff tuned in for the Trust’s annual Event in </a:t>
            </a:r>
          </a:p>
          <a:p>
            <a:pPr marL="0" indent="0">
              <a:spcBef>
                <a:spcPct val="20000"/>
              </a:spcBef>
            </a:pPr>
            <a:r>
              <a:rPr lang="en-US" altLang="en-US" sz="2000" dirty="0"/>
              <a:t>    the Tent, held virtually in June 2021. </a:t>
            </a:r>
          </a:p>
          <a:p>
            <a:pPr marL="0" indent="0">
              <a:spcBef>
                <a:spcPct val="20000"/>
              </a:spcBef>
            </a:pPr>
            <a:endParaRPr lang="en-US" altLang="en-US" sz="1600" dirty="0"/>
          </a:p>
          <a:p>
            <a:pPr marL="285750" indent="-285750">
              <a:spcBef>
                <a:spcPct val="20000"/>
              </a:spcBef>
              <a:buFont typeface="Arial" panose="020B0604020202020204" pitchFamily="34" charset="0"/>
              <a:buChar char="•"/>
            </a:pPr>
            <a:r>
              <a:rPr lang="en-GB" sz="2000" dirty="0"/>
              <a:t>A new, improved platform for the Weekly staff newsletter went live in July 2021, making it easier for staff to view the content and provide feedback, and allowing them to ‘like’ articles.</a:t>
            </a:r>
            <a:endParaRPr lang="en-US" altLang="en-US" sz="2000" dirty="0"/>
          </a:p>
        </p:txBody>
      </p:sp>
      <p:pic>
        <p:nvPicPr>
          <p:cNvPr id="5" name="Picture 4">
            <a:extLst>
              <a:ext uri="{FF2B5EF4-FFF2-40B4-BE49-F238E27FC236}">
                <a16:creationId xmlns:a16="http://schemas.microsoft.com/office/drawing/2014/main" id="{DE484738-EA1A-0986-F564-B3E78BC6EFC6}"/>
              </a:ext>
            </a:extLst>
          </p:cNvPr>
          <p:cNvPicPr>
            <a:picLocks noChangeAspect="1"/>
          </p:cNvPicPr>
          <p:nvPr/>
        </p:nvPicPr>
        <p:blipFill>
          <a:blip r:embed="rId2" cstate="print">
            <a:extLst>
              <a:ext uri="{28A0092B-C50C-407E-A947-70E740481C1C}">
                <a14:useLocalDpi xmlns:a14="http://schemas.microsoft.com/office/drawing/2010/main" val="0"/>
              </a:ext>
            </a:extLst>
          </a:blip>
          <a:srcRect t="17454" b="17454"/>
          <a:stretch/>
        </p:blipFill>
        <p:spPr>
          <a:xfrm>
            <a:off x="8177453" y="1582973"/>
            <a:ext cx="3781312" cy="3692053"/>
          </a:xfrm>
          <a:prstGeom prst="ellipse">
            <a:avLst/>
          </a:prstGeom>
        </p:spPr>
      </p:pic>
      <p:sp>
        <p:nvSpPr>
          <p:cNvPr id="2" name="Title 1">
            <a:extLst>
              <a:ext uri="{FF2B5EF4-FFF2-40B4-BE49-F238E27FC236}">
                <a16:creationId xmlns:a16="http://schemas.microsoft.com/office/drawing/2014/main" id="{F304B6CD-1701-63C5-8708-EFD54F8CBEEB}"/>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Staff engagement</a:t>
            </a:r>
          </a:p>
        </p:txBody>
      </p:sp>
    </p:spTree>
    <p:extLst>
      <p:ext uri="{BB962C8B-B14F-4D97-AF65-F5344CB8AC3E}">
        <p14:creationId xmlns:p14="http://schemas.microsoft.com/office/powerpoint/2010/main" val="394803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ndoor, floor, ceiling, kitchen&#10;&#10;Description automatically generated">
            <a:extLst>
              <a:ext uri="{FF2B5EF4-FFF2-40B4-BE49-F238E27FC236}">
                <a16:creationId xmlns:a16="http://schemas.microsoft.com/office/drawing/2014/main" id="{9617644E-1DD0-2298-EF34-43730A9249F7}"/>
              </a:ext>
            </a:extLst>
          </p:cNvPr>
          <p:cNvPicPr>
            <a:picLocks noChangeAspect="1"/>
          </p:cNvPicPr>
          <p:nvPr/>
        </p:nvPicPr>
        <p:blipFill rotWithShape="1">
          <a:blip r:embed="rId3">
            <a:extLst>
              <a:ext uri="{28A0092B-C50C-407E-A947-70E740481C1C}">
                <a14:useLocalDpi xmlns:a14="http://schemas.microsoft.com/office/drawing/2010/main" val="0"/>
              </a:ext>
            </a:extLst>
          </a:blip>
          <a:srcRect t="5066"/>
          <a:stretch/>
        </p:blipFill>
        <p:spPr>
          <a:xfrm>
            <a:off x="7124223" y="3302601"/>
            <a:ext cx="3853737" cy="2743890"/>
          </a:xfrm>
          <a:prstGeom prst="roundRect">
            <a:avLst>
              <a:gd name="adj" fmla="val 19787"/>
            </a:avLst>
          </a:prstGeom>
        </p:spPr>
      </p:pic>
      <p:sp>
        <p:nvSpPr>
          <p:cNvPr id="12" name="Content Placeholder 1"/>
          <p:cNvSpPr txBox="1">
            <a:spLocks/>
          </p:cNvSpPr>
          <p:nvPr/>
        </p:nvSpPr>
        <p:spPr bwMode="auto">
          <a:xfrm>
            <a:off x="557512" y="1238123"/>
            <a:ext cx="6422343" cy="480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spcBef>
                <a:spcPct val="20000"/>
              </a:spcBef>
              <a:buFont typeface="Arial" panose="020B0604020202020204" pitchFamily="34" charset="0"/>
              <a:buChar char="•"/>
            </a:pPr>
            <a:r>
              <a:rPr lang="en-US" altLang="en-US" sz="2000" dirty="0"/>
              <a:t>We opened our new staff hub (pictured) where colleagues can relax, thanks to donations from our COVID-19 appeal and a grant from NHS Charities Together.</a:t>
            </a:r>
          </a:p>
          <a:p>
            <a:pPr marL="285750" indent="-285750">
              <a:spcBef>
                <a:spcPct val="20000"/>
              </a:spcBef>
              <a:buFont typeface="Arial" panose="020B0604020202020204" pitchFamily="34" charset="0"/>
              <a:buChar char="•"/>
            </a:pPr>
            <a:endParaRPr lang="en-US" altLang="en-US" sz="1400" dirty="0"/>
          </a:p>
          <a:p>
            <a:pPr marL="285750" indent="-285750">
              <a:spcBef>
                <a:spcPct val="20000"/>
              </a:spcBef>
              <a:buFont typeface="Arial" panose="020B0604020202020204" pitchFamily="34" charset="0"/>
              <a:buChar char="•"/>
            </a:pPr>
            <a:r>
              <a:rPr lang="en-US" altLang="en-US" sz="2000" dirty="0"/>
              <a:t>Staff Survey 2021 results – MKUH was</a:t>
            </a:r>
            <a:r>
              <a:rPr lang="en-GB" sz="2000" dirty="0">
                <a:solidFill>
                  <a:srgbClr val="000000"/>
                </a:solidFill>
                <a:latin typeface="Arial" panose="020B0604020202020204" pitchFamily="34" charset="0"/>
              </a:rPr>
              <a:t> the highest scoring acute trust in the East of England, rating well above average in all nine of the areas.</a:t>
            </a:r>
            <a:endParaRPr lang="en-US" altLang="en-US" sz="2000" dirty="0"/>
          </a:p>
          <a:p>
            <a:pPr marL="0" indent="0">
              <a:spcBef>
                <a:spcPct val="20000"/>
              </a:spcBef>
            </a:pPr>
            <a:endParaRPr lang="en-US" altLang="en-US" sz="1200" dirty="0"/>
          </a:p>
          <a:p>
            <a:pPr marL="285750" indent="-285750">
              <a:spcBef>
                <a:spcPct val="20000"/>
              </a:spcBef>
              <a:buFont typeface="Arial" panose="020B0604020202020204" pitchFamily="34" charset="0"/>
              <a:buChar char="•"/>
            </a:pPr>
            <a:r>
              <a:rPr lang="en-GB" sz="2000" dirty="0"/>
              <a:t>In February 2022, all staff members were given an extra day of annual leave as a thank you for their incredible efforts.</a:t>
            </a:r>
          </a:p>
          <a:p>
            <a:pPr marL="0" indent="0">
              <a:spcBef>
                <a:spcPct val="20000"/>
              </a:spcBef>
            </a:pPr>
            <a:endParaRPr lang="en-GB" altLang="en-US" sz="1400" dirty="0"/>
          </a:p>
          <a:p>
            <a:pPr marL="285750" indent="-285750">
              <a:spcBef>
                <a:spcPct val="20000"/>
              </a:spcBef>
              <a:buFont typeface="Arial" panose="020B0604020202020204" pitchFamily="34" charset="0"/>
              <a:buChar char="•"/>
            </a:pPr>
            <a:r>
              <a:rPr lang="en-US" altLang="en-US" sz="2000" dirty="0"/>
              <a:t>We began offering new flexible annual leave options for staff, allowing staff to buy or sell annual leave.</a:t>
            </a:r>
          </a:p>
          <a:p>
            <a:pPr marL="0" indent="0">
              <a:spcBef>
                <a:spcPct val="20000"/>
              </a:spcBef>
            </a:pPr>
            <a:endParaRPr lang="en-US" altLang="en-US" sz="2000" dirty="0"/>
          </a:p>
        </p:txBody>
      </p:sp>
      <p:pic>
        <p:nvPicPr>
          <p:cNvPr id="6" name="Picture 5" descr="A picture containing floor, indoor, ceiling, room&#10;&#10;Description automatically generated">
            <a:extLst>
              <a:ext uri="{FF2B5EF4-FFF2-40B4-BE49-F238E27FC236}">
                <a16:creationId xmlns:a16="http://schemas.microsoft.com/office/drawing/2014/main" id="{6B6A97E4-8075-79A8-0096-4989A70D01B8}"/>
              </a:ext>
            </a:extLst>
          </p:cNvPr>
          <p:cNvPicPr>
            <a:picLocks noChangeAspect="1"/>
          </p:cNvPicPr>
          <p:nvPr/>
        </p:nvPicPr>
        <p:blipFill rotWithShape="1">
          <a:blip r:embed="rId4">
            <a:extLst>
              <a:ext uri="{28A0092B-C50C-407E-A947-70E740481C1C}">
                <a14:useLocalDpi xmlns:a14="http://schemas.microsoft.com/office/drawing/2010/main" val="0"/>
              </a:ext>
            </a:extLst>
          </a:blip>
          <a:srcRect t="5066"/>
          <a:stretch/>
        </p:blipFill>
        <p:spPr>
          <a:xfrm>
            <a:off x="8159991" y="1238123"/>
            <a:ext cx="3738312" cy="2661706"/>
          </a:xfrm>
          <a:prstGeom prst="roundRect">
            <a:avLst>
              <a:gd name="adj" fmla="val 22333"/>
            </a:avLst>
          </a:prstGeom>
        </p:spPr>
      </p:pic>
      <p:sp>
        <p:nvSpPr>
          <p:cNvPr id="2" name="Title 1">
            <a:extLst>
              <a:ext uri="{FF2B5EF4-FFF2-40B4-BE49-F238E27FC236}">
                <a16:creationId xmlns:a16="http://schemas.microsoft.com/office/drawing/2014/main" id="{40EFB39F-7AEE-F486-5B08-B8558D647413}"/>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Supporting our staff</a:t>
            </a:r>
          </a:p>
        </p:txBody>
      </p:sp>
    </p:spTree>
    <p:extLst>
      <p:ext uri="{BB962C8B-B14F-4D97-AF65-F5344CB8AC3E}">
        <p14:creationId xmlns:p14="http://schemas.microsoft.com/office/powerpoint/2010/main" val="288438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557513" y="1284011"/>
            <a:ext cx="7996178" cy="500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buFont typeface="Arial" panose="020B0604020202020204" pitchFamily="34" charset="0"/>
              <a:buChar char="•"/>
            </a:pPr>
            <a:r>
              <a:rPr lang="en-GB" sz="2000" dirty="0">
                <a:latin typeface="Arial" panose="020B0604020202020204" pitchFamily="34" charset="0"/>
                <a:cs typeface="Arial" panose="020B0604020202020204" pitchFamily="34" charset="0"/>
              </a:rPr>
              <a:t>New beds and mattresses have been introduced across all wards, improving the safety and comfort of our patients.</a:t>
            </a:r>
          </a:p>
          <a:p>
            <a:pPr marL="0" indent="0">
              <a:spcBef>
                <a:spcPct val="20000"/>
              </a:spcBef>
            </a:pPr>
            <a:endParaRPr lang="en-GB" sz="1600" dirty="0">
              <a:latin typeface="Arial" panose="020B0604020202020204" pitchFamily="34" charset="0"/>
              <a:cs typeface="Arial" panose="020B0604020202020204" pitchFamily="34" charset="0"/>
            </a:endParaRPr>
          </a:p>
          <a:p>
            <a:pPr>
              <a:spcBef>
                <a:spcPct val="200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Trust’s new patient food service went live in May 2021, offering almost 30 dishes across lunch and dinner, containing maximum nutritional value.</a:t>
            </a:r>
          </a:p>
          <a:p>
            <a:pPr marL="0" indent="0">
              <a:spcBef>
                <a:spcPct val="20000"/>
              </a:spcBef>
            </a:pPr>
            <a:endParaRPr lang="en-GB" sz="1600" dirty="0">
              <a:latin typeface="Arial" panose="020B0604020202020204" pitchFamily="34" charset="0"/>
              <a:cs typeface="Arial" panose="020B0604020202020204" pitchFamily="34" charset="0"/>
            </a:endParaRPr>
          </a:p>
          <a:p>
            <a:pPr>
              <a:spcBef>
                <a:spcPct val="200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a:t>
            </a:r>
            <a:r>
              <a:rPr lang="en-GB" sz="2000" dirty="0" err="1">
                <a:latin typeface="Arial" panose="020B0604020202020204" pitchFamily="34" charset="0"/>
                <a:cs typeface="Arial" panose="020B0604020202020204" pitchFamily="34" charset="0"/>
              </a:rPr>
              <a:t>Eaglestone</a:t>
            </a:r>
            <a:r>
              <a:rPr lang="en-GB" sz="2000" dirty="0">
                <a:latin typeface="Arial" panose="020B0604020202020204" pitchFamily="34" charset="0"/>
                <a:cs typeface="Arial" panose="020B0604020202020204" pitchFamily="34" charset="0"/>
              </a:rPr>
              <a:t> Restaurant has been reopened to patients and visitors and has also undergone a refurbishment.</a:t>
            </a:r>
          </a:p>
          <a:p>
            <a:pPr marL="0" indent="0">
              <a:spcBef>
                <a:spcPct val="20000"/>
              </a:spcBef>
            </a:pPr>
            <a:endParaRPr lang="en-GB" sz="1600" dirty="0">
              <a:latin typeface="Arial" panose="020B0604020202020204" pitchFamily="34" charset="0"/>
              <a:cs typeface="Arial" panose="020B0604020202020204" pitchFamily="34" charset="0"/>
            </a:endParaRPr>
          </a:p>
          <a:p>
            <a:pPr>
              <a:spcBef>
                <a:spcPct val="200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Trust’s Friends &amp; Family Test mobile service was extended from Outpatients and Emergency Department to all adult inpatient wards, allowing patients to provide timely feedback via their phone and significantly increasing response rates.</a:t>
            </a:r>
          </a:p>
        </p:txBody>
      </p:sp>
      <p:pic>
        <p:nvPicPr>
          <p:cNvPr id="4" name="Picture 3">
            <a:extLst>
              <a:ext uri="{FF2B5EF4-FFF2-40B4-BE49-F238E27FC236}">
                <a16:creationId xmlns:a16="http://schemas.microsoft.com/office/drawing/2014/main" id="{DA7608D0-AA35-C9AF-5A60-204810A4A0EA}"/>
              </a:ext>
            </a:extLst>
          </p:cNvPr>
          <p:cNvPicPr>
            <a:picLocks noChangeAspect="1"/>
          </p:cNvPicPr>
          <p:nvPr/>
        </p:nvPicPr>
        <p:blipFill>
          <a:blip r:embed="rId2" cstate="print">
            <a:extLst>
              <a:ext uri="{28A0092B-C50C-407E-A947-70E740481C1C}">
                <a14:useLocalDpi xmlns:a14="http://schemas.microsoft.com/office/drawing/2010/main" val="0"/>
              </a:ext>
            </a:extLst>
          </a:blip>
          <a:srcRect t="17454" b="17454"/>
          <a:stretch/>
        </p:blipFill>
        <p:spPr>
          <a:xfrm>
            <a:off x="8465416" y="1776683"/>
            <a:ext cx="3384527" cy="3304634"/>
          </a:xfrm>
          <a:prstGeom prst="ellipse">
            <a:avLst/>
          </a:prstGeom>
        </p:spPr>
      </p:pic>
      <p:sp>
        <p:nvSpPr>
          <p:cNvPr id="2" name="Title 1">
            <a:extLst>
              <a:ext uri="{FF2B5EF4-FFF2-40B4-BE49-F238E27FC236}">
                <a16:creationId xmlns:a16="http://schemas.microsoft.com/office/drawing/2014/main" id="{1CA45F69-858C-44EF-164D-1062B7415967}"/>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Patient experience</a:t>
            </a:r>
          </a:p>
        </p:txBody>
      </p:sp>
    </p:spTree>
    <p:extLst>
      <p:ext uri="{BB962C8B-B14F-4D97-AF65-F5344CB8AC3E}">
        <p14:creationId xmlns:p14="http://schemas.microsoft.com/office/powerpoint/2010/main" val="262052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557513" y="1227607"/>
            <a:ext cx="7741535" cy="22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 typeface="Arial" panose="020B0604020202020204" pitchFamily="34" charset="0"/>
              <a:buChar char="•"/>
            </a:pPr>
            <a:r>
              <a:rPr lang="en-GB" sz="2000" dirty="0">
                <a:latin typeface="Arial" panose="020B0604020202020204" pitchFamily="34" charset="0"/>
                <a:cs typeface="Arial" panose="020B0604020202020204" pitchFamily="34" charset="0"/>
              </a:rPr>
              <a:t>The Trust was recognised as a leading NHS organisation for digital innovation after receiving accreditation from NHS England and NHS Improvement (NHSEI) as part of its Global Digital Exemplar (GDE) programme.</a:t>
            </a:r>
          </a:p>
          <a:p>
            <a:pPr>
              <a:spcBef>
                <a:spcPct val="20000"/>
              </a:spcBef>
            </a:pPr>
            <a:endParaRPr lang="en-US" altLang="en-US" sz="1600" dirty="0"/>
          </a:p>
          <a:p>
            <a:pPr>
              <a:buFont typeface="Arial" panose="020B0604020202020204" pitchFamily="34" charset="0"/>
              <a:buChar char="•"/>
            </a:pPr>
            <a:r>
              <a:rPr lang="en-GB" sz="2000" dirty="0">
                <a:latin typeface="Arial" panose="020B0604020202020204" pitchFamily="34" charset="0"/>
                <a:cs typeface="Arial" panose="020B0604020202020204" pitchFamily="34" charset="0"/>
              </a:rPr>
              <a:t>In September 2021, the next phase of our electronic </a:t>
            </a:r>
            <a:r>
              <a:rPr lang="en-GB" sz="2000" dirty="0" err="1">
                <a:latin typeface="Arial" panose="020B0604020202020204" pitchFamily="34" charset="0"/>
                <a:cs typeface="Arial" panose="020B0604020202020204" pitchFamily="34" charset="0"/>
              </a:rPr>
              <a:t>eCARE</a:t>
            </a:r>
            <a:r>
              <a:rPr lang="en-GB" sz="2000" dirty="0">
                <a:latin typeface="Arial" panose="020B0604020202020204" pitchFamily="34" charset="0"/>
                <a:cs typeface="Arial" panose="020B0604020202020204" pitchFamily="34" charset="0"/>
              </a:rPr>
              <a:t> patient records system went live in </a:t>
            </a:r>
            <a:r>
              <a:rPr lang="en-GB" sz="2000" dirty="0">
                <a:solidFill>
                  <a:srgbClr val="000000"/>
                </a:solidFill>
                <a:latin typeface="Arial" panose="020B0604020202020204" pitchFamily="34" charset="0"/>
                <a:ea typeface="Calibri" panose="020F0502020204030204" pitchFamily="34" charset="0"/>
              </a:rPr>
              <a:t>Theatres, Anaesthetics, Paediatrics and the Intensive Care Unit.</a:t>
            </a:r>
          </a:p>
        </p:txBody>
      </p:sp>
      <p:pic>
        <p:nvPicPr>
          <p:cNvPr id="4" name="Picture 3" descr="A blue and green logo&#10;&#10;Description automatically generated with low confidence">
            <a:extLst>
              <a:ext uri="{FF2B5EF4-FFF2-40B4-BE49-F238E27FC236}">
                <a16:creationId xmlns:a16="http://schemas.microsoft.com/office/drawing/2014/main" id="{64D3F2E2-31EA-4EE0-4E82-43B6D6528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048" y="1433227"/>
            <a:ext cx="3553977" cy="1790152"/>
          </a:xfrm>
          <a:prstGeom prst="rect">
            <a:avLst/>
          </a:prstGeom>
        </p:spPr>
      </p:pic>
      <p:sp>
        <p:nvSpPr>
          <p:cNvPr id="5" name="TextBox 4">
            <a:extLst>
              <a:ext uri="{FF2B5EF4-FFF2-40B4-BE49-F238E27FC236}">
                <a16:creationId xmlns:a16="http://schemas.microsoft.com/office/drawing/2014/main" id="{63512C5B-D6CA-0E3B-6A23-1D31825642F0}"/>
              </a:ext>
            </a:extLst>
          </p:cNvPr>
          <p:cNvSpPr txBox="1"/>
          <p:nvPr/>
        </p:nvSpPr>
        <p:spPr>
          <a:xfrm>
            <a:off x="569088" y="3827557"/>
            <a:ext cx="11086831" cy="2431435"/>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Trust now offers patients the simplicity and reassurance of using their single, secure NHS login to access their </a:t>
            </a:r>
            <a:r>
              <a:rPr lang="en-GB" sz="2000" dirty="0" err="1">
                <a:latin typeface="Arial" panose="020B0604020202020204" pitchFamily="34" charset="0"/>
                <a:cs typeface="Arial" panose="020B0604020202020204" pitchFamily="34" charset="0"/>
              </a:rPr>
              <a:t>MyCARE</a:t>
            </a:r>
            <a:r>
              <a:rPr lang="en-GB" sz="2000" dirty="0">
                <a:latin typeface="Arial" panose="020B0604020202020204" pitchFamily="34" charset="0"/>
                <a:cs typeface="Arial" panose="020B0604020202020204" pitchFamily="34" charset="0"/>
              </a:rPr>
              <a:t> patient portal.</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MKUH became the first NHS hospital in the country to partner with digital pioneer ‘</a:t>
            </a:r>
            <a:r>
              <a:rPr lang="en-GB" sz="2000" dirty="0" err="1">
                <a:latin typeface="Arial" panose="020B0604020202020204" pitchFamily="34" charset="0"/>
                <a:cs typeface="Arial" panose="020B0604020202020204" pitchFamily="34" charset="0"/>
              </a:rPr>
              <a:t>Haltian</a:t>
            </a:r>
            <a:r>
              <a:rPr lang="en-GB" sz="2000" dirty="0">
                <a:latin typeface="Arial" panose="020B0604020202020204" pitchFamily="34" charset="0"/>
                <a:cs typeface="Arial" panose="020B0604020202020204" pitchFamily="34" charset="0"/>
              </a:rPr>
              <a:t>’ to pilot their Empathic Building Smart Hospital solution in our Cancer Centre, aimed at improving building productivity and efficiency using data-driven insights.</a:t>
            </a:r>
          </a:p>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New Granicus community messaging email platform launched, with over 4,000 subscribers.</a:t>
            </a:r>
            <a:endParaRPr lang="en-GB" sz="2000" dirty="0">
              <a:solidFill>
                <a:srgbClr val="68788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BCCBDE0-10CC-953D-E18A-4955914157C4}"/>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Digital advancements</a:t>
            </a:r>
          </a:p>
        </p:txBody>
      </p:sp>
    </p:spTree>
    <p:extLst>
      <p:ext uri="{BB962C8B-B14F-4D97-AF65-F5344CB8AC3E}">
        <p14:creationId xmlns:p14="http://schemas.microsoft.com/office/powerpoint/2010/main" val="2550502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512" y="1238123"/>
            <a:ext cx="10218517" cy="4801314"/>
          </a:xfrm>
          <a:prstGeom prst="rect">
            <a:avLst/>
          </a:prstGeom>
        </p:spPr>
        <p:txBody>
          <a:bodyPr wrap="square">
            <a:spAutoFit/>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New Outpatient Pharmacy opened to improve patient experience by reducing waiting times, improve patient accessibility to their medicines and deliver specialist advice to patients about their ongoing medication management.</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upper deck to Car Park F (behind the Urgent Care Centre) is now open to staff adding to the ground deck completed in 2021, creating approximately 70 spaces.</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New Cath Lab opened in the Cardiology Unit, </a:t>
            </a:r>
            <a:r>
              <a:rPr lang="en-GB" dirty="0">
                <a:solidFill>
                  <a:srgbClr val="000000"/>
                </a:solidFill>
                <a:latin typeface="Arial" panose="020B0604020202020204" pitchFamily="34" charset="0"/>
              </a:rPr>
              <a:t>as part of an ongoing project to </a:t>
            </a:r>
          </a:p>
          <a:p>
            <a:r>
              <a:rPr lang="en-GB" dirty="0">
                <a:solidFill>
                  <a:srgbClr val="000000"/>
                </a:solidFill>
                <a:latin typeface="Arial" panose="020B0604020202020204" pitchFamily="34" charset="0"/>
              </a:rPr>
              <a:t>   upgrade and enhance the diagnostic imaging service offered to patients.</a:t>
            </a:r>
          </a:p>
          <a:p>
            <a:pPr marL="171450" indent="-171450">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Two new mobile MRI scanners were installed outside the Treatment Centre,</a:t>
            </a:r>
          </a:p>
          <a:p>
            <a:r>
              <a:rPr lang="en-GB" dirty="0">
                <a:solidFill>
                  <a:srgbClr val="000000"/>
                </a:solidFill>
                <a:latin typeface="Arial" panose="020B0604020202020204" pitchFamily="34" charset="0"/>
                <a:cs typeface="Arial" panose="020B0604020202020204" pitchFamily="34" charset="0"/>
              </a:rPr>
              <a:t>   increasing our imaging capacity and providing patients with state-of-the-art </a:t>
            </a:r>
          </a:p>
          <a:p>
            <a:r>
              <a:rPr lang="en-GB" dirty="0">
                <a:solidFill>
                  <a:srgbClr val="000000"/>
                </a:solidFill>
                <a:latin typeface="Arial" panose="020B0604020202020204" pitchFamily="34" charset="0"/>
                <a:cs typeface="Arial" panose="020B0604020202020204" pitchFamily="34" charset="0"/>
              </a:rPr>
              <a:t>   facilities. </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New Hospital Programme: The Strategic Outline Case (SOC) was sent to the </a:t>
            </a:r>
          </a:p>
          <a:p>
            <a:r>
              <a:rPr lang="en-GB" dirty="0">
                <a:latin typeface="Arial" panose="020B0604020202020204" pitchFamily="34" charset="0"/>
                <a:cs typeface="Arial" panose="020B0604020202020204" pitchFamily="34" charset="0"/>
              </a:rPr>
              <a:t>   Department for Health &amp; Social Care (DHSC) in November 2020 and involved </a:t>
            </a:r>
          </a:p>
          <a:p>
            <a:r>
              <a:rPr lang="en-GB" dirty="0">
                <a:latin typeface="Arial" panose="020B0604020202020204" pitchFamily="34" charset="0"/>
                <a:cs typeface="Arial" panose="020B0604020202020204" pitchFamily="34" charset="0"/>
              </a:rPr>
              <a:t>   feedback from staff, patients and our local community.</a:t>
            </a:r>
            <a:endParaRPr lang="en-GB" alt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32B08FF-000D-040B-E31E-D232565F67DF}"/>
              </a:ext>
            </a:extLst>
          </p:cNvPr>
          <p:cNvPicPr>
            <a:picLocks noChangeAspect="1"/>
          </p:cNvPicPr>
          <p:nvPr/>
        </p:nvPicPr>
        <p:blipFill>
          <a:blip r:embed="rId2">
            <a:extLst>
              <a:ext uri="{28A0092B-C50C-407E-A947-70E740481C1C}">
                <a14:useLocalDpi xmlns:a14="http://schemas.microsoft.com/office/drawing/2010/main" val="0"/>
              </a:ext>
            </a:extLst>
          </a:blip>
          <a:srcRect l="21961" r="21961"/>
          <a:stretch/>
        </p:blipFill>
        <p:spPr>
          <a:xfrm>
            <a:off x="8608431" y="2744850"/>
            <a:ext cx="3374238" cy="3294587"/>
          </a:xfrm>
          <a:prstGeom prst="ellipse">
            <a:avLst/>
          </a:prstGeom>
        </p:spPr>
      </p:pic>
      <p:sp>
        <p:nvSpPr>
          <p:cNvPr id="4" name="Title 1">
            <a:extLst>
              <a:ext uri="{FF2B5EF4-FFF2-40B4-BE49-F238E27FC236}">
                <a16:creationId xmlns:a16="http://schemas.microsoft.com/office/drawing/2014/main" id="{E2155AF9-BA90-D2DE-97AC-0C13AC92CF61}"/>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Estates developments</a:t>
            </a:r>
          </a:p>
        </p:txBody>
      </p:sp>
    </p:spTree>
    <p:extLst>
      <p:ext uri="{BB962C8B-B14F-4D97-AF65-F5344CB8AC3E}">
        <p14:creationId xmlns:p14="http://schemas.microsoft.com/office/powerpoint/2010/main" val="2797874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p:cNvSpPr txBox="1">
            <a:spLocks/>
          </p:cNvSpPr>
          <p:nvPr/>
        </p:nvSpPr>
        <p:spPr bwMode="auto">
          <a:xfrm>
            <a:off x="557513" y="1271749"/>
            <a:ext cx="6407886" cy="404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spcBef>
                <a:spcPct val="200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new Maple Centre is due to open on 31 October 2022</a:t>
            </a:r>
            <a:r>
              <a:rPr lang="en-US" sz="2000" dirty="0">
                <a:latin typeface="Arial" panose="020B0604020202020204" pitchFamily="34" charset="0"/>
                <a:cs typeface="Arial" panose="020B0604020202020204" pitchFamily="34" charset="0"/>
              </a:rPr>
              <a:t>, </a:t>
            </a:r>
            <a:r>
              <a:rPr lang="en-GB" altLang="en-US" sz="2000" dirty="0"/>
              <a:t>providing improved integrated access to primary care and community health services and social care for patients with complex or multiple needs who attend the Emergency Department. </a:t>
            </a:r>
          </a:p>
          <a:p>
            <a:pPr marL="0" indent="0">
              <a:spcBef>
                <a:spcPct val="20000"/>
              </a:spcBef>
            </a:pPr>
            <a:endParaRPr lang="en-GB" altLang="en-US" sz="1600" dirty="0"/>
          </a:p>
          <a:p>
            <a:pPr marL="285750" indent="-285750">
              <a:spcBef>
                <a:spcPct val="20000"/>
              </a:spcBef>
              <a:buFont typeface="Arial" panose="020B0604020202020204" pitchFamily="34" charset="0"/>
              <a:buChar char="•"/>
            </a:pPr>
            <a:r>
              <a:rPr lang="en-GB" altLang="en-US" sz="2000" dirty="0"/>
              <a:t>26 beds and 16 assessment rooms on the upper level will help provide support to patients, returning them home at the earliest opportunity.</a:t>
            </a:r>
          </a:p>
          <a:p>
            <a:pPr marL="0" indent="0">
              <a:spcBef>
                <a:spcPct val="20000"/>
              </a:spcBef>
            </a:pPr>
            <a:endParaRPr lang="en-GB" sz="1600" dirty="0">
              <a:solidFill>
                <a:srgbClr val="000000"/>
              </a:solidFill>
              <a:latin typeface="Arial" panose="020B0604020202020204" pitchFamily="34" charset="0"/>
            </a:endParaRPr>
          </a:p>
          <a:p>
            <a:pPr marL="285750" indent="-285750">
              <a:spcBef>
                <a:spcPct val="20000"/>
              </a:spcBef>
              <a:buFont typeface="Arial" panose="020B0604020202020204" pitchFamily="34" charset="0"/>
              <a:buChar char="•"/>
            </a:pPr>
            <a:r>
              <a:rPr lang="en-GB" sz="2000" dirty="0">
                <a:solidFill>
                  <a:srgbClr val="000000"/>
                </a:solidFill>
                <a:latin typeface="Arial" panose="020B0604020202020204" pitchFamily="34" charset="0"/>
              </a:rPr>
              <a:t>The ground floor will house Same Day Emergency Care, followed by the Willow Unit including the Ambulatory Emergency Care Unit, Bridging Clinic, OPAT and DVT/VTE Clinic, as well as Emergency Surgical Clinic from the Acorn Suite.</a:t>
            </a:r>
            <a:endParaRPr lang="en-US" altLang="en-US" sz="2800" dirty="0"/>
          </a:p>
        </p:txBody>
      </p:sp>
      <p:pic>
        <p:nvPicPr>
          <p:cNvPr id="6" name="Picture 5" descr="A picture containing building, sky, outdoor&#10;&#10;Description automatically generated">
            <a:extLst>
              <a:ext uri="{FF2B5EF4-FFF2-40B4-BE49-F238E27FC236}">
                <a16:creationId xmlns:a16="http://schemas.microsoft.com/office/drawing/2014/main" id="{A31FA60F-132B-2E1E-AF60-798070E547AC}"/>
              </a:ext>
            </a:extLst>
          </p:cNvPr>
          <p:cNvPicPr>
            <a:picLocks noChangeAspect="1"/>
          </p:cNvPicPr>
          <p:nvPr/>
        </p:nvPicPr>
        <p:blipFill rotWithShape="1">
          <a:blip r:embed="rId2">
            <a:extLst>
              <a:ext uri="{28A0092B-C50C-407E-A947-70E740481C1C}">
                <a14:useLocalDpi xmlns:a14="http://schemas.microsoft.com/office/drawing/2010/main" val="0"/>
              </a:ext>
            </a:extLst>
          </a:blip>
          <a:srcRect b="26432"/>
          <a:stretch/>
        </p:blipFill>
        <p:spPr>
          <a:xfrm>
            <a:off x="7115869" y="1726788"/>
            <a:ext cx="4669088" cy="3404423"/>
          </a:xfrm>
          <a:prstGeom prst="rect">
            <a:avLst/>
          </a:prstGeom>
        </p:spPr>
      </p:pic>
      <p:sp>
        <p:nvSpPr>
          <p:cNvPr id="2" name="Title 1">
            <a:extLst>
              <a:ext uri="{FF2B5EF4-FFF2-40B4-BE49-F238E27FC236}">
                <a16:creationId xmlns:a16="http://schemas.microsoft.com/office/drawing/2014/main" id="{51F3AAD3-909F-3C18-BF6E-0067C33C9B0E}"/>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Maple Centre</a:t>
            </a:r>
          </a:p>
        </p:txBody>
      </p:sp>
    </p:spTree>
    <p:extLst>
      <p:ext uri="{BB962C8B-B14F-4D97-AF65-F5344CB8AC3E}">
        <p14:creationId xmlns:p14="http://schemas.microsoft.com/office/powerpoint/2010/main" val="2387171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513" y="1292002"/>
            <a:ext cx="7556340" cy="5016758"/>
          </a:xfrm>
          <a:prstGeom prst="rect">
            <a:avLst/>
          </a:prstGeom>
        </p:spPr>
        <p:txBody>
          <a:bodyPr wrap="square">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As a Trust, we are committed to becoming net carbon zero by 2030.</a:t>
            </a:r>
          </a:p>
          <a:p>
            <a:pPr algn="l"/>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We have already made outstanding progress, including:</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Installing over 3,000 solar panels across the site, producing approx.10% of our total electricity output</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Switching to a fully renewable energy tariff</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Reduced patient food waste to 2% by introducing electronic meal ordering</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Purchasing from local food suppliers and introducing seasonal menus for staff (including vegan options)</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Installed a Santander bike station outside the main entrance.</a:t>
            </a:r>
          </a:p>
          <a:p>
            <a:pPr lvl="1"/>
            <a:endParaRPr lang="en-GB" sz="1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Trust’s revised Travel Plan includes responses from circa 1,000 colleagues.</a:t>
            </a:r>
            <a:endParaRPr lang="en-GB" sz="2000" dirty="0">
              <a:solidFill>
                <a:srgbClr val="174E86"/>
              </a:solidFill>
              <a:latin typeface="Calibri" panose="020F0502020204030204" pitchFamily="34" charset="0"/>
            </a:endParaRPr>
          </a:p>
        </p:txBody>
      </p:sp>
      <p:pic>
        <p:nvPicPr>
          <p:cNvPr id="9" name="Picture 8" descr="A large group of solar panels&#10;&#10;Description automatically generated with low confidence">
            <a:extLst>
              <a:ext uri="{FF2B5EF4-FFF2-40B4-BE49-F238E27FC236}">
                <a16:creationId xmlns:a16="http://schemas.microsoft.com/office/drawing/2014/main" id="{E94C24A9-30F2-78C7-578A-3F153BE356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051"/>
          <a:stretch/>
        </p:blipFill>
        <p:spPr>
          <a:xfrm>
            <a:off x="8260818" y="1417071"/>
            <a:ext cx="3496102" cy="2310185"/>
          </a:xfrm>
          <a:prstGeom prst="rect">
            <a:avLst/>
          </a:prstGeom>
        </p:spPr>
      </p:pic>
      <p:pic>
        <p:nvPicPr>
          <p:cNvPr id="10" name="Picture 9" descr="A picture containing text, outdoor, bicycle, sky&#10;&#10;Description automatically generated">
            <a:extLst>
              <a:ext uri="{FF2B5EF4-FFF2-40B4-BE49-F238E27FC236}">
                <a16:creationId xmlns:a16="http://schemas.microsoft.com/office/drawing/2014/main" id="{6FAA1934-E7B0-B55D-F3B9-8853D5404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024" y="3727256"/>
            <a:ext cx="3470896" cy="2287321"/>
          </a:xfrm>
          <a:prstGeom prst="rect">
            <a:avLst/>
          </a:prstGeom>
        </p:spPr>
      </p:pic>
      <p:sp>
        <p:nvSpPr>
          <p:cNvPr id="2" name="Title 1">
            <a:extLst>
              <a:ext uri="{FF2B5EF4-FFF2-40B4-BE49-F238E27FC236}">
                <a16:creationId xmlns:a16="http://schemas.microsoft.com/office/drawing/2014/main" id="{B267B0A0-8F3B-F79F-FD87-B860721C8D75}"/>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MKUH Green Plan</a:t>
            </a:r>
          </a:p>
        </p:txBody>
      </p:sp>
    </p:spTree>
    <p:extLst>
      <p:ext uri="{BB962C8B-B14F-4D97-AF65-F5344CB8AC3E}">
        <p14:creationId xmlns:p14="http://schemas.microsoft.com/office/powerpoint/2010/main" val="45813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557512" y="1238123"/>
            <a:ext cx="9466163" cy="51715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latin typeface="Arial" panose="020B0604020202020204" pitchFamily="34" charset="0"/>
                <a:cs typeface="Arial" panose="020B0604020202020204" pitchFamily="34" charset="0"/>
              </a:rPr>
              <a:t>Resumption of ‘normal’ research, whilst also continuing some COVID-19 research studies.</a:t>
            </a:r>
          </a:p>
          <a:p>
            <a:endParaRPr lang="en-GB" alt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MKUH among the highest recruiting hospitals for our size to the RECOVERY trial that identified a number of interventions as having significant benefit in saving the lives of COVID-19 patients. </a:t>
            </a:r>
            <a:endParaRPr lang="en-GB" altLang="en-US" sz="2000" dirty="0">
              <a:latin typeface="Arial" panose="020B0604020202020204" pitchFamily="34" charset="0"/>
              <a:cs typeface="Arial" panose="020B0604020202020204" pitchFamily="34" charset="0"/>
            </a:endParaRPr>
          </a:p>
          <a:p>
            <a:endParaRPr lang="en-GB" alt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Continued high level of recruitment of participants to COVID-19 and other research studies (4,743), which is at the upper end of the NIHR Research Activity League Table for Small Acute Trusts.</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Our R&amp;D staff received a clutch of awards at the Thames Valley and South Midlands NIHR Clinical Research Network (CRN) Awards in 2021 for their outstanding contributions to research delivery.</a:t>
            </a:r>
            <a:endParaRPr lang="en-GB" alt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AE4B76-A397-ABD4-A2E9-61E477742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7168" y="1556792"/>
            <a:ext cx="2332101" cy="3744416"/>
          </a:xfrm>
          <a:prstGeom prst="rect">
            <a:avLst/>
          </a:prstGeom>
        </p:spPr>
      </p:pic>
      <p:sp>
        <p:nvSpPr>
          <p:cNvPr id="4" name="Title 1">
            <a:extLst>
              <a:ext uri="{FF2B5EF4-FFF2-40B4-BE49-F238E27FC236}">
                <a16:creationId xmlns:a16="http://schemas.microsoft.com/office/drawing/2014/main" id="{C99C291C-0459-3071-11C4-CC416946F62B}"/>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Research and development</a:t>
            </a:r>
          </a:p>
        </p:txBody>
      </p:sp>
    </p:spTree>
    <p:extLst>
      <p:ext uri="{BB962C8B-B14F-4D97-AF65-F5344CB8AC3E}">
        <p14:creationId xmlns:p14="http://schemas.microsoft.com/office/powerpoint/2010/main" val="445638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a:spLocks noChangeArrowheads="1"/>
          </p:cNvSpPr>
          <p:nvPr/>
        </p:nvSpPr>
        <p:spPr bwMode="auto">
          <a:xfrm>
            <a:off x="2182812" y="1293712"/>
            <a:ext cx="7826375"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endParaRPr lang="en-GB" altLang="en-US" sz="3200" b="1" dirty="0">
              <a:solidFill>
                <a:srgbClr val="0099CE"/>
              </a:solidFill>
            </a:endParaRPr>
          </a:p>
          <a:p>
            <a:pPr algn="ctr" eaLnBrk="1" hangingPunct="1"/>
            <a:r>
              <a:rPr lang="en-GB" altLang="en-US" sz="4000" b="1" dirty="0">
                <a:solidFill>
                  <a:srgbClr val="422C88"/>
                </a:solidFill>
              </a:rPr>
              <a:t>Welcome and Opening Address</a:t>
            </a:r>
          </a:p>
          <a:p>
            <a:pPr algn="ctr" eaLnBrk="1" hangingPunct="1"/>
            <a:endParaRPr lang="en-GB" altLang="en-US" sz="3200" b="1" dirty="0">
              <a:solidFill>
                <a:srgbClr val="3D5567"/>
              </a:solidFill>
            </a:endParaRPr>
          </a:p>
          <a:p>
            <a:pPr algn="ctr" eaLnBrk="1" hangingPunct="1"/>
            <a:r>
              <a:rPr lang="en-GB" altLang="en-US" b="1" dirty="0">
                <a:solidFill>
                  <a:srgbClr val="3D5567"/>
                </a:solidFill>
              </a:rPr>
              <a:t>Alison Davis</a:t>
            </a:r>
          </a:p>
          <a:p>
            <a:pPr algn="ctr" eaLnBrk="1" hangingPunct="1"/>
            <a:r>
              <a:rPr lang="en-GB" altLang="en-US" i="1" dirty="0">
                <a:solidFill>
                  <a:srgbClr val="3D5567"/>
                </a:solidFill>
              </a:rPr>
              <a:t>Chair </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a:p>
            <a:pPr algn="ctr" eaLnBrk="1" hangingPunct="1"/>
            <a:br>
              <a:rPr lang="en-GB" altLang="en-US" sz="3200" b="1" dirty="0">
                <a:solidFill>
                  <a:srgbClr val="0099CE"/>
                </a:solidFill>
              </a:rPr>
            </a:br>
            <a:endParaRPr lang="en-GB" altLang="en-US" sz="3600" b="1" dirty="0">
              <a:solidFill>
                <a:srgbClr val="0099CE"/>
              </a:solidFill>
            </a:endParaRPr>
          </a:p>
        </p:txBody>
      </p:sp>
    </p:spTree>
    <p:extLst>
      <p:ext uri="{BB962C8B-B14F-4D97-AF65-F5344CB8AC3E}">
        <p14:creationId xmlns:p14="http://schemas.microsoft.com/office/powerpoint/2010/main" val="63444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1736725" y="1700809"/>
            <a:ext cx="851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4000" b="1" dirty="0">
                <a:solidFill>
                  <a:srgbClr val="422C88"/>
                </a:solidFill>
              </a:rPr>
              <a:t>Financial Review of 2021/22</a:t>
            </a:r>
          </a:p>
        </p:txBody>
      </p:sp>
      <p:sp>
        <p:nvSpPr>
          <p:cNvPr id="9" name="TextBox 4"/>
          <p:cNvSpPr txBox="1">
            <a:spLocks noChangeArrowheads="1"/>
          </p:cNvSpPr>
          <p:nvPr/>
        </p:nvSpPr>
        <p:spPr bwMode="auto">
          <a:xfrm>
            <a:off x="2182813" y="2854531"/>
            <a:ext cx="7826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br>
              <a:rPr lang="en-GB" altLang="en-US" b="1" dirty="0">
                <a:solidFill>
                  <a:srgbClr val="3D5567"/>
                </a:solidFill>
              </a:rPr>
            </a:br>
            <a:r>
              <a:rPr lang="en-GB" altLang="en-US" b="1" dirty="0">
                <a:solidFill>
                  <a:srgbClr val="3D5567"/>
                </a:solidFill>
              </a:rPr>
              <a:t>Terry Whittle</a:t>
            </a:r>
          </a:p>
          <a:p>
            <a:pPr algn="ctr" eaLnBrk="1" hangingPunct="1"/>
            <a:r>
              <a:rPr lang="en-GB" altLang="en-US" i="1" dirty="0">
                <a:solidFill>
                  <a:srgbClr val="3D5567"/>
                </a:solidFill>
              </a:rPr>
              <a:t>Director of Finance</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p:txBody>
      </p:sp>
    </p:spTree>
    <p:extLst>
      <p:ext uri="{BB962C8B-B14F-4D97-AF65-F5344CB8AC3E}">
        <p14:creationId xmlns:p14="http://schemas.microsoft.com/office/powerpoint/2010/main" val="151822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3993-6656-9F3E-03C5-5D1357740B32}"/>
              </a:ext>
            </a:extLst>
          </p:cNvPr>
          <p:cNvSpPr>
            <a:spLocks noGrp="1"/>
          </p:cNvSpPr>
          <p:nvPr>
            <p:ph type="title"/>
          </p:nvPr>
        </p:nvSpPr>
        <p:spPr/>
        <p:txBody>
          <a:bodyPr>
            <a:normAutofit/>
          </a:bodyPr>
          <a:lstStyle/>
          <a:p>
            <a:pPr algn="l"/>
            <a:r>
              <a:rPr lang="en-GB" sz="3200" b="1" i="0" u="none" strike="noStrike" dirty="0">
                <a:solidFill>
                  <a:srgbClr val="422C88"/>
                </a:solidFill>
                <a:effectLst/>
                <a:latin typeface="Arial" panose="020B0604020202020204" pitchFamily="34" charset="0"/>
              </a:rPr>
              <a:t>A year of transition and recovery</a:t>
            </a:r>
            <a:r>
              <a:rPr lang="en-GB" sz="3200" b="0" i="0" dirty="0">
                <a:solidFill>
                  <a:srgbClr val="422C88"/>
                </a:solidFill>
                <a:effectLst/>
                <a:latin typeface="Arial" panose="020B0604020202020204" pitchFamily="34" charset="0"/>
              </a:rPr>
              <a:t>​</a:t>
            </a:r>
            <a:endParaRPr lang="en-GB" sz="3200" dirty="0">
              <a:solidFill>
                <a:srgbClr val="422C88"/>
              </a:solidFill>
            </a:endParaRPr>
          </a:p>
        </p:txBody>
      </p:sp>
      <p:sp>
        <p:nvSpPr>
          <p:cNvPr id="3" name="Content Placeholder 2">
            <a:extLst>
              <a:ext uri="{FF2B5EF4-FFF2-40B4-BE49-F238E27FC236}">
                <a16:creationId xmlns:a16="http://schemas.microsoft.com/office/drawing/2014/main" id="{2ADDB2BB-FA53-4B61-F12F-AECCEEF033C8}"/>
              </a:ext>
            </a:extLst>
          </p:cNvPr>
          <p:cNvSpPr>
            <a:spLocks noGrp="1"/>
          </p:cNvSpPr>
          <p:nvPr>
            <p:ph idx="1"/>
          </p:nvPr>
        </p:nvSpPr>
        <p:spPr>
          <a:xfrm>
            <a:off x="609599" y="1432421"/>
            <a:ext cx="11051097" cy="4775432"/>
          </a:xfrm>
        </p:spPr>
        <p:txBody>
          <a:bodyPr>
            <a:normAutofit fontScale="25000" lnSpcReduction="20000"/>
          </a:bodyPr>
          <a:lstStyle/>
          <a:p>
            <a:pPr marL="0" indent="0" algn="l" rtl="0" fontAlgn="base">
              <a:buNone/>
            </a:pPr>
            <a:r>
              <a:rPr lang="en-GB" sz="6800" b="0" i="0" u="none" strike="noStrike" dirty="0">
                <a:solidFill>
                  <a:srgbClr val="000000"/>
                </a:solidFill>
                <a:effectLst/>
                <a:latin typeface="Arial" panose="020B0604020202020204" pitchFamily="34" charset="0"/>
              </a:rPr>
              <a:t>During 2021/22, the NHS finance regime transitioned from the heavily centralised funding (national and regional) model that defined the initial phases of the COVID pandemic. </a:t>
            </a:r>
          </a:p>
          <a:p>
            <a:pPr marL="0" indent="0" algn="l" rtl="0" fontAlgn="base">
              <a:buNone/>
            </a:pPr>
            <a:endParaRPr lang="en-GB" sz="6800" dirty="0">
              <a:solidFill>
                <a:srgbClr val="000000"/>
              </a:solidFill>
              <a:latin typeface="Arial" panose="020B0604020202020204" pitchFamily="34" charset="0"/>
            </a:endParaRPr>
          </a:p>
          <a:p>
            <a:pPr marL="0" indent="0" algn="l" rtl="0" fontAlgn="base">
              <a:buNone/>
            </a:pPr>
            <a:r>
              <a:rPr lang="en-GB" sz="6800" b="0" i="0" u="none" strike="noStrike" dirty="0">
                <a:solidFill>
                  <a:srgbClr val="000000"/>
                </a:solidFill>
                <a:effectLst/>
                <a:latin typeface="Arial" panose="020B0604020202020204" pitchFamily="34" charset="0"/>
              </a:rPr>
              <a:t>Key features of the funding model during 2021/22 included:</a:t>
            </a:r>
            <a:r>
              <a:rPr lang="en-US" sz="6800" b="0" i="0" dirty="0">
                <a:solidFill>
                  <a:srgbClr val="000000"/>
                </a:solidFill>
                <a:effectLst/>
                <a:latin typeface="Arial" panose="020B0604020202020204" pitchFamily="34" charset="0"/>
              </a:rPr>
              <a:t>​</a:t>
            </a:r>
          </a:p>
          <a:p>
            <a:pPr marL="0" indent="0" algn="l" rtl="0" fontAlgn="base">
              <a:buNone/>
            </a:pPr>
            <a:endParaRPr lang="en-US" sz="6800" b="0" i="0" dirty="0">
              <a:solidFill>
                <a:srgbClr val="000000"/>
              </a:solidFill>
              <a:effectLst/>
              <a:latin typeface="Arial" panose="020B0604020202020204" pitchFamily="34" charset="0"/>
            </a:endParaRPr>
          </a:p>
          <a:p>
            <a:pPr algn="l" rtl="0" fontAlgn="base"/>
            <a:r>
              <a:rPr lang="en-GB" sz="6800" b="0" i="0" dirty="0">
                <a:solidFill>
                  <a:srgbClr val="000000"/>
                </a:solidFill>
                <a:effectLst/>
                <a:latin typeface="Arial" panose="020B0604020202020204" pitchFamily="34" charset="0"/>
              </a:rPr>
              <a:t>​</a:t>
            </a:r>
            <a:r>
              <a:rPr lang="en-GB" sz="6800" b="0" i="0" u="none" strike="noStrike" dirty="0">
                <a:solidFill>
                  <a:srgbClr val="000000"/>
                </a:solidFill>
                <a:effectLst/>
                <a:latin typeface="Arial" panose="020B0604020202020204" pitchFamily="34" charset="0"/>
              </a:rPr>
              <a:t>Delegation of funds for health services to Integrated Care Systems (Bedford, Luton and Milton Keynes ICS). Funding requirements were locally determined by ICS partners. Financial plans were agreed at an ICS level (historically by individual organisation).</a:t>
            </a:r>
            <a:r>
              <a:rPr lang="en-US" sz="6800" b="0" i="0" dirty="0">
                <a:solidFill>
                  <a:srgbClr val="000000"/>
                </a:solidFill>
                <a:effectLst/>
                <a:latin typeface="Arial" panose="020B0604020202020204" pitchFamily="34" charset="0"/>
              </a:rPr>
              <a:t>​</a:t>
            </a:r>
          </a:p>
          <a:p>
            <a:pPr algn="l" rtl="0" fontAlgn="base"/>
            <a:endParaRPr lang="en-US" sz="6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6800" b="0" i="0" dirty="0">
                <a:solidFill>
                  <a:srgbClr val="000000"/>
                </a:solidFill>
                <a:effectLst/>
                <a:latin typeface="Arial" panose="020B0604020202020204" pitchFamily="34" charset="0"/>
              </a:rPr>
              <a:t>​</a:t>
            </a:r>
            <a:r>
              <a:rPr lang="en-GB" sz="6800" b="0" i="0" u="none" strike="noStrike" dirty="0">
                <a:solidFill>
                  <a:srgbClr val="000000"/>
                </a:solidFill>
                <a:effectLst/>
                <a:latin typeface="Arial" panose="020B0604020202020204" pitchFamily="34" charset="0"/>
              </a:rPr>
              <a:t>Funding was provided in the form of a block based (fixed sum) model. This provided greater certainty compared to payment based on volumes of activity completed (</a:t>
            </a:r>
            <a:r>
              <a:rPr lang="en-GB" sz="6800" b="0" i="0" u="none" strike="noStrike" dirty="0" err="1">
                <a:solidFill>
                  <a:srgbClr val="000000"/>
                </a:solidFill>
                <a:effectLst/>
                <a:latin typeface="Arial" panose="020B0604020202020204" pitchFamily="34" charset="0"/>
              </a:rPr>
              <a:t>eg</a:t>
            </a:r>
            <a:r>
              <a:rPr lang="en-GB" sz="6800" b="0" i="0" u="none" strike="noStrike" dirty="0">
                <a:solidFill>
                  <a:srgbClr val="000000"/>
                </a:solidFill>
                <a:effectLst/>
                <a:latin typeface="Arial" panose="020B0604020202020204" pitchFamily="34" charset="0"/>
              </a:rPr>
              <a:t> due to potential  COVID related service interruptions). </a:t>
            </a:r>
            <a:r>
              <a:rPr lang="en-US" sz="6800"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6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6800" b="0" i="0" dirty="0">
                <a:solidFill>
                  <a:srgbClr val="000000"/>
                </a:solidFill>
                <a:effectLst/>
                <a:latin typeface="Arial" panose="020B0604020202020204" pitchFamily="34" charset="0"/>
              </a:rPr>
              <a:t>​</a:t>
            </a:r>
            <a:r>
              <a:rPr lang="en-GB" sz="6800" b="0" i="0" u="none" strike="noStrike" dirty="0">
                <a:solidFill>
                  <a:srgbClr val="000000"/>
                </a:solidFill>
                <a:effectLst/>
                <a:latin typeface="Arial" panose="020B0604020202020204" pitchFamily="34" charset="0"/>
              </a:rPr>
              <a:t>Financial incentives were made available to healthcare providers (NHS and Independent Providers) to recover clinical care backlogs and return service delivery to pre-pandemic levels. Additional payment was linked to stepped increases in clinical activity during the year – ‘Elective Recovery Funding’ a signature NHS England policy. </a:t>
            </a:r>
            <a:r>
              <a:rPr lang="en-US" sz="6800"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US" sz="6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6800" b="0" i="0" dirty="0">
                <a:solidFill>
                  <a:srgbClr val="000000"/>
                </a:solidFill>
                <a:effectLst/>
                <a:latin typeface="Arial" panose="020B0604020202020204" pitchFamily="34" charset="0"/>
              </a:rPr>
              <a:t>​</a:t>
            </a:r>
            <a:r>
              <a:rPr lang="en-GB" sz="6800" b="0" i="0" u="none" strike="noStrike" dirty="0">
                <a:solidFill>
                  <a:srgbClr val="000000"/>
                </a:solidFill>
                <a:effectLst/>
                <a:latin typeface="Arial" panose="020B0604020202020204" pitchFamily="34" charset="0"/>
              </a:rPr>
              <a:t>Continuation of national capital funding targeted towards diagnostic and elective care services to ensure treatment capacity and facilities (</a:t>
            </a:r>
            <a:r>
              <a:rPr lang="en-GB" sz="6800" b="0" i="0" u="none" strike="noStrike" dirty="0" err="1">
                <a:solidFill>
                  <a:srgbClr val="000000"/>
                </a:solidFill>
                <a:effectLst/>
                <a:latin typeface="Arial" panose="020B0604020202020204" pitchFamily="34" charset="0"/>
              </a:rPr>
              <a:t>eg</a:t>
            </a:r>
            <a:r>
              <a:rPr lang="en-GB" sz="6800" b="0" i="0" u="none" strike="noStrike" dirty="0">
                <a:solidFill>
                  <a:srgbClr val="000000"/>
                </a:solidFill>
                <a:effectLst/>
                <a:latin typeface="Arial" panose="020B0604020202020204" pitchFamily="34" charset="0"/>
              </a:rPr>
              <a:t> diagnostic scanners) were available as required.</a:t>
            </a:r>
            <a:endParaRPr lang="en-US" sz="6800" b="0" i="0" dirty="0">
              <a:solidFill>
                <a:srgbClr val="000000"/>
              </a:solidFill>
              <a:effectLst/>
              <a:latin typeface="Arial" panose="020B0604020202020204" pitchFamily="34" charset="0"/>
            </a:endParaRPr>
          </a:p>
          <a:p>
            <a:endParaRPr lang="en-GB" dirty="0"/>
          </a:p>
        </p:txBody>
      </p:sp>
    </p:spTree>
    <p:extLst>
      <p:ext uri="{BB962C8B-B14F-4D97-AF65-F5344CB8AC3E}">
        <p14:creationId xmlns:p14="http://schemas.microsoft.com/office/powerpoint/2010/main" val="1247159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22F7-8638-E82E-B319-D2B4690B657F}"/>
              </a:ext>
            </a:extLst>
          </p:cNvPr>
          <p:cNvSpPr>
            <a:spLocks noGrp="1"/>
          </p:cNvSpPr>
          <p:nvPr>
            <p:ph type="title"/>
          </p:nvPr>
        </p:nvSpPr>
        <p:spPr/>
        <p:txBody>
          <a:bodyPr>
            <a:normAutofit/>
          </a:bodyPr>
          <a:lstStyle/>
          <a:p>
            <a:pPr algn="l"/>
            <a:r>
              <a:rPr lang="en-GB" sz="3200" b="1" i="0" u="none" strike="noStrike" dirty="0">
                <a:solidFill>
                  <a:srgbClr val="422C88"/>
                </a:solidFill>
                <a:effectLst/>
                <a:latin typeface="Arial" panose="020B0604020202020204" pitchFamily="34" charset="0"/>
              </a:rPr>
              <a:t>Headline financial performance 2021/22</a:t>
            </a:r>
            <a:r>
              <a:rPr lang="en-GB" sz="3200" b="0" i="0" dirty="0">
                <a:solidFill>
                  <a:srgbClr val="422C88"/>
                </a:solidFill>
                <a:effectLst/>
                <a:latin typeface="Arial" panose="020B0604020202020204" pitchFamily="34" charset="0"/>
              </a:rPr>
              <a:t>​</a:t>
            </a:r>
            <a:endParaRPr lang="en-GB" sz="3200" dirty="0">
              <a:solidFill>
                <a:srgbClr val="422C88"/>
              </a:solidFill>
            </a:endParaRPr>
          </a:p>
        </p:txBody>
      </p:sp>
      <p:sp>
        <p:nvSpPr>
          <p:cNvPr id="3" name="Content Placeholder 2">
            <a:extLst>
              <a:ext uri="{FF2B5EF4-FFF2-40B4-BE49-F238E27FC236}">
                <a16:creationId xmlns:a16="http://schemas.microsoft.com/office/drawing/2014/main" id="{CB99002C-C53A-53B7-9CAC-B443B1113A2D}"/>
              </a:ext>
            </a:extLst>
          </p:cNvPr>
          <p:cNvSpPr>
            <a:spLocks noGrp="1"/>
          </p:cNvSpPr>
          <p:nvPr>
            <p:ph idx="1"/>
          </p:nvPr>
        </p:nvSpPr>
        <p:spPr>
          <a:xfrm>
            <a:off x="609600" y="1308683"/>
            <a:ext cx="10463868" cy="2055301"/>
          </a:xfrm>
        </p:spPr>
        <p:txBody>
          <a:bodyPr>
            <a:normAutofit fontScale="55000" lnSpcReduction="20000"/>
          </a:bodyPr>
          <a:lstStyle/>
          <a:p>
            <a:pPr marL="0" indent="0" algn="l" rtl="0" fontAlgn="base">
              <a:buNone/>
            </a:pPr>
            <a:r>
              <a:rPr lang="en-GB" sz="3300" b="0" i="0" u="none" strike="noStrike" dirty="0">
                <a:solidFill>
                  <a:srgbClr val="000000"/>
                </a:solidFill>
                <a:effectLst/>
                <a:latin typeface="Arial" panose="020B0604020202020204" pitchFamily="34" charset="0"/>
                <a:cs typeface="Arial" panose="020B0604020202020204" pitchFamily="34" charset="0"/>
              </a:rPr>
              <a:t>The Trust agreed a £1.1m deficit plan (on a Control Total basis) for 2021/22 as part of a balanced Bedford, Luton and Milton Keynes ICS plan. The Trust ended the financial year with a deficit of £0.7m, £0.4m better than plan. </a:t>
            </a:r>
            <a:r>
              <a:rPr lang="en-US" sz="3300" b="0" i="0" dirty="0">
                <a:solidFill>
                  <a:srgbClr val="000000"/>
                </a:solidFill>
                <a:effectLst/>
                <a:latin typeface="Arial" panose="020B0604020202020204" pitchFamily="34" charset="0"/>
                <a:cs typeface="Arial" panose="020B0604020202020204" pitchFamily="34" charset="0"/>
              </a:rPr>
              <a:t>​</a:t>
            </a:r>
          </a:p>
          <a:p>
            <a:pPr marL="0" indent="0" algn="l" rtl="0" fontAlgn="base">
              <a:buNone/>
            </a:pPr>
            <a:endParaRPr lang="en-US" sz="2900" b="0" i="0"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sz="3300" b="0" i="0" dirty="0">
                <a:solidFill>
                  <a:srgbClr val="000000"/>
                </a:solidFill>
                <a:effectLst/>
                <a:latin typeface="Arial" panose="020B0604020202020204" pitchFamily="34" charset="0"/>
                <a:cs typeface="Arial" panose="020B0604020202020204" pitchFamily="34" charset="0"/>
              </a:rPr>
              <a:t>​</a:t>
            </a:r>
            <a:r>
              <a:rPr lang="en-GB" sz="3300" b="0" i="0" u="none" strike="noStrike" dirty="0">
                <a:solidFill>
                  <a:srgbClr val="000000"/>
                </a:solidFill>
                <a:effectLst/>
                <a:latin typeface="Arial" panose="020B0604020202020204" pitchFamily="34" charset="0"/>
                <a:cs typeface="Arial" panose="020B0604020202020204" pitchFamily="34" charset="0"/>
              </a:rPr>
              <a:t>The ICS in aggregate also delivered the financial performance required by our regulator NHS England.</a:t>
            </a:r>
            <a:r>
              <a:rPr lang="en-US" sz="3300" b="0" i="0" dirty="0">
                <a:solidFill>
                  <a:srgbClr val="000000"/>
                </a:solidFill>
                <a:effectLst/>
                <a:latin typeface="Arial" panose="020B0604020202020204" pitchFamily="34" charset="0"/>
                <a:cs typeface="Arial" panose="020B0604020202020204" pitchFamily="34" charset="0"/>
              </a:rPr>
              <a:t>​</a:t>
            </a:r>
          </a:p>
          <a:p>
            <a:pPr marL="0" indent="0" algn="l" rtl="0" fontAlgn="base">
              <a:buNone/>
            </a:pPr>
            <a:endParaRPr lang="en-US" sz="2900" b="0" i="0"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sz="3300" b="0" i="0" dirty="0">
                <a:solidFill>
                  <a:srgbClr val="000000"/>
                </a:solidFill>
                <a:effectLst/>
                <a:latin typeface="Arial" panose="020B0604020202020204" pitchFamily="34" charset="0"/>
                <a:cs typeface="Arial" panose="020B0604020202020204" pitchFamily="34" charset="0"/>
              </a:rPr>
              <a:t>​</a:t>
            </a:r>
            <a:r>
              <a:rPr lang="en-GB" sz="3300" b="0" i="0" u="none" strike="noStrike" dirty="0">
                <a:solidFill>
                  <a:srgbClr val="000000"/>
                </a:solidFill>
                <a:effectLst/>
                <a:latin typeface="Arial" panose="020B0604020202020204" pitchFamily="34" charset="0"/>
                <a:cs typeface="Arial" panose="020B0604020202020204" pitchFamily="34" charset="0"/>
              </a:rPr>
              <a:t>Historical financial performance of the Trust is shown below. </a:t>
            </a:r>
            <a:r>
              <a:rPr lang="en-US" sz="3300" b="0" i="0" dirty="0">
                <a:solidFill>
                  <a:srgbClr val="000000"/>
                </a:solidFill>
                <a:effectLst/>
                <a:latin typeface="Arial" panose="020B0604020202020204" pitchFamily="34" charset="0"/>
                <a:cs typeface="Arial" panose="020B0604020202020204" pitchFamily="34" charset="0"/>
              </a:rPr>
              <a:t>​</a:t>
            </a:r>
          </a:p>
          <a:p>
            <a:endParaRPr lang="en-GB" dirty="0"/>
          </a:p>
        </p:txBody>
      </p:sp>
      <p:graphicFrame>
        <p:nvGraphicFramePr>
          <p:cNvPr id="4" name="Chart 3">
            <a:extLst>
              <a:ext uri="{FF2B5EF4-FFF2-40B4-BE49-F238E27FC236}">
                <a16:creationId xmlns:a16="http://schemas.microsoft.com/office/drawing/2014/main" id="{3A34ACD6-FC64-7C24-1F77-3B014C999074}"/>
              </a:ext>
            </a:extLst>
          </p:cNvPr>
          <p:cNvGraphicFramePr/>
          <p:nvPr>
            <p:extLst>
              <p:ext uri="{D42A27DB-BD31-4B8C-83A1-F6EECF244321}">
                <p14:modId xmlns:p14="http://schemas.microsoft.com/office/powerpoint/2010/main" val="3409149341"/>
              </p:ext>
            </p:extLst>
          </p:nvPr>
        </p:nvGraphicFramePr>
        <p:xfrm>
          <a:off x="1599729" y="3363984"/>
          <a:ext cx="7921776" cy="2652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039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B2B8B-C489-EEF1-65EE-CCAA93F5450B}"/>
              </a:ext>
            </a:extLst>
          </p:cNvPr>
          <p:cNvSpPr>
            <a:spLocks noGrp="1"/>
          </p:cNvSpPr>
          <p:nvPr>
            <p:ph type="title"/>
          </p:nvPr>
        </p:nvSpPr>
        <p:spPr/>
        <p:txBody>
          <a:bodyPr>
            <a:normAutofit/>
          </a:bodyPr>
          <a:lstStyle/>
          <a:p>
            <a:pPr algn="l"/>
            <a:r>
              <a:rPr lang="en-GB" sz="3200" b="1" i="0" u="none" strike="noStrike" dirty="0">
                <a:solidFill>
                  <a:srgbClr val="422C88"/>
                </a:solidFill>
                <a:effectLst/>
                <a:latin typeface="Arial" panose="020B0604020202020204" pitchFamily="34" charset="0"/>
              </a:rPr>
              <a:t>How the money was spent</a:t>
            </a:r>
            <a:r>
              <a:rPr lang="en-GB" sz="3200" b="0" i="0" dirty="0">
                <a:solidFill>
                  <a:srgbClr val="422C88"/>
                </a:solidFill>
                <a:effectLst/>
                <a:latin typeface="Arial" panose="020B0604020202020204" pitchFamily="34" charset="0"/>
              </a:rPr>
              <a:t>​</a:t>
            </a:r>
            <a:endParaRPr lang="en-GB" sz="3200" dirty="0">
              <a:solidFill>
                <a:srgbClr val="422C88"/>
              </a:solidFill>
            </a:endParaRPr>
          </a:p>
        </p:txBody>
      </p:sp>
      <p:sp>
        <p:nvSpPr>
          <p:cNvPr id="3" name="Content Placeholder 2">
            <a:extLst>
              <a:ext uri="{FF2B5EF4-FFF2-40B4-BE49-F238E27FC236}">
                <a16:creationId xmlns:a16="http://schemas.microsoft.com/office/drawing/2014/main" id="{AE461E35-199D-D5AC-FE00-8BB9D3F11C26}"/>
              </a:ext>
            </a:extLst>
          </p:cNvPr>
          <p:cNvSpPr>
            <a:spLocks noGrp="1"/>
          </p:cNvSpPr>
          <p:nvPr>
            <p:ph idx="1"/>
          </p:nvPr>
        </p:nvSpPr>
        <p:spPr>
          <a:xfrm>
            <a:off x="609600" y="1465977"/>
            <a:ext cx="10972800" cy="4525963"/>
          </a:xfrm>
        </p:spPr>
        <p:txBody>
          <a:bodyPr>
            <a:normAutofit/>
          </a:bodyPr>
          <a:lstStyle/>
          <a:p>
            <a:pPr algn="l" rtl="0" fontAlgn="base"/>
            <a:r>
              <a:rPr lang="en-GB" sz="1800" b="0" i="0" u="none" strike="noStrike" dirty="0">
                <a:solidFill>
                  <a:srgbClr val="000000"/>
                </a:solidFill>
                <a:effectLst/>
                <a:latin typeface="Arial" panose="020B0604020202020204" pitchFamily="34" charset="0"/>
                <a:cs typeface="Arial" panose="020B0604020202020204" pitchFamily="34" charset="0"/>
              </a:rPr>
              <a:t>During 2021/22 the Trust received funding of £327m, around 82% from local commissioners for acute services. We received £35m from NHS England (regionally commissioned services) and £20m from other (non-clinical) funding sources. </a:t>
            </a:r>
          </a:p>
          <a:p>
            <a:pPr algn="l" rtl="0" fontAlgn="base"/>
            <a:endParaRPr lang="en-US" sz="1800" b="0" i="0" dirty="0">
              <a:solidFill>
                <a:srgbClr val="000000"/>
              </a:solidFill>
              <a:effectLst/>
              <a:latin typeface="Arial" panose="020B0604020202020204" pitchFamily="34" charset="0"/>
              <a:cs typeface="Arial" panose="020B0604020202020204" pitchFamily="34" charset="0"/>
            </a:endParaRPr>
          </a:p>
          <a:p>
            <a:pPr algn="l" rtl="0" fontAlgn="base"/>
            <a:r>
              <a:rPr lang="en-GB" sz="1800" b="0" i="0" dirty="0">
                <a:solidFill>
                  <a:srgbClr val="000000"/>
                </a:solidFill>
                <a:effectLst/>
                <a:latin typeface="Arial" panose="020B0604020202020204" pitchFamily="34" charset="0"/>
                <a:cs typeface="Arial" panose="020B0604020202020204" pitchFamily="34" charset="0"/>
              </a:rPr>
              <a:t>​</a:t>
            </a:r>
            <a:r>
              <a:rPr lang="en-GB" sz="1800" b="0" i="0" u="none" strike="noStrike" dirty="0">
                <a:solidFill>
                  <a:srgbClr val="000000"/>
                </a:solidFill>
                <a:effectLst/>
                <a:latin typeface="Arial" panose="020B0604020202020204" pitchFamily="34" charset="0"/>
                <a:cs typeface="Arial" panose="020B0604020202020204" pitchFamily="34" charset="0"/>
              </a:rPr>
              <a:t>The Trust spent £207m (&gt;60%) of our funds on pay, £51m on drugs and clinical supplies (16%) and £21m on premises related expenses.</a:t>
            </a:r>
            <a:r>
              <a:rPr lang="en-US"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000000"/>
              </a:solidFill>
              <a:effectLst/>
              <a:latin typeface="Segoe UI" panose="020B0502040204020203" pitchFamily="34" charset="0"/>
            </a:endParaRPr>
          </a:p>
          <a:p>
            <a:endParaRPr lang="en-GB" dirty="0"/>
          </a:p>
        </p:txBody>
      </p:sp>
      <p:graphicFrame>
        <p:nvGraphicFramePr>
          <p:cNvPr id="4" name="Chart 3">
            <a:extLst>
              <a:ext uri="{FF2B5EF4-FFF2-40B4-BE49-F238E27FC236}">
                <a16:creationId xmlns:a16="http://schemas.microsoft.com/office/drawing/2014/main" id="{CDA50D3C-8FBC-C336-3769-5F178E9314FB}"/>
              </a:ext>
            </a:extLst>
          </p:cNvPr>
          <p:cNvGraphicFramePr>
            <a:graphicFrameLocks/>
          </p:cNvGraphicFramePr>
          <p:nvPr>
            <p:extLst>
              <p:ext uri="{D42A27DB-BD31-4B8C-83A1-F6EECF244321}">
                <p14:modId xmlns:p14="http://schemas.microsoft.com/office/powerpoint/2010/main" val="736559324"/>
              </p:ext>
            </p:extLst>
          </p:nvPr>
        </p:nvGraphicFramePr>
        <p:xfrm>
          <a:off x="1392572" y="3489819"/>
          <a:ext cx="4703428" cy="2640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5A846B73-B1C5-A73D-7862-1B4DF7708919}"/>
              </a:ext>
            </a:extLst>
          </p:cNvPr>
          <p:cNvGraphicFramePr>
            <a:graphicFrameLocks/>
          </p:cNvGraphicFramePr>
          <p:nvPr>
            <p:extLst>
              <p:ext uri="{D42A27DB-BD31-4B8C-83A1-F6EECF244321}">
                <p14:modId xmlns:p14="http://schemas.microsoft.com/office/powerpoint/2010/main" val="3868073039"/>
              </p:ext>
            </p:extLst>
          </p:nvPr>
        </p:nvGraphicFramePr>
        <p:xfrm>
          <a:off x="5953387" y="3489819"/>
          <a:ext cx="4897636" cy="26406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51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E07D-9D08-B174-B6C5-C03A6D88820A}"/>
              </a:ext>
            </a:extLst>
          </p:cNvPr>
          <p:cNvSpPr>
            <a:spLocks noGrp="1"/>
          </p:cNvSpPr>
          <p:nvPr>
            <p:ph type="title"/>
          </p:nvPr>
        </p:nvSpPr>
        <p:spPr/>
        <p:txBody>
          <a:bodyPr>
            <a:normAutofit/>
          </a:bodyPr>
          <a:lstStyle/>
          <a:p>
            <a:pPr algn="l"/>
            <a:r>
              <a:rPr lang="en-GB" sz="3200" b="1" i="0" u="none" strike="noStrike" dirty="0">
                <a:solidFill>
                  <a:srgbClr val="422C88"/>
                </a:solidFill>
                <a:effectLst/>
                <a:latin typeface="Arial" panose="020B0604020202020204" pitchFamily="34" charset="0"/>
              </a:rPr>
              <a:t>Capital spending 2021/22</a:t>
            </a:r>
            <a:r>
              <a:rPr lang="en-GB" sz="3200" b="0" i="0" dirty="0">
                <a:solidFill>
                  <a:srgbClr val="422C88"/>
                </a:solidFill>
                <a:effectLst/>
                <a:latin typeface="Arial" panose="020B0604020202020204" pitchFamily="34" charset="0"/>
              </a:rPr>
              <a:t>​</a:t>
            </a:r>
            <a:endParaRPr lang="en-GB" sz="3200" dirty="0">
              <a:solidFill>
                <a:srgbClr val="422C88"/>
              </a:solidFill>
            </a:endParaRPr>
          </a:p>
        </p:txBody>
      </p:sp>
      <p:sp>
        <p:nvSpPr>
          <p:cNvPr id="3" name="Content Placeholder 2">
            <a:extLst>
              <a:ext uri="{FF2B5EF4-FFF2-40B4-BE49-F238E27FC236}">
                <a16:creationId xmlns:a16="http://schemas.microsoft.com/office/drawing/2014/main" id="{DE326BE4-2E55-7FD1-5299-CDE46FBFF33B}"/>
              </a:ext>
            </a:extLst>
          </p:cNvPr>
          <p:cNvSpPr>
            <a:spLocks noGrp="1"/>
          </p:cNvSpPr>
          <p:nvPr>
            <p:ph idx="1"/>
          </p:nvPr>
        </p:nvSpPr>
        <p:spPr>
          <a:xfrm>
            <a:off x="609600" y="1256163"/>
            <a:ext cx="10972800" cy="4525963"/>
          </a:xfrm>
        </p:spPr>
        <p:txBody>
          <a:bodyPr>
            <a:normAutofit/>
          </a:bodyPr>
          <a:lstStyle/>
          <a:p>
            <a:pPr marL="0" indent="0" algn="l" rtl="0" fontAlgn="base">
              <a:buNone/>
            </a:pPr>
            <a:r>
              <a:rPr lang="en-GB" sz="1600" b="0" i="0" u="none" strike="noStrike" dirty="0">
                <a:solidFill>
                  <a:srgbClr val="000000"/>
                </a:solidFill>
                <a:effectLst/>
                <a:latin typeface="Arial" panose="020B0604020202020204" pitchFamily="34" charset="0"/>
              </a:rPr>
              <a:t>The Trust continued to make significant investments in healthcare facilities and equipment - £31.8m spent during 2021/22. At a national level capital investment accounts for a small share¹ of total health spending - at less than 6%. In Milton Keynes the capital investment is approaching 10% of total health spending. </a:t>
            </a:r>
            <a:r>
              <a:rPr lang="en-US" sz="1600" b="0" i="0" dirty="0">
                <a:solidFill>
                  <a:srgbClr val="000000"/>
                </a:solidFill>
                <a:effectLst/>
                <a:latin typeface="Arial" panose="020B0604020202020204" pitchFamily="34" charset="0"/>
              </a:rPr>
              <a:t>​</a:t>
            </a:r>
          </a:p>
          <a:p>
            <a:pPr marL="0" indent="0" algn="l" rtl="0" fontAlgn="base">
              <a:buNone/>
            </a:pPr>
            <a:endParaRPr lang="en-US" sz="1600" u="none" strike="noStrike" dirty="0">
              <a:solidFill>
                <a:srgbClr val="000000"/>
              </a:solidFill>
              <a:latin typeface="Arial" panose="020B0604020202020204" pitchFamily="34" charset="0"/>
            </a:endParaRPr>
          </a:p>
          <a:p>
            <a:pPr marL="0" indent="0" algn="l" rtl="0" fontAlgn="base">
              <a:buNone/>
            </a:pPr>
            <a:r>
              <a:rPr lang="en-GB" sz="1600" b="0" i="0" u="none" strike="noStrike" dirty="0">
                <a:solidFill>
                  <a:srgbClr val="000000"/>
                </a:solidFill>
                <a:effectLst/>
                <a:latin typeface="Arial" panose="020B0604020202020204" pitchFamily="34" charset="0"/>
              </a:rPr>
              <a:t>Key capital investments included:</a:t>
            </a:r>
            <a:r>
              <a:rPr lang="en-US" sz="1600" b="0" i="0" dirty="0">
                <a:solidFill>
                  <a:srgbClr val="000000"/>
                </a:solidFill>
                <a:effectLst/>
                <a:latin typeface="Arial" panose="020B0604020202020204" pitchFamily="34" charset="0"/>
              </a:rPr>
              <a:t>​</a:t>
            </a:r>
          </a:p>
          <a:p>
            <a:pPr marL="0" indent="0" algn="l" rtl="0" fontAlgn="base">
              <a:buNone/>
            </a:pPr>
            <a:endParaRPr lang="en-US" sz="1600" b="0" i="0" dirty="0">
              <a:solidFill>
                <a:srgbClr val="000000"/>
              </a:solidFill>
              <a:effectLst/>
              <a:latin typeface="Arial" panose="020B0604020202020204" pitchFamily="34" charset="0"/>
            </a:endParaRPr>
          </a:p>
          <a:p>
            <a:pPr algn="l" rtl="0" fontAlgn="base"/>
            <a:r>
              <a:rPr lang="en-GB" sz="1600" b="0" i="0" dirty="0">
                <a:solidFill>
                  <a:srgbClr val="000000"/>
                </a:solidFill>
                <a:effectLst/>
                <a:latin typeface="Arial" panose="020B0604020202020204" pitchFamily="34" charset="0"/>
              </a:rPr>
              <a:t>​</a:t>
            </a:r>
            <a:r>
              <a:rPr lang="en-GB" sz="1600" b="0" i="0" u="none" strike="noStrike" dirty="0">
                <a:solidFill>
                  <a:srgbClr val="000000"/>
                </a:solidFill>
                <a:effectLst/>
                <a:latin typeface="Arial" panose="020B0604020202020204" pitchFamily="34" charset="0"/>
              </a:rPr>
              <a:t>Maple Centre construction £8.3m</a:t>
            </a:r>
            <a:r>
              <a:rPr lang="en-US" sz="16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solidFill>
                  <a:srgbClr val="000000"/>
                </a:solidFill>
                <a:effectLst/>
                <a:latin typeface="Arial" panose="020B0604020202020204" pitchFamily="34" charset="0"/>
              </a:rPr>
              <a:t>Investment in diagnostic equipment (CT/MRI/Cardiac) £5.4m</a:t>
            </a:r>
            <a:r>
              <a:rPr lang="en-US" sz="16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solidFill>
                  <a:srgbClr val="000000"/>
                </a:solidFill>
                <a:effectLst/>
                <a:latin typeface="Arial" panose="020B0604020202020204" pitchFamily="34" charset="0"/>
              </a:rPr>
              <a:t>Information Technology (predominantly patient care systems) £2.9m</a:t>
            </a:r>
            <a:r>
              <a:rPr lang="en-US" sz="16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solidFill>
                  <a:srgbClr val="000000"/>
                </a:solidFill>
                <a:effectLst/>
                <a:latin typeface="Arial" panose="020B0604020202020204" pitchFamily="34" charset="0"/>
              </a:rPr>
              <a:t>Solar panels and roof enhancements £2.2m</a:t>
            </a:r>
            <a:r>
              <a:rPr lang="en-US" sz="16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solidFill>
                  <a:srgbClr val="000000"/>
                </a:solidFill>
                <a:effectLst/>
                <a:latin typeface="Arial" panose="020B0604020202020204" pitchFamily="34" charset="0"/>
              </a:rPr>
              <a:t>Replacement of hospital bed stock £1.5m; and </a:t>
            </a:r>
            <a:r>
              <a:rPr lang="en-US" sz="16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600" b="0" i="0" u="none" strike="noStrike" dirty="0">
                <a:solidFill>
                  <a:srgbClr val="000000"/>
                </a:solidFill>
                <a:effectLst/>
                <a:latin typeface="Arial" panose="020B0604020202020204" pitchFamily="34" charset="0"/>
              </a:rPr>
              <a:t>Staff room refurbishment programme</a:t>
            </a:r>
            <a:r>
              <a:rPr lang="en-US" sz="1600" b="0" i="0" dirty="0">
                <a:solidFill>
                  <a:srgbClr val="000000"/>
                </a:solidFill>
                <a:effectLst/>
                <a:latin typeface="Arial" panose="020B0604020202020204" pitchFamily="34" charset="0"/>
              </a:rPr>
              <a:t>​</a:t>
            </a:r>
          </a:p>
          <a:p>
            <a:endParaRPr lang="en-GB" dirty="0"/>
          </a:p>
        </p:txBody>
      </p:sp>
      <p:pic>
        <p:nvPicPr>
          <p:cNvPr id="1026" name="Picture 2">
            <a:extLst>
              <a:ext uri="{FF2B5EF4-FFF2-40B4-BE49-F238E27FC236}">
                <a16:creationId xmlns:a16="http://schemas.microsoft.com/office/drawing/2014/main" id="{268F1B51-896B-D774-3003-F7CACA5BB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16" y="4841625"/>
            <a:ext cx="6534150" cy="1466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03817135-E8EC-772E-5C32-17D2894A3356}"/>
              </a:ext>
            </a:extLst>
          </p:cNvPr>
          <p:cNvSpPr txBox="1">
            <a:spLocks/>
          </p:cNvSpPr>
          <p:nvPr/>
        </p:nvSpPr>
        <p:spPr>
          <a:xfrm>
            <a:off x="777411" y="6398696"/>
            <a:ext cx="114145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¹ </a:t>
            </a:r>
            <a:r>
              <a:rPr lang="en-GB" sz="1400" dirty="0">
                <a:latin typeface="Arial" panose="020B0604020202020204" pitchFamily="34" charset="0"/>
                <a:cs typeface="Arial" panose="020B0604020202020204" pitchFamily="34" charset="0"/>
              </a:rPr>
              <a:t>Source – Kings Fund NHS Capital Investment https://www.kingsfund.org.uk/projects/nhs-in-a-nutshell/nhs-capital-investment</a:t>
            </a:r>
          </a:p>
        </p:txBody>
      </p:sp>
      <p:pic>
        <p:nvPicPr>
          <p:cNvPr id="1034" name="Picture 10">
            <a:extLst>
              <a:ext uri="{FF2B5EF4-FFF2-40B4-BE49-F238E27FC236}">
                <a16:creationId xmlns:a16="http://schemas.microsoft.com/office/drawing/2014/main" id="{37416123-2BBE-448B-A750-1D3472FE5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366" y="4841625"/>
            <a:ext cx="1581150" cy="1466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719E9F3-51DF-8791-FC14-655ADB8F7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7516" y="4841625"/>
            <a:ext cx="200977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882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D774-AB46-701F-A1A0-A96A9EF75195}"/>
              </a:ext>
            </a:extLst>
          </p:cNvPr>
          <p:cNvSpPr>
            <a:spLocks noGrp="1"/>
          </p:cNvSpPr>
          <p:nvPr>
            <p:ph type="title"/>
          </p:nvPr>
        </p:nvSpPr>
        <p:spPr/>
        <p:txBody>
          <a:bodyPr>
            <a:normAutofit/>
          </a:bodyPr>
          <a:lstStyle/>
          <a:p>
            <a:pPr algn="l"/>
            <a:r>
              <a:rPr lang="en-GB" sz="3200" b="1" i="0" u="none" strike="noStrike" dirty="0">
                <a:solidFill>
                  <a:srgbClr val="422C88"/>
                </a:solidFill>
                <a:effectLst/>
                <a:latin typeface="Arial" panose="020B0604020202020204" pitchFamily="34" charset="0"/>
              </a:rPr>
              <a:t>Financial highlights from 2021/22</a:t>
            </a:r>
            <a:r>
              <a:rPr lang="en-GB" sz="3200" b="0" i="0" dirty="0">
                <a:solidFill>
                  <a:srgbClr val="422C88"/>
                </a:solidFill>
                <a:effectLst/>
                <a:latin typeface="Arial" panose="020B0604020202020204" pitchFamily="34" charset="0"/>
              </a:rPr>
              <a:t>​</a:t>
            </a:r>
            <a:endParaRPr lang="en-GB" sz="3200" dirty="0">
              <a:solidFill>
                <a:srgbClr val="422C88"/>
              </a:solidFill>
            </a:endParaRPr>
          </a:p>
        </p:txBody>
      </p:sp>
      <p:sp>
        <p:nvSpPr>
          <p:cNvPr id="3" name="Content Placeholder 2">
            <a:extLst>
              <a:ext uri="{FF2B5EF4-FFF2-40B4-BE49-F238E27FC236}">
                <a16:creationId xmlns:a16="http://schemas.microsoft.com/office/drawing/2014/main" id="{69D550E9-CB3B-A762-AF20-79E1B0D6FE29}"/>
              </a:ext>
            </a:extLst>
          </p:cNvPr>
          <p:cNvSpPr>
            <a:spLocks noGrp="1"/>
          </p:cNvSpPr>
          <p:nvPr>
            <p:ph idx="1"/>
          </p:nvPr>
        </p:nvSpPr>
        <p:spPr/>
        <p:txBody>
          <a:bodyPr>
            <a:normAutofit fontScale="55000" lnSpcReduction="20000"/>
          </a:bodyPr>
          <a:lstStyle/>
          <a:p>
            <a:pPr marL="0" indent="0" algn="l" rtl="0" fontAlgn="base">
              <a:buNone/>
            </a:pPr>
            <a:r>
              <a:rPr lang="en-GB" b="0" i="0" u="none" strike="noStrike" dirty="0">
                <a:solidFill>
                  <a:srgbClr val="000000"/>
                </a:solidFill>
                <a:effectLst/>
                <a:latin typeface="Arial" panose="020B0604020202020204" pitchFamily="34" charset="0"/>
              </a:rPr>
              <a:t>Overall, 2021/22 was a successful year for the Trust, highlights from a financial perspective were:</a:t>
            </a:r>
            <a:r>
              <a:rPr lang="en-GB" b="0" i="0" dirty="0">
                <a:solidFill>
                  <a:srgbClr val="000000"/>
                </a:solidFill>
                <a:effectLst/>
                <a:latin typeface="Arial" panose="020B0604020202020204" pitchFamily="34" charset="0"/>
              </a:rPr>
              <a:t>​</a:t>
            </a:r>
          </a:p>
          <a:p>
            <a:pPr marL="0" indent="0" algn="l" rtl="0" fontAlgn="base">
              <a:buNone/>
            </a:pP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Continued delivery of financial performance - better than planned</a:t>
            </a:r>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Successfully securing additional resources of £12m for Elective Recovery Funding and £3m for accelerator schemes to provide additional care capacity</a:t>
            </a:r>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A significant capital investment of nearly £32m in estate modernisation and new medical equipment</a:t>
            </a:r>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Cash balance of £58m</a:t>
            </a:r>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Collaborating successfully with local partners to manage resources and risk for our local population</a:t>
            </a:r>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Progress towards Future Focused Finance Accreditation Level 1</a:t>
            </a:r>
            <a:r>
              <a:rPr lang="en-GB" b="0" i="0" dirty="0">
                <a:solidFill>
                  <a:srgbClr val="000000"/>
                </a:solidFill>
                <a:effectLst/>
                <a:latin typeface="Arial" panose="020B0604020202020204" pitchFamily="34" charset="0"/>
              </a:rPr>
              <a:t>​.</a:t>
            </a:r>
          </a:p>
          <a:p>
            <a:pPr algn="l" rtl="0" fontAlgn="base">
              <a:buFont typeface="Arial" panose="020B0604020202020204" pitchFamily="34" charset="0"/>
              <a:buChar char="•"/>
            </a:pPr>
            <a:endParaRPr lang="en-GB"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b="0" i="0" u="none" strike="noStrike" dirty="0">
                <a:solidFill>
                  <a:srgbClr val="000000"/>
                </a:solidFill>
                <a:effectLst/>
                <a:latin typeface="Arial" panose="020B0604020202020204" pitchFamily="34" charset="0"/>
              </a:rPr>
              <a:t>HFMA Eastern Branch award winning team member ‘Overcoming Adversity’ category</a:t>
            </a:r>
            <a:r>
              <a:rPr lang="en-GB" b="0" i="0" dirty="0">
                <a:solidFill>
                  <a:srgbClr val="000000"/>
                </a:solidFill>
                <a:effectLst/>
                <a:latin typeface="Arial" panose="020B0604020202020204" pitchFamily="34" charset="0"/>
              </a:rPr>
              <a:t>​.</a:t>
            </a:r>
          </a:p>
          <a:p>
            <a:endParaRPr lang="en-GB" dirty="0"/>
          </a:p>
        </p:txBody>
      </p:sp>
    </p:spTree>
    <p:extLst>
      <p:ext uri="{BB962C8B-B14F-4D97-AF65-F5344CB8AC3E}">
        <p14:creationId xmlns:p14="http://schemas.microsoft.com/office/powerpoint/2010/main" val="3943182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FB63-9730-B030-8381-D85EDBDE3FEE}"/>
              </a:ext>
            </a:extLst>
          </p:cNvPr>
          <p:cNvSpPr>
            <a:spLocks noGrp="1"/>
          </p:cNvSpPr>
          <p:nvPr>
            <p:ph type="title"/>
          </p:nvPr>
        </p:nvSpPr>
        <p:spPr>
          <a:xfrm>
            <a:off x="553614" y="274638"/>
            <a:ext cx="10972800" cy="1143000"/>
          </a:xfrm>
        </p:spPr>
        <p:txBody>
          <a:bodyPr>
            <a:normAutofit/>
          </a:bodyPr>
          <a:lstStyle/>
          <a:p>
            <a:pPr algn="l"/>
            <a:r>
              <a:rPr lang="en-GB" sz="3200" b="1" i="0" u="none" strike="noStrike" dirty="0">
                <a:solidFill>
                  <a:srgbClr val="422C88"/>
                </a:solidFill>
                <a:effectLst/>
                <a:latin typeface="Arial" panose="020B0604020202020204" pitchFamily="34" charset="0"/>
              </a:rPr>
              <a:t>Milton Keynes Hospital Charity</a:t>
            </a:r>
            <a:r>
              <a:rPr lang="en-GB" sz="3200" b="0" i="0" dirty="0">
                <a:solidFill>
                  <a:srgbClr val="422C88"/>
                </a:solidFill>
                <a:effectLst/>
                <a:latin typeface="Arial" panose="020B0604020202020204" pitchFamily="34" charset="0"/>
              </a:rPr>
              <a:t>​</a:t>
            </a:r>
            <a:endParaRPr lang="en-GB" sz="3200" dirty="0">
              <a:solidFill>
                <a:srgbClr val="422C88"/>
              </a:solidFill>
            </a:endParaRPr>
          </a:p>
        </p:txBody>
      </p:sp>
      <p:sp>
        <p:nvSpPr>
          <p:cNvPr id="4" name="TextBox 1">
            <a:extLst>
              <a:ext uri="{FF2B5EF4-FFF2-40B4-BE49-F238E27FC236}">
                <a16:creationId xmlns:a16="http://schemas.microsoft.com/office/drawing/2014/main" id="{191FF45E-0664-ADC3-146E-7EDE5707CB24}"/>
              </a:ext>
            </a:extLst>
          </p:cNvPr>
          <p:cNvSpPr txBox="1">
            <a:spLocks noGrp="1"/>
          </p:cNvSpPr>
          <p:nvPr>
            <p:ph idx="1"/>
          </p:nvPr>
        </p:nvSpPr>
        <p:spPr>
          <a:xfrm>
            <a:off x="562944" y="1310956"/>
            <a:ext cx="5875177" cy="50106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n-GB" sz="1700" dirty="0">
                <a:latin typeface="Arial" panose="020B0604020202020204" pitchFamily="34" charset="0"/>
                <a:cs typeface="Arial" panose="020B0604020202020204" pitchFamily="34" charset="0"/>
              </a:rPr>
              <a:t>Fundraising appeals and activities included:</a:t>
            </a:r>
          </a:p>
          <a:p>
            <a:endParaRPr lang="en-GB" sz="1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BabyLeo Neonatal Incubator x 3</a:t>
            </a:r>
          </a:p>
          <a:p>
            <a:pPr marL="285750" indent="-285750">
              <a:buFont typeface="Arial" panose="020B0604020202020204" pitchFamily="34" charset="0"/>
              <a:buChar char="•"/>
            </a:pPr>
            <a:r>
              <a:rPr lang="en-GB" sz="1700" dirty="0">
                <a:latin typeface="Arial" panose="020B0604020202020204" pitchFamily="34" charset="0"/>
                <a:cs typeface="Arial" panose="020B0604020202020204" pitchFamily="34" charset="0"/>
              </a:rPr>
              <a:t>Refurbishment of Intensive Care Unit staff room</a:t>
            </a:r>
          </a:p>
          <a:p>
            <a:pPr marL="285750" indent="-28575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Video Fiberscope for theatres to support diagnosis in young patients.</a:t>
            </a:r>
          </a:p>
          <a:p>
            <a:pPr marL="285750" indent="-28575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Accuvein “vein finder” supporting the experience of cancer patients when blood samples are taken.</a:t>
            </a:r>
          </a:p>
          <a:p>
            <a:pPr marL="285750" indent="-28575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Pastoral Support Worker offering signposting and  support for patients and visitors</a:t>
            </a:r>
          </a:p>
          <a:p>
            <a:pPr marL="285750" indent="-28575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Meaningful Activities Facilitator, based within the Quality and Safeguarding team</a:t>
            </a:r>
          </a:p>
          <a:p>
            <a:pPr marL="285750" indent="-285750">
              <a:buFont typeface="Arial" panose="020B0604020202020204" pitchFamily="34" charset="0"/>
              <a:buChar char="•"/>
            </a:pPr>
            <a:r>
              <a:rPr lang="en-GB" sz="1700" dirty="0">
                <a:effectLst/>
                <a:latin typeface="Arial" panose="020B0604020202020204" pitchFamily="34" charset="0"/>
                <a:ea typeface="Times New Roman" panose="02020603050405020304" pitchFamily="18" charset="0"/>
                <a:cs typeface="Arial" panose="020B0604020202020204" pitchFamily="34" charset="0"/>
              </a:rPr>
              <a:t>A piano situated in the main entrance for staff and </a:t>
            </a:r>
            <a:r>
              <a:rPr lang="en-GB" sz="1700" dirty="0">
                <a:latin typeface="Arial" panose="020B0604020202020204" pitchFamily="34" charset="0"/>
                <a:ea typeface="Times New Roman" panose="02020603050405020304" pitchFamily="18" charset="0"/>
                <a:cs typeface="Arial" panose="020B0604020202020204" pitchFamily="34" charset="0"/>
              </a:rPr>
              <a:t>patients </a:t>
            </a:r>
            <a:r>
              <a:rPr lang="en-GB" sz="17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altLang="en-US" sz="1700" dirty="0">
                <a:latin typeface="Arial" panose="020B0604020202020204" pitchFamily="34" charset="0"/>
                <a:cs typeface="Arial" panose="020B0604020202020204" pitchFamily="34" charset="0"/>
              </a:rPr>
              <a:t>Use of unrestricted funds to support a range of health related activities for the benefit of patients, their families and staff</a:t>
            </a:r>
            <a:r>
              <a:rPr lang="en-GB" sz="1700" dirty="0">
                <a:latin typeface="Arial" panose="020B0604020202020204" pitchFamily="34" charset="0"/>
                <a:cs typeface="Arial" panose="020B0604020202020204" pitchFamily="34" charset="0"/>
              </a:rPr>
              <a:t> </a:t>
            </a:r>
          </a:p>
        </p:txBody>
      </p:sp>
      <p:pic>
        <p:nvPicPr>
          <p:cNvPr id="2050" name="Picture 2">
            <a:extLst>
              <a:ext uri="{FF2B5EF4-FFF2-40B4-BE49-F238E27FC236}">
                <a16:creationId xmlns:a16="http://schemas.microsoft.com/office/drawing/2014/main" id="{A232BB13-9539-5A86-1230-738B0641A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956" y="1417638"/>
            <a:ext cx="32385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6AD786C-FF6D-C2CF-DB35-23EFE0CFF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833" y="3410338"/>
            <a:ext cx="4962525" cy="2409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672716A4-F360-F7B8-91C4-C9B3633C67E0}"/>
              </a:ext>
            </a:extLst>
          </p:cNvPr>
          <p:cNvSpPr txBox="1"/>
          <p:nvPr/>
        </p:nvSpPr>
        <p:spPr>
          <a:xfrm>
            <a:off x="6816136" y="5996179"/>
            <a:ext cx="536653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Arial" panose="020B0604020202020204" pitchFamily="34" charset="0"/>
                <a:cs typeface="Arial" panose="020B0604020202020204" pitchFamily="34" charset="0"/>
              </a:rPr>
              <a:t>Note – Figures are draft until final audit and adoption</a:t>
            </a:r>
          </a:p>
        </p:txBody>
      </p:sp>
    </p:spTree>
    <p:extLst>
      <p:ext uri="{BB962C8B-B14F-4D97-AF65-F5344CB8AC3E}">
        <p14:creationId xmlns:p14="http://schemas.microsoft.com/office/powerpoint/2010/main" val="2710731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0CAF-E596-F9BF-E96F-1A44D8245ECD}"/>
              </a:ext>
            </a:extLst>
          </p:cNvPr>
          <p:cNvSpPr>
            <a:spLocks noGrp="1"/>
          </p:cNvSpPr>
          <p:nvPr>
            <p:ph type="title"/>
          </p:nvPr>
        </p:nvSpPr>
        <p:spPr/>
        <p:txBody>
          <a:bodyPr>
            <a:normAutofit/>
          </a:bodyPr>
          <a:lstStyle/>
          <a:p>
            <a:pPr algn="l"/>
            <a:r>
              <a:rPr lang="en-GB" sz="3200" b="1" i="0" u="none" strike="noStrike" dirty="0">
                <a:solidFill>
                  <a:srgbClr val="422C88"/>
                </a:solidFill>
                <a:effectLst/>
                <a:latin typeface="Arial" panose="020B0604020202020204" pitchFamily="34" charset="0"/>
              </a:rPr>
              <a:t>Focus for 2022/23 and beyond</a:t>
            </a:r>
            <a:r>
              <a:rPr lang="en-GB" sz="3200" b="0" i="0" dirty="0">
                <a:solidFill>
                  <a:srgbClr val="422C88"/>
                </a:solidFill>
                <a:effectLst/>
                <a:latin typeface="Arial" panose="020B0604020202020204" pitchFamily="34" charset="0"/>
              </a:rPr>
              <a:t>​</a:t>
            </a:r>
            <a:endParaRPr lang="en-GB" sz="3200" dirty="0">
              <a:solidFill>
                <a:srgbClr val="422C88"/>
              </a:solidFill>
            </a:endParaRPr>
          </a:p>
        </p:txBody>
      </p:sp>
      <p:sp>
        <p:nvSpPr>
          <p:cNvPr id="3" name="Content Placeholder 2">
            <a:extLst>
              <a:ext uri="{FF2B5EF4-FFF2-40B4-BE49-F238E27FC236}">
                <a16:creationId xmlns:a16="http://schemas.microsoft.com/office/drawing/2014/main" id="{64D1B178-4700-EB88-E5E9-7F3FF1F4EC00}"/>
              </a:ext>
            </a:extLst>
          </p:cNvPr>
          <p:cNvSpPr>
            <a:spLocks noGrp="1"/>
          </p:cNvSpPr>
          <p:nvPr>
            <p:ph idx="1"/>
          </p:nvPr>
        </p:nvSpPr>
        <p:spPr/>
        <p:txBody>
          <a:bodyPr>
            <a:normAutofit/>
          </a:bodyPr>
          <a:lstStyle/>
          <a:p>
            <a:pPr marL="0" indent="0" algn="l" rtl="0" fontAlgn="base">
              <a:buNone/>
            </a:pPr>
            <a:r>
              <a:rPr lang="en-GB" sz="1900" b="0" i="0" u="none" strike="noStrike" dirty="0">
                <a:solidFill>
                  <a:srgbClr val="000000"/>
                </a:solidFill>
                <a:effectLst/>
                <a:latin typeface="Arial" panose="020B0604020202020204" pitchFamily="34" charset="0"/>
              </a:rPr>
              <a:t>The Trust continues to invest for the future. During the current financial year we are:</a:t>
            </a:r>
            <a:r>
              <a:rPr lang="en-US" sz="1900" b="0" i="0" dirty="0">
                <a:solidFill>
                  <a:srgbClr val="000000"/>
                </a:solidFill>
                <a:effectLst/>
                <a:latin typeface="Arial" panose="020B0604020202020204" pitchFamily="34" charset="0"/>
              </a:rPr>
              <a:t>​</a:t>
            </a:r>
          </a:p>
          <a:p>
            <a:pPr marL="0" indent="0" algn="l" rtl="0" fontAlgn="base">
              <a:buNone/>
            </a:pPr>
            <a:endParaRPr lang="en-US" sz="2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1900" b="0" i="0" u="none" strike="noStrike" dirty="0">
                <a:solidFill>
                  <a:srgbClr val="000000"/>
                </a:solidFill>
                <a:effectLst/>
                <a:latin typeface="Arial" panose="020B0604020202020204" pitchFamily="34" charset="0"/>
              </a:rPr>
              <a:t>Investing in our workforce to maximise our ability to recover the planned care waiting list backlog and meet other care priorities</a:t>
            </a:r>
            <a:r>
              <a:rPr lang="en-US" sz="19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900" b="0" i="0" u="none" strike="noStrike" dirty="0">
                <a:solidFill>
                  <a:srgbClr val="000000"/>
                </a:solidFill>
                <a:effectLst/>
                <a:latin typeface="Arial" panose="020B0604020202020204" pitchFamily="34" charset="0"/>
              </a:rPr>
              <a:t>Partnering with local independent healthcare providers to help reinforce our backlog recovery efforts</a:t>
            </a:r>
            <a:r>
              <a:rPr lang="en-US" sz="19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900" b="0" i="0" u="none" strike="noStrike" dirty="0">
                <a:solidFill>
                  <a:srgbClr val="000000"/>
                </a:solidFill>
                <a:effectLst/>
                <a:latin typeface="Arial" panose="020B0604020202020204" pitchFamily="34" charset="0"/>
              </a:rPr>
              <a:t>Completing construction and handover of the Maple Centre (November 2022)</a:t>
            </a:r>
            <a:r>
              <a:rPr lang="en-US" sz="19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900" b="0" i="0" u="none" strike="noStrike" dirty="0">
                <a:solidFill>
                  <a:srgbClr val="000000"/>
                </a:solidFill>
                <a:effectLst/>
                <a:latin typeface="Arial" panose="020B0604020202020204" pitchFamily="34" charset="0"/>
              </a:rPr>
              <a:t>Investing in green initiatives and facilities on-site</a:t>
            </a:r>
            <a:r>
              <a:rPr lang="en-US" sz="19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900" b="0" i="0" u="none" strike="noStrike" dirty="0">
                <a:solidFill>
                  <a:srgbClr val="000000"/>
                </a:solidFill>
                <a:effectLst/>
                <a:latin typeface="Arial" panose="020B0604020202020204" pitchFamily="34" charset="0"/>
              </a:rPr>
              <a:t>Developing community diagnostic care facilities</a:t>
            </a:r>
            <a:r>
              <a:rPr lang="en-US" sz="19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900" b="0" i="0" u="none" strike="noStrike" dirty="0">
                <a:solidFill>
                  <a:srgbClr val="000000"/>
                </a:solidFill>
                <a:effectLst/>
                <a:latin typeface="Arial" panose="020B0604020202020204" pitchFamily="34" charset="0"/>
              </a:rPr>
              <a:t>Progressing investment proposals for a Radiotherapy facility on-site</a:t>
            </a:r>
            <a:r>
              <a:rPr lang="en-US" sz="19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GB" sz="1900" b="0" i="0" u="none" strike="noStrike" dirty="0">
                <a:solidFill>
                  <a:srgbClr val="000000"/>
                </a:solidFill>
                <a:effectLst/>
                <a:latin typeface="Arial" panose="020B0604020202020204" pitchFamily="34" charset="0"/>
              </a:rPr>
              <a:t>Continuing to progress business case development for the New Hospital Programme</a:t>
            </a:r>
            <a:r>
              <a:rPr lang="en-US" sz="1900" b="0" i="0" dirty="0">
                <a:solidFill>
                  <a:srgbClr val="000000"/>
                </a:solidFill>
                <a:effectLst/>
                <a:latin typeface="Arial" panose="020B0604020202020204" pitchFamily="34" charset="0"/>
              </a:rPr>
              <a:t>​.</a:t>
            </a:r>
          </a:p>
          <a:p>
            <a:endParaRPr lang="en-GB" dirty="0"/>
          </a:p>
        </p:txBody>
      </p:sp>
    </p:spTree>
    <p:extLst>
      <p:ext uri="{BB962C8B-B14F-4D97-AF65-F5344CB8AC3E}">
        <p14:creationId xmlns:p14="http://schemas.microsoft.com/office/powerpoint/2010/main" val="3357893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63B90C-04AE-4390-A776-AA9BDB773FDC}"/>
              </a:ext>
            </a:extLst>
          </p:cNvPr>
          <p:cNvSpPr txBox="1">
            <a:spLocks/>
          </p:cNvSpPr>
          <p:nvPr/>
        </p:nvSpPr>
        <p:spPr>
          <a:xfrm>
            <a:off x="2209800" y="1412776"/>
            <a:ext cx="7772400" cy="18002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422C88"/>
                </a:solidFill>
                <a:latin typeface="Arial" panose="020B0604020202020204" pitchFamily="34" charset="0"/>
                <a:cs typeface="Arial" panose="020B0604020202020204" pitchFamily="34" charset="0"/>
              </a:rPr>
              <a:t>Council of Governors and Membership Update</a:t>
            </a:r>
            <a:br>
              <a:rPr lang="en-GB" sz="4000" b="1" dirty="0">
                <a:solidFill>
                  <a:srgbClr val="422C88"/>
                </a:solidFill>
                <a:latin typeface="Arial" panose="020B0604020202020204" pitchFamily="34" charset="0"/>
                <a:cs typeface="Arial" panose="020B0604020202020204" pitchFamily="34" charset="0"/>
              </a:rPr>
            </a:br>
            <a:r>
              <a:rPr lang="en-GB" sz="4000" b="1" dirty="0">
                <a:solidFill>
                  <a:srgbClr val="422C88"/>
                </a:solidFill>
                <a:latin typeface="Arial" panose="020B0604020202020204" pitchFamily="34" charset="0"/>
                <a:cs typeface="Arial" panose="020B0604020202020204" pitchFamily="34" charset="0"/>
              </a:rPr>
              <a:t>10 October 2022</a:t>
            </a:r>
          </a:p>
        </p:txBody>
      </p:sp>
      <p:sp>
        <p:nvSpPr>
          <p:cNvPr id="2" name="TextBox 4">
            <a:extLst>
              <a:ext uri="{FF2B5EF4-FFF2-40B4-BE49-F238E27FC236}">
                <a16:creationId xmlns:a16="http://schemas.microsoft.com/office/drawing/2014/main" id="{58235043-D930-E9E8-B6AF-E06D8522931A}"/>
              </a:ext>
            </a:extLst>
          </p:cNvPr>
          <p:cNvSpPr txBox="1">
            <a:spLocks noChangeArrowheads="1"/>
          </p:cNvSpPr>
          <p:nvPr/>
        </p:nvSpPr>
        <p:spPr bwMode="auto">
          <a:xfrm>
            <a:off x="2182812" y="3347758"/>
            <a:ext cx="782637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b="1" dirty="0">
                <a:solidFill>
                  <a:srgbClr val="3D5567"/>
                </a:solidFill>
              </a:rPr>
              <a:t>Babs Lisgarten</a:t>
            </a:r>
          </a:p>
          <a:p>
            <a:pPr algn="ctr" eaLnBrk="1" hangingPunct="1"/>
            <a:br>
              <a:rPr lang="en-GB" altLang="en-US" i="1" dirty="0">
                <a:solidFill>
                  <a:srgbClr val="3D5567"/>
                </a:solidFill>
              </a:rPr>
            </a:br>
            <a:r>
              <a:rPr lang="en-GB" altLang="en-US" sz="1800" dirty="0">
                <a:solidFill>
                  <a:srgbClr val="3D5567"/>
                </a:solidFill>
              </a:rPr>
              <a:t>Lead Governor and Public Governor for </a:t>
            </a:r>
          </a:p>
          <a:p>
            <a:pPr algn="ctr" eaLnBrk="1" hangingPunct="1"/>
            <a:r>
              <a:rPr lang="en-GB" altLang="en-US" sz="1800" dirty="0">
                <a:solidFill>
                  <a:srgbClr val="3D5567"/>
                </a:solidFill>
              </a:rPr>
              <a:t>Ashland, Bletchley, Denbigh, Eaton Manor, Fenny Stratford, Mount Farm, Simpson, Water Eaton, Whaddon</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p:txBody>
      </p:sp>
    </p:spTree>
    <p:extLst>
      <p:ext uri="{BB962C8B-B14F-4D97-AF65-F5344CB8AC3E}">
        <p14:creationId xmlns:p14="http://schemas.microsoft.com/office/powerpoint/2010/main" val="427747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5FDA-C140-F359-C38A-35A54CBDBD5D}"/>
              </a:ext>
            </a:extLst>
          </p:cNvPr>
          <p:cNvSpPr>
            <a:spLocks noGrp="1"/>
          </p:cNvSpPr>
          <p:nvPr>
            <p:ph type="title"/>
          </p:nvPr>
        </p:nvSpPr>
        <p:spPr/>
        <p:txBody>
          <a:bodyPr/>
          <a:lstStyle/>
          <a:p>
            <a:r>
              <a:rPr lang="en-GB" sz="4400" b="1" dirty="0">
                <a:solidFill>
                  <a:srgbClr val="422C88"/>
                </a:solidFill>
              </a:rPr>
              <a:t>Our Governors</a:t>
            </a:r>
            <a:endParaRPr lang="en-GB" dirty="0">
              <a:solidFill>
                <a:srgbClr val="422C88"/>
              </a:solidFill>
            </a:endParaRPr>
          </a:p>
        </p:txBody>
      </p:sp>
      <p:sp>
        <p:nvSpPr>
          <p:cNvPr id="4" name="Content Placeholder 2">
            <a:extLst>
              <a:ext uri="{FF2B5EF4-FFF2-40B4-BE49-F238E27FC236}">
                <a16:creationId xmlns:a16="http://schemas.microsoft.com/office/drawing/2014/main" id="{B11753F6-62C0-5C20-BAF1-91E6A73820A5}"/>
              </a:ext>
            </a:extLst>
          </p:cNvPr>
          <p:cNvSpPr>
            <a:spLocks noGrp="1"/>
          </p:cNvSpPr>
          <p:nvPr>
            <p:ph idx="1"/>
          </p:nvPr>
        </p:nvSpPr>
        <p:spPr>
          <a:xfrm>
            <a:off x="609600" y="1172361"/>
            <a:ext cx="10972800" cy="933275"/>
          </a:xfrm>
        </p:spPr>
        <p:txBody>
          <a:bodyPr/>
          <a:lstStyle/>
          <a:p>
            <a:pPr marL="0" indent="0" algn="just">
              <a:buNone/>
            </a:pPr>
            <a:endParaRPr lang="en-US" sz="1400" dirty="0"/>
          </a:p>
          <a:p>
            <a:pPr marL="0" indent="0" algn="just">
              <a:buNone/>
            </a:pPr>
            <a:r>
              <a:rPr lang="en-US" sz="1400" dirty="0">
                <a:solidFill>
                  <a:schemeClr val="tx1"/>
                </a:solidFill>
                <a:latin typeface="Arial" panose="020B0604020202020204" pitchFamily="34" charset="0"/>
                <a:cs typeface="Arial" panose="020B0604020202020204" pitchFamily="34" charset="0"/>
              </a:rPr>
              <a:t>The Council of Governors is made up of different types of governors who are elected by their members and are direct representatives of our patients, their families, staff, members of the public and local </a:t>
            </a:r>
            <a:r>
              <a:rPr lang="en-US" sz="1400" dirty="0" err="1">
                <a:solidFill>
                  <a:schemeClr val="tx1"/>
                </a:solidFill>
                <a:latin typeface="Arial" panose="020B0604020202020204" pitchFamily="34" charset="0"/>
                <a:cs typeface="Arial" panose="020B0604020202020204" pitchFamily="34" charset="0"/>
              </a:rPr>
              <a:t>organisations</a:t>
            </a:r>
            <a:r>
              <a:rPr lang="en-US" sz="1400" dirty="0">
                <a:solidFill>
                  <a:schemeClr val="tx1"/>
                </a:solidFill>
                <a:latin typeface="Arial" panose="020B0604020202020204" pitchFamily="34" charset="0"/>
                <a:cs typeface="Arial" panose="020B0604020202020204" pitchFamily="34" charset="0"/>
              </a:rPr>
              <a:t>.</a:t>
            </a:r>
            <a:endParaRPr lang="en-GB" sz="1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DFD4CB3-57AC-7DFC-342E-61456C9E6128}"/>
              </a:ext>
            </a:extLst>
          </p:cNvPr>
          <p:cNvSpPr txBox="1"/>
          <p:nvPr/>
        </p:nvSpPr>
        <p:spPr>
          <a:xfrm>
            <a:off x="609599" y="2139192"/>
            <a:ext cx="3822087" cy="4185761"/>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We currently have 18 Governors, comprising:</a:t>
            </a:r>
          </a:p>
          <a:p>
            <a:endParaRPr lang="en-US" sz="14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US" sz="1400" dirty="0">
                <a:latin typeface="Arial" panose="020B0604020202020204" pitchFamily="34" charset="0"/>
                <a:cs typeface="Arial" panose="020B0604020202020204" pitchFamily="34" charset="0"/>
              </a:rPr>
              <a:t>10 public governors - 8 constituencies  (they must always be in the majority)</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US" sz="1400" dirty="0">
                <a:latin typeface="Arial" panose="020B0604020202020204" pitchFamily="34" charset="0"/>
                <a:cs typeface="Arial" panose="020B0604020202020204" pitchFamily="34" charset="0"/>
              </a:rPr>
              <a:t>5 staff governors</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a:p>
            <a:pPr marL="285744" indent="-285744">
              <a:buFont typeface="Arial" panose="020B0604020202020204" pitchFamily="34" charset="0"/>
              <a:buChar char="•"/>
            </a:pPr>
            <a:r>
              <a:rPr lang="en-US" sz="1400" dirty="0">
                <a:latin typeface="Arial" panose="020B0604020202020204" pitchFamily="34" charset="0"/>
                <a:cs typeface="Arial" panose="020B0604020202020204" pitchFamily="34" charset="0"/>
              </a:rPr>
              <a:t>3 appointed governors, including:</a:t>
            </a:r>
          </a:p>
          <a:p>
            <a:pPr marL="742938"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Healthwatch Milton Keynes</a:t>
            </a:r>
          </a:p>
          <a:p>
            <a:pPr marL="742938"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Milton Keynes Business representation</a:t>
            </a:r>
          </a:p>
          <a:p>
            <a:pPr marL="742938"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Milton Keynes Council</a:t>
            </a:r>
          </a:p>
          <a:p>
            <a:pPr marL="457188" lvl="1"/>
            <a:endParaRPr lang="en-US" sz="1400" dirty="0">
              <a:latin typeface="Arial" panose="020B0604020202020204" pitchFamily="34" charset="0"/>
              <a:cs typeface="Arial" panose="020B0604020202020204" pitchFamily="34" charset="0"/>
            </a:endParaRPr>
          </a:p>
          <a:p>
            <a:pPr marL="457188" lvl="1"/>
            <a:r>
              <a:rPr lang="en-GB" sz="1400" dirty="0">
                <a:latin typeface="Arial" panose="020B0604020202020204" pitchFamily="34" charset="0"/>
                <a:cs typeface="Arial" panose="020B0604020202020204" pitchFamily="34" charset="0"/>
              </a:rPr>
              <a:t>We currently have elections ongoing for a number of vacancies as some governors have come to the end of their terms. The elections will be completed in November 2022.</a:t>
            </a:r>
          </a:p>
          <a:p>
            <a:pPr marL="742932" lvl="1" indent="-285744">
              <a:buFont typeface="Wingdings" panose="05000000000000000000" pitchFamily="2" charset="2"/>
              <a:buChar char="ü"/>
            </a:pPr>
            <a:endParaRPr lang="en-US" sz="1400" dirty="0">
              <a:latin typeface="Arial" panose="020B0604020202020204" pitchFamily="34" charset="0"/>
              <a:cs typeface="Arial" panose="020B0604020202020204" pitchFamily="34" charset="0"/>
            </a:endParaRPr>
          </a:p>
        </p:txBody>
      </p:sp>
      <p:sp>
        <p:nvSpPr>
          <p:cNvPr id="6" name="Flowchart: Alternate Process 5">
            <a:extLst>
              <a:ext uri="{FF2B5EF4-FFF2-40B4-BE49-F238E27FC236}">
                <a16:creationId xmlns:a16="http://schemas.microsoft.com/office/drawing/2014/main" id="{D05AE961-6BFB-1DB1-A923-D7441FBD8652}"/>
              </a:ext>
            </a:extLst>
          </p:cNvPr>
          <p:cNvSpPr/>
          <p:nvPr/>
        </p:nvSpPr>
        <p:spPr>
          <a:xfrm>
            <a:off x="5400377" y="2139192"/>
            <a:ext cx="1671459" cy="427839"/>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10 Public Governors</a:t>
            </a:r>
            <a:endParaRPr lang="en-US" sz="1400" dirty="0">
              <a:latin typeface="Arial" panose="020B0604020202020204" pitchFamily="34" charset="0"/>
              <a:cs typeface="Arial" panose="020B0604020202020204" pitchFamily="34" charset="0"/>
            </a:endParaRPr>
          </a:p>
        </p:txBody>
      </p:sp>
      <p:sp>
        <p:nvSpPr>
          <p:cNvPr id="7" name="Flowchart: Alternate Process 6">
            <a:extLst>
              <a:ext uri="{FF2B5EF4-FFF2-40B4-BE49-F238E27FC236}">
                <a16:creationId xmlns:a16="http://schemas.microsoft.com/office/drawing/2014/main" id="{31E98064-7B97-D29A-5EA6-83D08ABB3B44}"/>
              </a:ext>
            </a:extLst>
          </p:cNvPr>
          <p:cNvSpPr/>
          <p:nvPr/>
        </p:nvSpPr>
        <p:spPr>
          <a:xfrm>
            <a:off x="7845085" y="2155970"/>
            <a:ext cx="1467739" cy="427839"/>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5 Staff Governors</a:t>
            </a:r>
            <a:endParaRPr lang="en-US" sz="1400" dirty="0">
              <a:latin typeface="Arial" panose="020B0604020202020204" pitchFamily="34" charset="0"/>
              <a:cs typeface="Arial" panose="020B0604020202020204" pitchFamily="34" charset="0"/>
            </a:endParaRPr>
          </a:p>
        </p:txBody>
      </p:sp>
      <p:sp>
        <p:nvSpPr>
          <p:cNvPr id="8" name="Flowchart: Alternate Process 7">
            <a:extLst>
              <a:ext uri="{FF2B5EF4-FFF2-40B4-BE49-F238E27FC236}">
                <a16:creationId xmlns:a16="http://schemas.microsoft.com/office/drawing/2014/main" id="{5577ABEF-4FC9-74C1-2384-2B2EF48157C2}"/>
              </a:ext>
            </a:extLst>
          </p:cNvPr>
          <p:cNvSpPr/>
          <p:nvPr/>
        </p:nvSpPr>
        <p:spPr>
          <a:xfrm>
            <a:off x="10077685" y="2155970"/>
            <a:ext cx="1408083" cy="427839"/>
          </a:xfrm>
          <a:prstGeom prst="flowChartAlternate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3 Appointed Governors</a:t>
            </a:r>
            <a:endParaRPr lang="en-US" sz="1400"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6B5EC4D-676D-B39C-0FFF-E7CCD7B00EFC}"/>
              </a:ext>
            </a:extLst>
          </p:cNvPr>
          <p:cNvSpPr txBox="1">
            <a:spLocks/>
          </p:cNvSpPr>
          <p:nvPr/>
        </p:nvSpPr>
        <p:spPr bwMode="auto">
          <a:xfrm>
            <a:off x="5300124" y="2797383"/>
            <a:ext cx="1775536" cy="308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3D5567"/>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D5567"/>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dirty="0">
                <a:solidFill>
                  <a:schemeClr val="tx1"/>
                </a:solidFill>
              </a:rPr>
              <a:t>Babs Lisgarten</a:t>
            </a:r>
          </a:p>
          <a:p>
            <a:pPr algn="just"/>
            <a:r>
              <a:rPr lang="en-US" sz="1400" dirty="0">
                <a:solidFill>
                  <a:schemeClr val="tx1"/>
                </a:solidFill>
              </a:rPr>
              <a:t>Martin Nevin</a:t>
            </a:r>
          </a:p>
          <a:p>
            <a:pPr algn="just"/>
            <a:r>
              <a:rPr lang="en-US" sz="1400" dirty="0">
                <a:solidFill>
                  <a:schemeClr val="tx1"/>
                </a:solidFill>
              </a:rPr>
              <a:t>William Butler</a:t>
            </a:r>
          </a:p>
          <a:p>
            <a:pPr algn="just"/>
            <a:r>
              <a:rPr lang="en-US" sz="1400" dirty="0">
                <a:solidFill>
                  <a:schemeClr val="tx1"/>
                </a:solidFill>
              </a:rPr>
              <a:t>Jordan Coventry</a:t>
            </a:r>
          </a:p>
          <a:p>
            <a:pPr algn="just"/>
            <a:r>
              <a:rPr lang="en-US" sz="1400" dirty="0">
                <a:solidFill>
                  <a:schemeClr val="tx1"/>
                </a:solidFill>
              </a:rPr>
              <a:t>Akin </a:t>
            </a:r>
            <a:r>
              <a:rPr lang="en-US" sz="1400" dirty="0" err="1">
                <a:solidFill>
                  <a:schemeClr val="tx1"/>
                </a:solidFill>
              </a:rPr>
              <a:t>Soetan</a:t>
            </a:r>
            <a:endParaRPr lang="en-US" sz="1400" dirty="0">
              <a:solidFill>
                <a:schemeClr val="tx1"/>
              </a:solidFill>
            </a:endParaRPr>
          </a:p>
          <a:p>
            <a:pPr algn="just"/>
            <a:r>
              <a:rPr lang="en-US" sz="1400" dirty="0">
                <a:solidFill>
                  <a:schemeClr val="tx1"/>
                </a:solidFill>
              </a:rPr>
              <a:t>Shirley Moon</a:t>
            </a:r>
          </a:p>
          <a:p>
            <a:pPr algn="just"/>
            <a:r>
              <a:rPr lang="en-US" sz="1400" dirty="0" err="1">
                <a:solidFill>
                  <a:schemeClr val="tx1"/>
                </a:solidFill>
              </a:rPr>
              <a:t>Niran</a:t>
            </a:r>
            <a:r>
              <a:rPr lang="en-US" sz="1400" dirty="0">
                <a:solidFill>
                  <a:schemeClr val="tx1"/>
                </a:solidFill>
              </a:rPr>
              <a:t> </a:t>
            </a:r>
            <a:r>
              <a:rPr lang="en-US" sz="1400" dirty="0" err="1">
                <a:solidFill>
                  <a:schemeClr val="tx1"/>
                </a:solidFill>
              </a:rPr>
              <a:t>Seriki</a:t>
            </a:r>
            <a:endParaRPr lang="en-US" sz="1400" dirty="0">
              <a:solidFill>
                <a:schemeClr val="tx1"/>
              </a:solidFill>
            </a:endParaRPr>
          </a:p>
          <a:p>
            <a:pPr algn="just"/>
            <a:r>
              <a:rPr lang="en-US" sz="1400" dirty="0">
                <a:solidFill>
                  <a:schemeClr val="tx1"/>
                </a:solidFill>
              </a:rPr>
              <a:t>Clare Hill</a:t>
            </a:r>
          </a:p>
          <a:p>
            <a:pPr algn="just"/>
            <a:r>
              <a:rPr lang="en-US" sz="1400" dirty="0">
                <a:solidFill>
                  <a:schemeClr val="tx1"/>
                </a:solidFill>
              </a:rPr>
              <a:t>Ann Thomas</a:t>
            </a:r>
          </a:p>
          <a:p>
            <a:pPr algn="just"/>
            <a:r>
              <a:rPr lang="en-US" sz="1400" dirty="0">
                <a:solidFill>
                  <a:schemeClr val="tx1"/>
                </a:solidFill>
              </a:rPr>
              <a:t>Robert Johnson-Taylor</a:t>
            </a:r>
            <a:endParaRPr lang="en-GB" sz="1400" dirty="0">
              <a:solidFill>
                <a:schemeClr val="tx1"/>
              </a:solidFill>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algn="just"/>
            <a:endParaRPr lang="en-GB" sz="1400" dirty="0">
              <a:solidFill>
                <a:schemeClr val="tx1"/>
              </a:solidFill>
            </a:endParaRPr>
          </a:p>
        </p:txBody>
      </p:sp>
      <p:sp>
        <p:nvSpPr>
          <p:cNvPr id="10" name="Content Placeholder 2">
            <a:extLst>
              <a:ext uri="{FF2B5EF4-FFF2-40B4-BE49-F238E27FC236}">
                <a16:creationId xmlns:a16="http://schemas.microsoft.com/office/drawing/2014/main" id="{5B8A0380-1468-D369-6888-93954B0FF30B}"/>
              </a:ext>
            </a:extLst>
          </p:cNvPr>
          <p:cNvSpPr txBox="1">
            <a:spLocks/>
          </p:cNvSpPr>
          <p:nvPr/>
        </p:nvSpPr>
        <p:spPr bwMode="auto">
          <a:xfrm>
            <a:off x="7768218" y="2806045"/>
            <a:ext cx="1957031" cy="145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3D5567"/>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D5567"/>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dirty="0">
                <a:solidFill>
                  <a:schemeClr val="tx1"/>
                </a:solidFill>
              </a:rPr>
              <a:t>Tracy Rea</a:t>
            </a:r>
          </a:p>
          <a:p>
            <a:pPr algn="just"/>
            <a:r>
              <a:rPr lang="en-US" sz="1400" dirty="0">
                <a:solidFill>
                  <a:schemeClr val="tx1"/>
                </a:solidFill>
              </a:rPr>
              <a:t>Yolanda Potter</a:t>
            </a:r>
          </a:p>
          <a:p>
            <a:pPr algn="just"/>
            <a:r>
              <a:rPr lang="en-US" sz="1400" dirty="0">
                <a:solidFill>
                  <a:schemeClr val="tx1"/>
                </a:solidFill>
              </a:rPr>
              <a:t>Emma </a:t>
            </a:r>
            <a:r>
              <a:rPr lang="en-US" sz="1400" dirty="0" err="1">
                <a:solidFill>
                  <a:schemeClr val="tx1"/>
                </a:solidFill>
              </a:rPr>
              <a:t>Isted</a:t>
            </a:r>
            <a:endParaRPr lang="en-US" sz="1400" dirty="0">
              <a:solidFill>
                <a:schemeClr val="tx1"/>
              </a:solidFill>
            </a:endParaRPr>
          </a:p>
          <a:p>
            <a:pPr algn="just"/>
            <a:r>
              <a:rPr lang="en-US" sz="1400" dirty="0" err="1">
                <a:solidFill>
                  <a:schemeClr val="tx1"/>
                </a:solidFill>
              </a:rPr>
              <a:t>Pirran</a:t>
            </a:r>
            <a:r>
              <a:rPr lang="en-US" sz="1400" dirty="0">
                <a:solidFill>
                  <a:schemeClr val="tx1"/>
                </a:solidFill>
              </a:rPr>
              <a:t> Salter</a:t>
            </a:r>
          </a:p>
          <a:p>
            <a:pPr algn="just"/>
            <a:r>
              <a:rPr lang="en-US" sz="1400" dirty="0">
                <a:solidFill>
                  <a:schemeClr val="tx1"/>
                </a:solidFill>
              </a:rPr>
              <a:t>Stevie Jones</a:t>
            </a: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algn="just"/>
            <a:endParaRPr lang="en-GB" sz="1400" dirty="0">
              <a:solidFill>
                <a:schemeClr val="tx1"/>
              </a:solidFill>
            </a:endParaRPr>
          </a:p>
        </p:txBody>
      </p:sp>
      <p:sp>
        <p:nvSpPr>
          <p:cNvPr id="11" name="Content Placeholder 2">
            <a:extLst>
              <a:ext uri="{FF2B5EF4-FFF2-40B4-BE49-F238E27FC236}">
                <a16:creationId xmlns:a16="http://schemas.microsoft.com/office/drawing/2014/main" id="{0D464F1D-DF12-1E13-6886-01BE7614601A}"/>
              </a:ext>
            </a:extLst>
          </p:cNvPr>
          <p:cNvSpPr txBox="1">
            <a:spLocks/>
          </p:cNvSpPr>
          <p:nvPr/>
        </p:nvSpPr>
        <p:spPr bwMode="auto">
          <a:xfrm>
            <a:off x="9998769" y="2738933"/>
            <a:ext cx="1515583" cy="17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rgbClr val="3D5567"/>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D5567"/>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000" kern="1200">
                <a:solidFill>
                  <a:srgbClr val="3D5567"/>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D556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400" dirty="0">
                <a:solidFill>
                  <a:schemeClr val="tx1"/>
                </a:solidFill>
              </a:rPr>
              <a:t>Maxine </a:t>
            </a:r>
            <a:r>
              <a:rPr lang="en-US" sz="1400" dirty="0" err="1">
                <a:solidFill>
                  <a:schemeClr val="tx1"/>
                </a:solidFill>
              </a:rPr>
              <a:t>Taffetani</a:t>
            </a:r>
            <a:endParaRPr lang="en-US" sz="1400" dirty="0">
              <a:solidFill>
                <a:schemeClr val="tx1"/>
              </a:solidFill>
            </a:endParaRPr>
          </a:p>
          <a:p>
            <a:pPr algn="just"/>
            <a:r>
              <a:rPr lang="en-US" sz="1400" dirty="0">
                <a:solidFill>
                  <a:schemeClr val="tx1"/>
                </a:solidFill>
              </a:rPr>
              <a:t>Andrew Buckley</a:t>
            </a:r>
          </a:p>
          <a:p>
            <a:pPr algn="just"/>
            <a:r>
              <a:rPr lang="en-US" sz="1400" dirty="0" err="1">
                <a:solidFill>
                  <a:schemeClr val="tx1"/>
                </a:solidFill>
              </a:rPr>
              <a:t>Councillor</a:t>
            </a:r>
            <a:r>
              <a:rPr lang="en-US" sz="1400" dirty="0">
                <a:solidFill>
                  <a:schemeClr val="tx1"/>
                </a:solidFill>
              </a:rPr>
              <a:t> Keith McLean</a:t>
            </a:r>
          </a:p>
          <a:p>
            <a:pPr marL="0" indent="0" algn="just">
              <a:buNone/>
            </a:pPr>
            <a:endParaRPr lang="en-GB" sz="1400" dirty="0">
              <a:solidFill>
                <a:schemeClr val="tx1"/>
              </a:solidFill>
              <a:latin typeface="+mn-lt"/>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marL="0" indent="0" algn="just">
              <a:buNone/>
            </a:pPr>
            <a:endParaRPr lang="en-GB" sz="1600" dirty="0">
              <a:solidFill>
                <a:schemeClr val="tx1"/>
              </a:solidFill>
            </a:endParaRPr>
          </a:p>
          <a:p>
            <a:pPr algn="just"/>
            <a:endParaRPr lang="en-GB" sz="1400" dirty="0">
              <a:solidFill>
                <a:schemeClr val="tx1"/>
              </a:solidFill>
            </a:endParaRPr>
          </a:p>
        </p:txBody>
      </p:sp>
      <p:sp>
        <p:nvSpPr>
          <p:cNvPr id="12" name="Arrow: Right 11">
            <a:extLst>
              <a:ext uri="{FF2B5EF4-FFF2-40B4-BE49-F238E27FC236}">
                <a16:creationId xmlns:a16="http://schemas.microsoft.com/office/drawing/2014/main" id="{625ED4B1-6C24-6B36-A830-1A4D57ED25D2}"/>
              </a:ext>
            </a:extLst>
          </p:cNvPr>
          <p:cNvSpPr/>
          <p:nvPr/>
        </p:nvSpPr>
        <p:spPr>
          <a:xfrm>
            <a:off x="4664921" y="3283734"/>
            <a:ext cx="401969" cy="831423"/>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1D7CAEB-9FAB-0ADD-F334-2B241967E92E}"/>
              </a:ext>
            </a:extLst>
          </p:cNvPr>
          <p:cNvSpPr txBox="1"/>
          <p:nvPr/>
        </p:nvSpPr>
        <p:spPr>
          <a:xfrm>
            <a:off x="7849684" y="4752365"/>
            <a:ext cx="3732715" cy="1200329"/>
          </a:xfrm>
          <a:prstGeom prst="rect">
            <a:avLst/>
          </a:prstGeom>
          <a:noFill/>
        </p:spPr>
        <p:txBody>
          <a:bodyPr wrap="square" rtlCol="0">
            <a:spAutoFit/>
          </a:bodyPr>
          <a:lstStyle/>
          <a:p>
            <a:r>
              <a:rPr lang="en-GB" sz="1800" b="1" dirty="0">
                <a:solidFill>
                  <a:schemeClr val="tx1"/>
                </a:solidFill>
                <a:latin typeface="Arial" panose="020B0604020202020204" pitchFamily="34" charset="0"/>
                <a:cs typeface="Arial" panose="020B0604020202020204" pitchFamily="34" charset="0"/>
              </a:rPr>
              <a:t>We welcome our new Governors.  All our Governors are volunteers and unpaid, thus ensuring our independence.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80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1736725" y="1700809"/>
            <a:ext cx="851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4000" b="1" dirty="0">
                <a:solidFill>
                  <a:srgbClr val="422C88"/>
                </a:solidFill>
              </a:rPr>
              <a:t>Review of 2021/22</a:t>
            </a:r>
          </a:p>
        </p:txBody>
      </p:sp>
      <p:sp>
        <p:nvSpPr>
          <p:cNvPr id="9" name="TextBox 4"/>
          <p:cNvSpPr txBox="1">
            <a:spLocks noChangeArrowheads="1"/>
          </p:cNvSpPr>
          <p:nvPr/>
        </p:nvSpPr>
        <p:spPr bwMode="auto">
          <a:xfrm>
            <a:off x="2182813" y="2854531"/>
            <a:ext cx="7826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b="1" dirty="0">
                <a:solidFill>
                  <a:srgbClr val="3D5567"/>
                </a:solidFill>
              </a:rPr>
              <a:t>Professor Joe Harrison </a:t>
            </a:r>
          </a:p>
          <a:p>
            <a:pPr algn="ctr" eaLnBrk="1" hangingPunct="1"/>
            <a:r>
              <a:rPr lang="en-GB" altLang="en-US" i="1" dirty="0">
                <a:solidFill>
                  <a:srgbClr val="3D5567"/>
                </a:solidFill>
              </a:rPr>
              <a:t>Chief Executive Officer </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p:txBody>
      </p:sp>
    </p:spTree>
    <p:extLst>
      <p:ext uri="{BB962C8B-B14F-4D97-AF65-F5344CB8AC3E}">
        <p14:creationId xmlns:p14="http://schemas.microsoft.com/office/powerpoint/2010/main" val="724875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53C8B-AE5B-F275-3A4C-1461BDE62BA7}"/>
              </a:ext>
            </a:extLst>
          </p:cNvPr>
          <p:cNvSpPr>
            <a:spLocks noGrp="1"/>
          </p:cNvSpPr>
          <p:nvPr>
            <p:ph type="title"/>
          </p:nvPr>
        </p:nvSpPr>
        <p:spPr/>
        <p:txBody>
          <a:bodyPr>
            <a:normAutofit/>
          </a:bodyPr>
          <a:lstStyle/>
          <a:p>
            <a:pPr algn="l"/>
            <a:r>
              <a:rPr lang="en-US" sz="3200" b="1" dirty="0">
                <a:solidFill>
                  <a:srgbClr val="422C88"/>
                </a:solidFill>
                <a:latin typeface="Arial" panose="020B0604020202020204" pitchFamily="34" charset="0"/>
                <a:cs typeface="Arial" panose="020B0604020202020204" pitchFamily="34" charset="0"/>
              </a:rPr>
              <a:t>The role of the Council of Governors</a:t>
            </a:r>
            <a:endParaRPr lang="en-GB" sz="3200" dirty="0">
              <a:solidFill>
                <a:srgbClr val="422C8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2CFA19-E89C-2F55-9B60-5E3644B40AB7}"/>
              </a:ext>
            </a:extLst>
          </p:cNvPr>
          <p:cNvSpPr>
            <a:spLocks noGrp="1"/>
          </p:cNvSpPr>
          <p:nvPr>
            <p:ph idx="1"/>
          </p:nvPr>
        </p:nvSpPr>
        <p:spPr/>
        <p:txBody>
          <a:bodyPr/>
          <a:lstStyle/>
          <a:p>
            <a:pPr marL="0" indent="0">
              <a:buNone/>
            </a:pPr>
            <a:r>
              <a:rPr lang="en-US" sz="2000" dirty="0">
                <a:solidFill>
                  <a:schemeClr val="tx1"/>
                </a:solidFill>
                <a:latin typeface="+mn-lt"/>
              </a:rPr>
              <a:t>The Council of Governors is </a:t>
            </a:r>
            <a:r>
              <a:rPr lang="en-US" sz="2000" dirty="0" err="1">
                <a:solidFill>
                  <a:schemeClr val="tx1"/>
                </a:solidFill>
                <a:latin typeface="+mn-lt"/>
              </a:rPr>
              <a:t>authorised</a:t>
            </a:r>
            <a:r>
              <a:rPr lang="en-US" sz="2000" dirty="0">
                <a:solidFill>
                  <a:schemeClr val="tx1"/>
                </a:solidFill>
                <a:latin typeface="+mn-lt"/>
              </a:rPr>
              <a:t> by statute with these duties:</a:t>
            </a:r>
          </a:p>
          <a:p>
            <a:endParaRPr lang="en-GB" sz="2000" dirty="0">
              <a:solidFill>
                <a:schemeClr val="tx1"/>
              </a:solidFill>
              <a:latin typeface="+mn-lt"/>
            </a:endParaRPr>
          </a:p>
          <a:p>
            <a:pPr marL="1085824" lvl="1" indent="-342891">
              <a:buFont typeface="Arial" panose="020B0604020202020204" pitchFamily="34" charset="0"/>
              <a:buChar char="•"/>
            </a:pPr>
            <a:r>
              <a:rPr lang="en-US" sz="2000" dirty="0">
                <a:solidFill>
                  <a:schemeClr val="tx1"/>
                </a:solidFill>
                <a:latin typeface="+mn-lt"/>
              </a:rPr>
              <a:t>Be independent of the Board of Directors.</a:t>
            </a:r>
          </a:p>
          <a:p>
            <a:pPr marL="1085824" lvl="1" indent="-342891">
              <a:buFont typeface="Arial" panose="020B0604020202020204" pitchFamily="34" charset="0"/>
              <a:buChar char="•"/>
            </a:pPr>
            <a:r>
              <a:rPr lang="en-US" sz="2000" dirty="0">
                <a:solidFill>
                  <a:schemeClr val="tx1"/>
                </a:solidFill>
                <a:latin typeface="+mn-lt"/>
              </a:rPr>
              <a:t>To hold the Non-Executive Directors to account for the performance of the Board.</a:t>
            </a:r>
          </a:p>
          <a:p>
            <a:pPr marL="1085824" lvl="1" indent="-342891">
              <a:buFont typeface="Arial" panose="020B0604020202020204" pitchFamily="34" charset="0"/>
              <a:buChar char="•"/>
            </a:pPr>
            <a:r>
              <a:rPr lang="en-US" sz="2000" dirty="0">
                <a:solidFill>
                  <a:schemeClr val="tx1"/>
                </a:solidFill>
                <a:latin typeface="+mn-lt"/>
              </a:rPr>
              <a:t>To represent the interests of the general public including patients and members.</a:t>
            </a:r>
          </a:p>
          <a:p>
            <a:pPr marL="1085824" lvl="1" indent="-342891">
              <a:buFont typeface="Arial" panose="020B0604020202020204" pitchFamily="34" charset="0"/>
              <a:buChar char="•"/>
            </a:pPr>
            <a:r>
              <a:rPr lang="en-US" sz="2000" dirty="0">
                <a:solidFill>
                  <a:schemeClr val="tx1"/>
                </a:solidFill>
                <a:latin typeface="+mn-lt"/>
              </a:rPr>
              <a:t>To agree/approve certain large transactions.</a:t>
            </a:r>
          </a:p>
          <a:p>
            <a:pPr marL="1085824" lvl="1" indent="-342891">
              <a:buFont typeface="Arial" panose="020B0604020202020204" pitchFamily="34" charset="0"/>
              <a:buChar char="•"/>
            </a:pPr>
            <a:r>
              <a:rPr lang="en-US" sz="2000" dirty="0">
                <a:solidFill>
                  <a:schemeClr val="tx1"/>
                </a:solidFill>
                <a:latin typeface="+mn-lt"/>
              </a:rPr>
              <a:t>To appoint the Trust’s auditors.</a:t>
            </a:r>
          </a:p>
          <a:p>
            <a:pPr marL="1085824" lvl="1" indent="-342891">
              <a:buFont typeface="Arial" panose="020B0604020202020204" pitchFamily="34" charset="0"/>
              <a:buChar char="•"/>
            </a:pPr>
            <a:r>
              <a:rPr lang="en-US" sz="2000" dirty="0">
                <a:solidFill>
                  <a:schemeClr val="tx1"/>
                </a:solidFill>
                <a:latin typeface="+mn-lt"/>
              </a:rPr>
              <a:t>To appoint Non-Executive Directors, including the Chair, and agree remuneration.</a:t>
            </a:r>
          </a:p>
          <a:p>
            <a:endParaRPr lang="en-GB" dirty="0"/>
          </a:p>
        </p:txBody>
      </p:sp>
    </p:spTree>
    <p:extLst>
      <p:ext uri="{BB962C8B-B14F-4D97-AF65-F5344CB8AC3E}">
        <p14:creationId xmlns:p14="http://schemas.microsoft.com/office/powerpoint/2010/main" val="2680709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065D-FFC4-4E8D-20DC-30183D6DA7BF}"/>
              </a:ext>
            </a:extLst>
          </p:cNvPr>
          <p:cNvSpPr>
            <a:spLocks noGrp="1"/>
          </p:cNvSpPr>
          <p:nvPr>
            <p:ph type="title"/>
          </p:nvPr>
        </p:nvSpPr>
        <p:spPr/>
        <p:txBody>
          <a:bodyPr>
            <a:normAutofit/>
          </a:bodyPr>
          <a:lstStyle/>
          <a:p>
            <a:pPr algn="l"/>
            <a:r>
              <a:rPr lang="en-US" sz="3200" b="1" dirty="0">
                <a:solidFill>
                  <a:srgbClr val="422C88"/>
                </a:solidFill>
                <a:latin typeface="Arial" panose="020B0604020202020204" pitchFamily="34" charset="0"/>
                <a:cs typeface="Arial" panose="020B0604020202020204" pitchFamily="34" charset="0"/>
              </a:rPr>
              <a:t>What have we done in 2021/22?</a:t>
            </a:r>
            <a:endParaRPr lang="en-GB" sz="3200" dirty="0">
              <a:solidFill>
                <a:srgbClr val="422C8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A6892E0-58D6-5518-2D08-58D65E2141E5}"/>
              </a:ext>
            </a:extLst>
          </p:cNvPr>
          <p:cNvSpPr>
            <a:spLocks noGrp="1"/>
          </p:cNvSpPr>
          <p:nvPr>
            <p:ph idx="1"/>
          </p:nvPr>
        </p:nvSpPr>
        <p:spPr>
          <a:xfrm>
            <a:off x="609600" y="1440810"/>
            <a:ext cx="10972800" cy="4525963"/>
          </a:xfrm>
        </p:spPr>
        <p:txBody>
          <a:bodyPr>
            <a:normAutofit fontScale="25000" lnSpcReduction="20000"/>
          </a:bodyPr>
          <a:lstStyle/>
          <a:p>
            <a:pPr marL="342891" indent="-342891">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The Council formally meets 4 times during the year. </a:t>
            </a:r>
            <a:br>
              <a:rPr lang="en-GB" sz="6800" dirty="0">
                <a:solidFill>
                  <a:prstClr val="black"/>
                </a:solidFill>
                <a:latin typeface="Arial" panose="020B0604020202020204" pitchFamily="34" charset="0"/>
                <a:cs typeface="Arial" panose="020B0604020202020204" pitchFamily="34" charset="0"/>
              </a:rPr>
            </a:br>
            <a:endParaRPr lang="en-GB" sz="6800" dirty="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We also have regular informal meetings with the Chair. The Chair and Lead Governor also have one-to-one meetings.</a:t>
            </a:r>
            <a:br>
              <a:rPr lang="en-GB" sz="6800" dirty="0">
                <a:solidFill>
                  <a:prstClr val="black"/>
                </a:solidFill>
                <a:latin typeface="Arial" panose="020B0604020202020204" pitchFamily="34" charset="0"/>
                <a:cs typeface="Arial" panose="020B0604020202020204" pitchFamily="34" charset="0"/>
              </a:rPr>
            </a:br>
            <a:endParaRPr lang="en-GB" sz="6800" dirty="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The Council of Governors is responsible for appointment of the Chair of the Board and the Non-Executive Directors. </a:t>
            </a:r>
            <a:br>
              <a:rPr lang="en-GB" sz="6800" dirty="0">
                <a:solidFill>
                  <a:prstClr val="black"/>
                </a:solidFill>
                <a:latin typeface="Arial" panose="020B0604020202020204" pitchFamily="34" charset="0"/>
                <a:cs typeface="Arial" panose="020B0604020202020204" pitchFamily="34" charset="0"/>
              </a:rPr>
            </a:br>
            <a:endParaRPr lang="en-GB" sz="6800" dirty="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The Appointments Committee, which I chair as Lead Governor, have appointed our new Non-Executive Directors.</a:t>
            </a:r>
            <a:br>
              <a:rPr lang="en-GB" sz="6800" dirty="0">
                <a:solidFill>
                  <a:prstClr val="black"/>
                </a:solidFill>
                <a:latin typeface="Arial" panose="020B0604020202020204" pitchFamily="34" charset="0"/>
                <a:cs typeface="Arial" panose="020B0604020202020204" pitchFamily="34" charset="0"/>
              </a:rPr>
            </a:br>
            <a:endParaRPr lang="en-GB" sz="6800" dirty="0">
              <a:solidFill>
                <a:prstClr val="black"/>
              </a:solidFill>
              <a:latin typeface="Arial" panose="020B0604020202020204" pitchFamily="34" charset="0"/>
              <a:cs typeface="Arial" panose="020B0604020202020204" pitchFamily="34" charset="0"/>
            </a:endParaRPr>
          </a:p>
          <a:p>
            <a:pPr marL="342891" indent="-342891">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The Council of Governors monitored Trust governance issues, received a range of reports on finance, performance, quality and workforce and are empowered to provide scrutiny and challenge.  </a:t>
            </a:r>
          </a:p>
          <a:p>
            <a:pPr marL="342891" indent="-342891">
              <a:buFont typeface="Arial" panose="020B0604020202020204" pitchFamily="34" charset="0"/>
              <a:buChar char="•"/>
              <a:defRPr/>
            </a:pPr>
            <a:endParaRPr lang="en-GB" sz="5500" dirty="0">
              <a:solidFill>
                <a:prstClr val="black"/>
              </a:solidFill>
              <a:latin typeface="Arial" panose="020B0604020202020204" pitchFamily="34" charset="0"/>
              <a:cs typeface="Arial" panose="020B0604020202020204" pitchFamily="34" charset="0"/>
            </a:endParaRPr>
          </a:p>
          <a:p>
            <a:pPr marL="342891" indent="-342891">
              <a:lnSpc>
                <a:spcPct val="90000"/>
              </a:lnSpc>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Appointed new external auditors.</a:t>
            </a:r>
          </a:p>
          <a:p>
            <a:pPr marL="342891" indent="-342891">
              <a:lnSpc>
                <a:spcPct val="90000"/>
              </a:lnSpc>
              <a:buFont typeface="Arial" panose="020B0604020202020204" pitchFamily="34" charset="0"/>
              <a:buChar char="•"/>
              <a:defRPr/>
            </a:pPr>
            <a:endParaRPr lang="en-GB" sz="5500" dirty="0">
              <a:solidFill>
                <a:prstClr val="black"/>
              </a:solidFill>
              <a:latin typeface="Arial" panose="020B0604020202020204" pitchFamily="34" charset="0"/>
              <a:cs typeface="Arial" panose="020B0604020202020204" pitchFamily="34" charset="0"/>
            </a:endParaRPr>
          </a:p>
          <a:p>
            <a:pPr marL="342891" indent="-342891">
              <a:lnSpc>
                <a:spcPct val="90000"/>
              </a:lnSpc>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Reviewed and updated the constitution.</a:t>
            </a:r>
          </a:p>
          <a:p>
            <a:pPr marL="342891" indent="-342891">
              <a:lnSpc>
                <a:spcPct val="90000"/>
              </a:lnSpc>
              <a:buFont typeface="Arial" panose="020B0604020202020204" pitchFamily="34" charset="0"/>
              <a:buChar char="•"/>
              <a:defRPr/>
            </a:pPr>
            <a:endParaRPr lang="en-GB" sz="5500" dirty="0">
              <a:solidFill>
                <a:prstClr val="black"/>
              </a:solidFill>
              <a:latin typeface="Arial" panose="020B0604020202020204" pitchFamily="34" charset="0"/>
              <a:cs typeface="Arial" panose="020B0604020202020204" pitchFamily="34" charset="0"/>
            </a:endParaRPr>
          </a:p>
          <a:p>
            <a:pPr marL="342891" indent="-342891">
              <a:lnSpc>
                <a:spcPct val="90000"/>
              </a:lnSpc>
              <a:buFont typeface="Arial" panose="020B0604020202020204" pitchFamily="34" charset="0"/>
              <a:buChar char="•"/>
              <a:defRPr/>
            </a:pPr>
            <a:r>
              <a:rPr lang="en-GB" sz="6800" dirty="0">
                <a:solidFill>
                  <a:prstClr val="black"/>
                </a:solidFill>
                <a:latin typeface="Arial" panose="020B0604020202020204" pitchFamily="34" charset="0"/>
                <a:cs typeface="Arial" panose="020B0604020202020204" pitchFamily="34" charset="0"/>
              </a:rPr>
              <a:t>Received and reviewed formal reports, including the 2021/22 Annual Report and Accounts.</a:t>
            </a:r>
          </a:p>
          <a:p>
            <a:endParaRPr lang="en-GB" dirty="0"/>
          </a:p>
        </p:txBody>
      </p:sp>
    </p:spTree>
    <p:extLst>
      <p:ext uri="{BB962C8B-B14F-4D97-AF65-F5344CB8AC3E}">
        <p14:creationId xmlns:p14="http://schemas.microsoft.com/office/powerpoint/2010/main" val="3465787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calendar&#10;&#10;Description automatically generated">
            <a:extLst>
              <a:ext uri="{FF2B5EF4-FFF2-40B4-BE49-F238E27FC236}">
                <a16:creationId xmlns:a16="http://schemas.microsoft.com/office/drawing/2014/main" id="{DE24C815-D009-4150-2702-C5043E5AF3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250" r="21424" b="9266"/>
          <a:stretch/>
        </p:blipFill>
        <p:spPr>
          <a:xfrm rot="5400000">
            <a:off x="6559769" y="3411554"/>
            <a:ext cx="1731480" cy="1803697"/>
          </a:xfrm>
          <a:prstGeom prst="rect">
            <a:avLst/>
          </a:prstGeom>
        </p:spPr>
      </p:pic>
      <p:pic>
        <p:nvPicPr>
          <p:cNvPr id="8" name="Picture 7" descr="A picture containing text, person, outdoor, standing&#10;&#10;Description automatically generated">
            <a:extLst>
              <a:ext uri="{FF2B5EF4-FFF2-40B4-BE49-F238E27FC236}">
                <a16:creationId xmlns:a16="http://schemas.microsoft.com/office/drawing/2014/main" id="{04321456-6C21-3AEE-A69B-C9AD45382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5154" y="4447052"/>
            <a:ext cx="1692730" cy="1764529"/>
          </a:xfrm>
          <a:prstGeom prst="rect">
            <a:avLst/>
          </a:prstGeom>
        </p:spPr>
      </p:pic>
      <p:pic>
        <p:nvPicPr>
          <p:cNvPr id="9" name="Picture 8" descr="Calendar&#10;&#10;Description automatically generated">
            <a:extLst>
              <a:ext uri="{FF2B5EF4-FFF2-40B4-BE49-F238E27FC236}">
                <a16:creationId xmlns:a16="http://schemas.microsoft.com/office/drawing/2014/main" id="{BC05EDAF-D846-B363-5327-7B9955B5A0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501" r="11456" b="2560"/>
          <a:stretch/>
        </p:blipFill>
        <p:spPr>
          <a:xfrm rot="5400000">
            <a:off x="10236911" y="3392364"/>
            <a:ext cx="1690129" cy="1763402"/>
          </a:xfrm>
          <a:prstGeom prst="rect">
            <a:avLst/>
          </a:prstGeom>
        </p:spPr>
      </p:pic>
      <p:pic>
        <p:nvPicPr>
          <p:cNvPr id="7" name="Picture 6" descr="Two people wearing face masks and standing next to a cart full of luggage&#10;&#10;Description automatically generated with low confidence">
            <a:extLst>
              <a:ext uri="{FF2B5EF4-FFF2-40B4-BE49-F238E27FC236}">
                <a16:creationId xmlns:a16="http://schemas.microsoft.com/office/drawing/2014/main" id="{FC0233D9-95A3-8331-7A2B-13A3BE792B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005"/>
          <a:stretch/>
        </p:blipFill>
        <p:spPr>
          <a:xfrm>
            <a:off x="8668910" y="4447052"/>
            <a:ext cx="1840697" cy="1778099"/>
          </a:xfrm>
          <a:prstGeom prst="rect">
            <a:avLst/>
          </a:prstGeom>
        </p:spPr>
      </p:pic>
      <p:sp>
        <p:nvSpPr>
          <p:cNvPr id="2" name="Title 1">
            <a:extLst>
              <a:ext uri="{FF2B5EF4-FFF2-40B4-BE49-F238E27FC236}">
                <a16:creationId xmlns:a16="http://schemas.microsoft.com/office/drawing/2014/main" id="{40BCC386-DE0A-7EC2-B33B-C21C60DA9F02}"/>
              </a:ext>
            </a:extLst>
          </p:cNvPr>
          <p:cNvSpPr>
            <a:spLocks noGrp="1"/>
          </p:cNvSpPr>
          <p:nvPr>
            <p:ph type="title"/>
          </p:nvPr>
        </p:nvSpPr>
        <p:spPr>
          <a:xfrm>
            <a:off x="609600" y="199990"/>
            <a:ext cx="10972800" cy="1143000"/>
          </a:xfrm>
        </p:spPr>
        <p:txBody>
          <a:bodyPr>
            <a:normAutofit/>
          </a:bodyPr>
          <a:lstStyle/>
          <a:p>
            <a:pPr algn="l"/>
            <a:r>
              <a:rPr lang="en-GB" sz="3200" b="1" dirty="0">
                <a:solidFill>
                  <a:srgbClr val="422C88"/>
                </a:solidFill>
                <a:latin typeface="Arial" panose="020B0604020202020204" pitchFamily="34" charset="0"/>
                <a:cs typeface="Arial" panose="020B0604020202020204" pitchFamily="34" charset="0"/>
              </a:rPr>
              <a:t>Other Governor activities</a:t>
            </a:r>
            <a:endParaRPr lang="en-GB" sz="3200" dirty="0">
              <a:solidFill>
                <a:srgbClr val="422C88"/>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E38D5BCB-5B7F-833E-FFD1-733A3C354619}"/>
              </a:ext>
            </a:extLst>
          </p:cNvPr>
          <p:cNvSpPr>
            <a:spLocks noGrp="1"/>
          </p:cNvSpPr>
          <p:nvPr>
            <p:ph idx="1"/>
          </p:nvPr>
        </p:nvSpPr>
        <p:spPr>
          <a:xfrm>
            <a:off x="609600" y="1240327"/>
            <a:ext cx="10972800" cy="2114026"/>
          </a:xfrm>
        </p:spPr>
        <p:txBody>
          <a:bodyPr/>
          <a:lstStyle/>
          <a:p>
            <a:pPr marL="0" indent="0">
              <a:lnSpc>
                <a:spcPct val="90000"/>
              </a:lnSpc>
              <a:buNone/>
            </a:pPr>
            <a:r>
              <a:rPr lang="en-GB" sz="1800" dirty="0">
                <a:solidFill>
                  <a:schemeClr val="tx1"/>
                </a:solidFill>
                <a:latin typeface="Arial" panose="020B0604020202020204" pitchFamily="34" charset="0"/>
                <a:cs typeface="Arial" panose="020B0604020202020204" pitchFamily="34" charset="0"/>
              </a:rPr>
              <a:t>The Council of Governors:</a:t>
            </a:r>
          </a:p>
          <a:p>
            <a:pPr marL="0" indent="0">
              <a:lnSpc>
                <a:spcPct val="90000"/>
              </a:lnSpc>
              <a:buNone/>
            </a:pPr>
            <a:endParaRPr lang="en-GB" sz="1800" dirty="0">
              <a:solidFill>
                <a:schemeClr val="tx1"/>
              </a:solidFill>
              <a:latin typeface="Arial" panose="020B0604020202020204" pitchFamily="34" charset="0"/>
              <a:cs typeface="Arial" panose="020B0604020202020204" pitchFamily="34" charset="0"/>
            </a:endParaRPr>
          </a:p>
          <a:p>
            <a:pPr marL="342891" indent="-342891">
              <a:lnSpc>
                <a:spcPct val="90000"/>
              </a:lnSpc>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Shared ‘Best Practice’ at meetings of the Lead Governors Network for the East of England area.</a:t>
            </a:r>
          </a:p>
          <a:p>
            <a:pPr marL="342891" indent="-342891">
              <a:lnSpc>
                <a:spcPct val="90000"/>
              </a:lnSpc>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Observed Trust Board and Committee meetings.</a:t>
            </a:r>
          </a:p>
          <a:p>
            <a:pPr marL="342891" indent="-342891">
              <a:lnSpc>
                <a:spcPct val="90000"/>
              </a:lnSpc>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Participated in the Staff Awards.</a:t>
            </a:r>
          </a:p>
          <a:p>
            <a:pPr marL="342891" indent="-342891">
              <a:lnSpc>
                <a:spcPct val="90000"/>
              </a:lnSpc>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Have an ongoing drive to increase membership and enable patients and the public to have their say in the future development of the hospital through many activities and events:</a:t>
            </a:r>
          </a:p>
          <a:p>
            <a:pPr marL="342891" indent="-342891">
              <a:buFont typeface="Arial" panose="020B0604020202020204" pitchFamily="34" charset="0"/>
              <a:buChar char="•"/>
            </a:pPr>
            <a:endParaRPr lang="en-GB" sz="2000" dirty="0"/>
          </a:p>
        </p:txBody>
      </p:sp>
      <p:pic>
        <p:nvPicPr>
          <p:cNvPr id="5" name="Picture 4" descr="A picture containing text, person, person, indoor&#10;&#10;Description automatically generated">
            <a:extLst>
              <a:ext uri="{FF2B5EF4-FFF2-40B4-BE49-F238E27FC236}">
                <a16:creationId xmlns:a16="http://schemas.microsoft.com/office/drawing/2014/main" id="{D2AC56C5-110C-76F5-164F-AEBB88DFD7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373" y="3447662"/>
            <a:ext cx="3685226" cy="2763919"/>
          </a:xfrm>
          <a:prstGeom prst="rect">
            <a:avLst/>
          </a:prstGeom>
        </p:spPr>
      </p:pic>
    </p:spTree>
    <p:extLst>
      <p:ext uri="{BB962C8B-B14F-4D97-AF65-F5344CB8AC3E}">
        <p14:creationId xmlns:p14="http://schemas.microsoft.com/office/powerpoint/2010/main" val="3220756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F4AA-5633-392E-D838-BEC9EF1A8408}"/>
              </a:ext>
            </a:extLst>
          </p:cNvPr>
          <p:cNvSpPr>
            <a:spLocks noGrp="1"/>
          </p:cNvSpPr>
          <p:nvPr>
            <p:ph type="title"/>
          </p:nvPr>
        </p:nvSpPr>
        <p:spPr/>
        <p:txBody>
          <a:bodyPr>
            <a:normAutofit/>
          </a:bodyPr>
          <a:lstStyle/>
          <a:p>
            <a:pPr algn="l"/>
            <a:r>
              <a:rPr lang="en-GB" sz="3200" b="1" dirty="0">
                <a:solidFill>
                  <a:srgbClr val="422C88"/>
                </a:solidFill>
                <a:latin typeface="Arial" panose="020B0604020202020204" pitchFamily="34" charset="0"/>
                <a:cs typeface="Arial" panose="020B0604020202020204" pitchFamily="34" charset="0"/>
              </a:rPr>
              <a:t>Working Together</a:t>
            </a:r>
            <a:endParaRPr lang="en-GB" sz="3200" dirty="0">
              <a:solidFill>
                <a:srgbClr val="422C88"/>
              </a:solidFill>
              <a:latin typeface="Arial" panose="020B0604020202020204" pitchFamily="34" charset="0"/>
              <a:cs typeface="Arial" panose="020B0604020202020204" pitchFamily="34" charset="0"/>
            </a:endParaRPr>
          </a:p>
        </p:txBody>
      </p:sp>
      <p:sp>
        <p:nvSpPr>
          <p:cNvPr id="4" name="Content Placeholder 3" descr="&#10;">
            <a:extLst>
              <a:ext uri="{FF2B5EF4-FFF2-40B4-BE49-F238E27FC236}">
                <a16:creationId xmlns:a16="http://schemas.microsoft.com/office/drawing/2014/main" id="{719542BB-99C0-0159-ACC3-478EBC2AC238}"/>
              </a:ext>
            </a:extLst>
          </p:cNvPr>
          <p:cNvSpPr>
            <a:spLocks noGrp="1"/>
          </p:cNvSpPr>
          <p:nvPr>
            <p:ph idx="1"/>
          </p:nvPr>
        </p:nvSpPr>
        <p:spPr>
          <a:xfrm>
            <a:off x="2119619" y="1575034"/>
            <a:ext cx="3447873" cy="2225179"/>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500" dirty="0">
                <a:latin typeface="Arial" panose="020B0604020202020204" pitchFamily="34" charset="0"/>
                <a:cs typeface="Arial" panose="020B0604020202020204" pitchFamily="34" charset="0"/>
              </a:rPr>
              <a:t>Governors observe Trust Board assurance committee meetings and have feedback sessions with Non-Executive Directors</a:t>
            </a:r>
          </a:p>
        </p:txBody>
      </p:sp>
      <p:sp>
        <p:nvSpPr>
          <p:cNvPr id="5" name="Arrow: Pentagon 4" descr="&#10;">
            <a:extLst>
              <a:ext uri="{FF2B5EF4-FFF2-40B4-BE49-F238E27FC236}">
                <a16:creationId xmlns:a16="http://schemas.microsoft.com/office/drawing/2014/main" id="{57359319-5038-50B8-29EA-7019392C8947}"/>
              </a:ext>
            </a:extLst>
          </p:cNvPr>
          <p:cNvSpPr/>
          <p:nvPr/>
        </p:nvSpPr>
        <p:spPr>
          <a:xfrm flipH="1">
            <a:off x="6560191" y="1568742"/>
            <a:ext cx="3573708" cy="223147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Non–Executive Directors attend every Council of Governors meeting </a:t>
            </a:r>
          </a:p>
        </p:txBody>
      </p:sp>
      <p:sp>
        <p:nvSpPr>
          <p:cNvPr id="6" name="Arrow: Pentagon 5" descr="&#10;">
            <a:extLst>
              <a:ext uri="{FF2B5EF4-FFF2-40B4-BE49-F238E27FC236}">
                <a16:creationId xmlns:a16="http://schemas.microsoft.com/office/drawing/2014/main" id="{96EBA958-9678-595D-5B51-C402C4E4F922}"/>
              </a:ext>
            </a:extLst>
          </p:cNvPr>
          <p:cNvSpPr/>
          <p:nvPr/>
        </p:nvSpPr>
        <p:spPr>
          <a:xfrm>
            <a:off x="2119620" y="4001552"/>
            <a:ext cx="3386355" cy="2276440"/>
          </a:xfrm>
          <a:prstGeom prst="homePlate">
            <a:avLst>
              <a:gd name="adj" fmla="val 4630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latin typeface="Arial" panose="020B0604020202020204" pitchFamily="34" charset="0"/>
                <a:cs typeface="Arial" panose="020B0604020202020204" pitchFamily="34" charset="0"/>
              </a:rPr>
              <a:t>Governors have an open invitation to attend all Trust Board meetings</a:t>
            </a:r>
          </a:p>
        </p:txBody>
      </p:sp>
      <p:sp>
        <p:nvSpPr>
          <p:cNvPr id="8" name="Arrow: Pentagon 7" descr="&#10;">
            <a:extLst>
              <a:ext uri="{FF2B5EF4-FFF2-40B4-BE49-F238E27FC236}">
                <a16:creationId xmlns:a16="http://schemas.microsoft.com/office/drawing/2014/main" id="{28C26071-007A-D0CF-B93A-1F0A8EB8515B}"/>
              </a:ext>
            </a:extLst>
          </p:cNvPr>
          <p:cNvSpPr/>
          <p:nvPr/>
        </p:nvSpPr>
        <p:spPr>
          <a:xfrm flipH="1">
            <a:off x="6560185" y="4001551"/>
            <a:ext cx="3573709" cy="2301605"/>
          </a:xfrm>
          <a:prstGeom prst="homePlate">
            <a:avLst>
              <a:gd name="adj" fmla="val 4814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Non–Executive Directors attend every Council of Governors meeting </a:t>
            </a:r>
          </a:p>
        </p:txBody>
      </p:sp>
    </p:spTree>
    <p:extLst>
      <p:ext uri="{BB962C8B-B14F-4D97-AF65-F5344CB8AC3E}">
        <p14:creationId xmlns:p14="http://schemas.microsoft.com/office/powerpoint/2010/main" val="3901506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7EA2-4E29-D703-7F1A-936C293FC185}"/>
              </a:ext>
            </a:extLst>
          </p:cNvPr>
          <p:cNvSpPr>
            <a:spLocks noGrp="1"/>
          </p:cNvSpPr>
          <p:nvPr>
            <p:ph type="title"/>
          </p:nvPr>
        </p:nvSpPr>
        <p:spPr/>
        <p:txBody>
          <a:bodyPr>
            <a:normAutofit/>
          </a:bodyPr>
          <a:lstStyle/>
          <a:p>
            <a:pPr algn="l"/>
            <a:r>
              <a:rPr lang="en-GB" sz="3200" b="1" dirty="0">
                <a:solidFill>
                  <a:srgbClr val="422C88"/>
                </a:solidFill>
                <a:latin typeface="Arial" panose="020B0604020202020204" pitchFamily="34" charset="0"/>
                <a:cs typeface="Arial" panose="020B0604020202020204" pitchFamily="34" charset="0"/>
              </a:rPr>
              <a:t>Membership</a:t>
            </a:r>
            <a:endParaRPr lang="en-GB" sz="3200" dirty="0">
              <a:solidFill>
                <a:srgbClr val="422C8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BA42433-B370-1853-0B50-A3B4324D81CE}"/>
              </a:ext>
            </a:extLst>
          </p:cNvPr>
          <p:cNvSpPr>
            <a:spLocks noGrp="1"/>
          </p:cNvSpPr>
          <p:nvPr>
            <p:ph idx="1"/>
          </p:nvPr>
        </p:nvSpPr>
        <p:spPr>
          <a:xfrm>
            <a:off x="609600" y="1600201"/>
            <a:ext cx="10329644" cy="4525963"/>
          </a:xfrm>
        </p:spPr>
        <p:txBody>
          <a:bodyPr/>
          <a:lstStyle/>
          <a:p>
            <a:pPr marL="457189" indent="-457189">
              <a:lnSpc>
                <a:spcPct val="90000"/>
              </a:lnSpc>
              <a:buFont typeface="Arial" panose="020B0604020202020204" pitchFamily="34" charset="0"/>
              <a:buChar char="•"/>
            </a:pPr>
            <a:r>
              <a:rPr lang="en-GB" sz="2400" dirty="0">
                <a:latin typeface="Arial" panose="020B0604020202020204" pitchFamily="34" charset="0"/>
                <a:cs typeface="Arial" panose="020B0604020202020204" pitchFamily="34" charset="0"/>
              </a:rPr>
              <a:t>Following a </a:t>
            </a:r>
            <a:r>
              <a:rPr lang="en-GB" sz="2400" dirty="0">
                <a:solidFill>
                  <a:schemeClr val="tx1"/>
                </a:solidFill>
                <a:latin typeface="Arial" panose="020B0604020202020204" pitchFamily="34" charset="0"/>
                <a:cs typeface="Arial" panose="020B0604020202020204" pitchFamily="34" charset="0"/>
              </a:rPr>
              <a:t>membership database cleanse, the total membership has been reduced from 9,000 to over 4,600, of which over 1,600 are public members approx. 3,000 are staff.</a:t>
            </a:r>
          </a:p>
          <a:p>
            <a:pPr marL="457189" indent="-457189">
              <a:lnSpc>
                <a:spcPct val="90000"/>
              </a:lnSpc>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457189" indent="-457189">
              <a:lnSpc>
                <a:spcPct val="9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The revised Membership and Engagement Strategy continues to be implemented.</a:t>
            </a:r>
          </a:p>
          <a:p>
            <a:pPr marL="457189" indent="-457189">
              <a:lnSpc>
                <a:spcPct val="90000"/>
              </a:lnSpc>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457189" indent="-457189">
              <a:lnSpc>
                <a:spcPct val="90000"/>
              </a:lnSpc>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Every governor and member is asked to encourage our friends, family, general public to become members.</a:t>
            </a:r>
          </a:p>
          <a:p>
            <a:endParaRPr lang="en-GB" dirty="0"/>
          </a:p>
        </p:txBody>
      </p:sp>
    </p:spTree>
    <p:extLst>
      <p:ext uri="{BB962C8B-B14F-4D97-AF65-F5344CB8AC3E}">
        <p14:creationId xmlns:p14="http://schemas.microsoft.com/office/powerpoint/2010/main" val="958307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D682-EF5B-32EA-8969-FCB0087D93C5}"/>
              </a:ext>
            </a:extLst>
          </p:cNvPr>
          <p:cNvSpPr>
            <a:spLocks noGrp="1"/>
          </p:cNvSpPr>
          <p:nvPr>
            <p:ph type="title"/>
          </p:nvPr>
        </p:nvSpPr>
        <p:spPr/>
        <p:txBody>
          <a:bodyPr>
            <a:normAutofit/>
          </a:bodyPr>
          <a:lstStyle/>
          <a:p>
            <a:pPr algn="l"/>
            <a:r>
              <a:rPr lang="en-GB" sz="3200" b="1" dirty="0">
                <a:solidFill>
                  <a:srgbClr val="422C88"/>
                </a:solidFill>
                <a:latin typeface="Arial" panose="020B0604020202020204" pitchFamily="34" charset="0"/>
                <a:cs typeface="Arial" panose="020B0604020202020204" pitchFamily="34" charset="0"/>
              </a:rPr>
              <a:t>Membership activities</a:t>
            </a:r>
            <a:endParaRPr lang="en-GB" sz="3200" dirty="0">
              <a:solidFill>
                <a:srgbClr val="422C8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ED83B21-6F4E-A7FF-A021-1EB361F3BFDC}"/>
              </a:ext>
            </a:extLst>
          </p:cNvPr>
          <p:cNvSpPr>
            <a:spLocks noGrp="1"/>
          </p:cNvSpPr>
          <p:nvPr>
            <p:ph idx="1"/>
          </p:nvPr>
        </p:nvSpPr>
        <p:spPr>
          <a:xfrm>
            <a:off x="411061" y="1611327"/>
            <a:ext cx="5444455" cy="4525963"/>
          </a:xfrm>
        </p:spPr>
        <p:txBody>
          <a:bodyPr/>
          <a:lstStyle/>
          <a:p>
            <a:pPr marL="628635" lvl="2" indent="-180970">
              <a:buNone/>
            </a:pPr>
            <a:r>
              <a:rPr lang="en-GB" sz="1800" dirty="0">
                <a:latin typeface="Arial" panose="020B0604020202020204" pitchFamily="34" charset="0"/>
                <a:cs typeface="Arial" panose="020B0604020202020204" pitchFamily="34" charset="0"/>
              </a:rPr>
              <a:t>Next year, we will be</a:t>
            </a:r>
            <a:r>
              <a:rPr lang="en-GB" sz="1800" dirty="0">
                <a:solidFill>
                  <a:schemeClr val="tx1"/>
                </a:solidFill>
                <a:latin typeface="Arial" panose="020B0604020202020204" pitchFamily="34" charset="0"/>
                <a:cs typeface="Arial" panose="020B0604020202020204" pitchFamily="34" charset="0"/>
              </a:rPr>
              <a:t> aiming for:</a:t>
            </a:r>
          </a:p>
          <a:p>
            <a:pPr marL="628635" lvl="2" indent="-180970">
              <a:buNone/>
            </a:pPr>
            <a:endParaRPr lang="en-GB" sz="1800" dirty="0">
              <a:solidFill>
                <a:schemeClr val="tx1"/>
              </a:solidFill>
              <a:latin typeface="Arial" panose="020B0604020202020204" pitchFamily="34" charset="0"/>
              <a:cs typeface="Arial" panose="020B0604020202020204" pitchFamily="34" charset="0"/>
            </a:endParaRPr>
          </a:p>
          <a:p>
            <a:pPr marL="1085824" lvl="1" indent="-342891">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More event attendance and participation, both face to face and digital.</a:t>
            </a:r>
          </a:p>
          <a:p>
            <a:pPr marL="1085824" lvl="1" indent="-342891">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Increased visibility and presence in the community.</a:t>
            </a:r>
          </a:p>
          <a:p>
            <a:pPr marL="1085824" lvl="1" indent="-342891">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Continued regular Members' Newsletter email updates.</a:t>
            </a:r>
          </a:p>
          <a:p>
            <a:pPr marL="1085824" lvl="1" indent="-342891">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More working with schools, groups and diverse areas of the community.</a:t>
            </a:r>
          </a:p>
          <a:p>
            <a:pPr marL="1085824" lvl="1" indent="-342891">
              <a:buFont typeface="Arial" panose="020B0604020202020204" pitchFamily="34" charset="0"/>
              <a:buChar char="•"/>
            </a:pPr>
            <a:r>
              <a:rPr lang="en-GB" sz="1800" dirty="0">
                <a:latin typeface="Arial" panose="020B0604020202020204" pitchFamily="34" charset="0"/>
                <a:cs typeface="Arial" panose="020B0604020202020204" pitchFamily="34" charset="0"/>
              </a:rPr>
              <a:t>Closer working with our community partners.</a:t>
            </a:r>
            <a:endParaRPr lang="en-GB" sz="1800" dirty="0">
              <a:solidFill>
                <a:schemeClr val="tx1"/>
              </a:solidFill>
              <a:latin typeface="Arial" panose="020B0604020202020204" pitchFamily="34" charset="0"/>
              <a:cs typeface="Arial" panose="020B0604020202020204" pitchFamily="34" charset="0"/>
            </a:endParaRPr>
          </a:p>
          <a:p>
            <a:endParaRPr lang="en-GB" dirty="0"/>
          </a:p>
        </p:txBody>
      </p:sp>
      <p:pic>
        <p:nvPicPr>
          <p:cNvPr id="4" name="Picture 3" descr="A picture containing text, grass, outdoor, person&#10;&#10;Description automatically generated">
            <a:extLst>
              <a:ext uri="{FF2B5EF4-FFF2-40B4-BE49-F238E27FC236}">
                <a16:creationId xmlns:a16="http://schemas.microsoft.com/office/drawing/2014/main" id="{9DD47BFC-F4E3-8579-E207-E2CB46947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0669" y="1417638"/>
            <a:ext cx="4486735" cy="4663142"/>
          </a:xfrm>
          <a:prstGeom prst="rect">
            <a:avLst/>
          </a:prstGeom>
        </p:spPr>
      </p:pic>
    </p:spTree>
    <p:extLst>
      <p:ext uri="{BB962C8B-B14F-4D97-AF65-F5344CB8AC3E}">
        <p14:creationId xmlns:p14="http://schemas.microsoft.com/office/powerpoint/2010/main" val="2781534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2B2F6-69E0-85A2-BE05-E80C0EF736C7}"/>
              </a:ext>
            </a:extLst>
          </p:cNvPr>
          <p:cNvSpPr>
            <a:spLocks noGrp="1"/>
          </p:cNvSpPr>
          <p:nvPr>
            <p:ph type="title"/>
          </p:nvPr>
        </p:nvSpPr>
        <p:spPr/>
        <p:txBody>
          <a:bodyPr>
            <a:normAutofit/>
          </a:bodyPr>
          <a:lstStyle/>
          <a:p>
            <a:pPr algn="l"/>
            <a:r>
              <a:rPr lang="en-GB" sz="3200" b="1" dirty="0">
                <a:solidFill>
                  <a:srgbClr val="422C88"/>
                </a:solidFill>
                <a:latin typeface="Arial" panose="020B0604020202020204" pitchFamily="34" charset="0"/>
                <a:cs typeface="Arial" panose="020B0604020202020204" pitchFamily="34" charset="0"/>
              </a:rPr>
              <a:t>Membership</a:t>
            </a:r>
            <a:endParaRPr lang="en-GB" sz="3200" dirty="0">
              <a:solidFill>
                <a:srgbClr val="422C8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9BF0DB3-B35B-6A3F-4C8F-AE3F08F42B4E}"/>
              </a:ext>
            </a:extLst>
          </p:cNvPr>
          <p:cNvSpPr>
            <a:spLocks noGrp="1"/>
          </p:cNvSpPr>
          <p:nvPr>
            <p:ph idx="1"/>
          </p:nvPr>
        </p:nvSpPr>
        <p:spPr/>
        <p:txBody>
          <a:bodyPr/>
          <a:lstStyle/>
          <a:p>
            <a:r>
              <a:rPr lang="en-GB" sz="2800" dirty="0">
                <a:solidFill>
                  <a:schemeClr val="tx1"/>
                </a:solidFill>
                <a:latin typeface="Arial" panose="020B0604020202020204" pitchFamily="34" charset="0"/>
                <a:cs typeface="Arial" panose="020B0604020202020204" pitchFamily="34" charset="0"/>
              </a:rPr>
              <a:t>As Governors we represent patients, members and the public.</a:t>
            </a:r>
          </a:p>
          <a:p>
            <a:endParaRPr lang="en-GB" sz="2800" dirty="0">
              <a:solidFill>
                <a:schemeClr val="tx1"/>
              </a:solidFill>
              <a:latin typeface="Arial" panose="020B0604020202020204" pitchFamily="34" charset="0"/>
              <a:cs typeface="Arial" panose="020B0604020202020204" pitchFamily="34" charset="0"/>
            </a:endParaRPr>
          </a:p>
          <a:p>
            <a:r>
              <a:rPr lang="en-GB" sz="2800" dirty="0">
                <a:solidFill>
                  <a:schemeClr val="tx1"/>
                </a:solidFill>
                <a:latin typeface="Arial" panose="020B0604020202020204" pitchFamily="34" charset="0"/>
                <a:cs typeface="Arial" panose="020B0604020202020204" pitchFamily="34" charset="0"/>
              </a:rPr>
              <a:t>We would love to hear from you so if you have any comments or would like to share your experience of the services at the hospital do please contact your Governor. Their email addresses are listed on the Trust website.</a:t>
            </a:r>
          </a:p>
          <a:p>
            <a:endParaRPr lang="en-GB" dirty="0"/>
          </a:p>
        </p:txBody>
      </p:sp>
    </p:spTree>
    <p:extLst>
      <p:ext uri="{BB962C8B-B14F-4D97-AF65-F5344CB8AC3E}">
        <p14:creationId xmlns:p14="http://schemas.microsoft.com/office/powerpoint/2010/main" val="282209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6E04-57AA-2A10-A921-F8192FA590A9}"/>
              </a:ext>
            </a:extLst>
          </p:cNvPr>
          <p:cNvSpPr>
            <a:spLocks noGrp="1"/>
          </p:cNvSpPr>
          <p:nvPr>
            <p:ph type="title"/>
          </p:nvPr>
        </p:nvSpPr>
        <p:spPr/>
        <p:txBody>
          <a:bodyPr>
            <a:normAutofit/>
          </a:bodyPr>
          <a:lstStyle/>
          <a:p>
            <a:pPr algn="l"/>
            <a:r>
              <a:rPr lang="en-GB" sz="3200" b="1" dirty="0">
                <a:solidFill>
                  <a:srgbClr val="422C88"/>
                </a:solidFill>
                <a:latin typeface="Arial" panose="020B0604020202020204" pitchFamily="34" charset="0"/>
                <a:cs typeface="Arial" panose="020B0604020202020204" pitchFamily="34" charset="0"/>
              </a:rPr>
              <a:t>Our governors</a:t>
            </a:r>
            <a:endParaRPr lang="en-GB" sz="3200" dirty="0">
              <a:solidFill>
                <a:srgbClr val="422C88"/>
              </a:solidFill>
              <a:latin typeface="Arial" panose="020B0604020202020204" pitchFamily="34" charset="0"/>
              <a:cs typeface="Arial" panose="020B0604020202020204" pitchFamily="34" charset="0"/>
            </a:endParaRPr>
          </a:p>
        </p:txBody>
      </p:sp>
      <p:pic>
        <p:nvPicPr>
          <p:cNvPr id="5" name="Content Placeholder 4" descr="Table&#10;&#10;Description automatically generated">
            <a:extLst>
              <a:ext uri="{FF2B5EF4-FFF2-40B4-BE49-F238E27FC236}">
                <a16:creationId xmlns:a16="http://schemas.microsoft.com/office/drawing/2014/main" id="{92B683FD-F51D-D113-F9C7-95939D1FCC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4418" y="1304727"/>
            <a:ext cx="7222922" cy="4913716"/>
          </a:xfrm>
        </p:spPr>
      </p:pic>
    </p:spTree>
    <p:extLst>
      <p:ext uri="{BB962C8B-B14F-4D97-AF65-F5344CB8AC3E}">
        <p14:creationId xmlns:p14="http://schemas.microsoft.com/office/powerpoint/2010/main" val="3969449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1DA9B-D84C-9CBE-39C0-919154383023}"/>
              </a:ext>
            </a:extLst>
          </p:cNvPr>
          <p:cNvSpPr>
            <a:spLocks noGrp="1"/>
          </p:cNvSpPr>
          <p:nvPr>
            <p:ph type="title"/>
          </p:nvPr>
        </p:nvSpPr>
        <p:spPr>
          <a:xfrm>
            <a:off x="609600" y="981512"/>
            <a:ext cx="10972800" cy="1996480"/>
          </a:xfrm>
        </p:spPr>
        <p:txBody>
          <a:bodyPr>
            <a:normAutofit fontScale="90000"/>
          </a:bodyPr>
          <a:lstStyle/>
          <a:p>
            <a:r>
              <a:rPr lang="en-GB" b="1" dirty="0">
                <a:solidFill>
                  <a:srgbClr val="422C88"/>
                </a:solidFill>
              </a:rPr>
              <a:t>Come and join us! </a:t>
            </a:r>
            <a:br>
              <a:rPr lang="en-GB" b="1" dirty="0">
                <a:solidFill>
                  <a:srgbClr val="422C88"/>
                </a:solidFill>
              </a:rPr>
            </a:br>
            <a:r>
              <a:rPr lang="en-GB" b="1" dirty="0">
                <a:solidFill>
                  <a:srgbClr val="422C88"/>
                </a:solidFill>
              </a:rPr>
              <a:t>OUR hospital is here FOR YOU.</a:t>
            </a:r>
            <a:br>
              <a:rPr lang="en-GB" b="1" dirty="0">
                <a:solidFill>
                  <a:srgbClr val="422C88"/>
                </a:solidFill>
              </a:rPr>
            </a:br>
            <a:endParaRPr lang="en-GB" dirty="0"/>
          </a:p>
        </p:txBody>
      </p:sp>
      <p:pic>
        <p:nvPicPr>
          <p:cNvPr id="4" name="Content Placeholder 3">
            <a:extLst>
              <a:ext uri="{FF2B5EF4-FFF2-40B4-BE49-F238E27FC236}">
                <a16:creationId xmlns:a16="http://schemas.microsoft.com/office/drawing/2014/main" id="{743CA67E-044B-365B-BF1A-3B0A0EF802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17454" b="17454"/>
          <a:stretch/>
        </p:blipFill>
        <p:spPr>
          <a:xfrm>
            <a:off x="4233896" y="2474364"/>
            <a:ext cx="3781094" cy="3693581"/>
          </a:xfrm>
          <a:prstGeom prst="ellipse">
            <a:avLst/>
          </a:prstGeom>
        </p:spPr>
      </p:pic>
    </p:spTree>
    <p:extLst>
      <p:ext uri="{BB962C8B-B14F-4D97-AF65-F5344CB8AC3E}">
        <p14:creationId xmlns:p14="http://schemas.microsoft.com/office/powerpoint/2010/main" val="3580499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4"/>
          <p:cNvSpPr txBox="1">
            <a:spLocks noChangeArrowheads="1"/>
          </p:cNvSpPr>
          <p:nvPr/>
        </p:nvSpPr>
        <p:spPr bwMode="auto">
          <a:xfrm>
            <a:off x="2122216" y="3154985"/>
            <a:ext cx="78263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b="1" dirty="0">
                <a:solidFill>
                  <a:srgbClr val="3D5567"/>
                </a:solidFill>
              </a:rPr>
              <a:t>Professor Joe Harrison</a:t>
            </a:r>
          </a:p>
          <a:p>
            <a:pPr algn="ctr" eaLnBrk="1" hangingPunct="1"/>
            <a:r>
              <a:rPr lang="en-GB" altLang="en-US" i="1" dirty="0">
                <a:solidFill>
                  <a:srgbClr val="3D5567"/>
                </a:solidFill>
              </a:rPr>
              <a:t>Chief Executive Officer</a:t>
            </a:r>
          </a:p>
          <a:p>
            <a:pPr algn="ctr" eaLnBrk="1" hangingPunct="1"/>
            <a:br>
              <a:rPr lang="en-GB" altLang="en-US" dirty="0">
                <a:solidFill>
                  <a:srgbClr val="3D5567"/>
                </a:solidFill>
              </a:rPr>
            </a:br>
            <a:r>
              <a:rPr lang="en-GB" altLang="en-US" dirty="0">
                <a:solidFill>
                  <a:srgbClr val="3D5567"/>
                </a:solidFill>
              </a:rPr>
              <a:t>Milton Keynes University Hospital </a:t>
            </a:r>
          </a:p>
          <a:p>
            <a:pPr algn="ctr" eaLnBrk="1" hangingPunct="1"/>
            <a:r>
              <a:rPr lang="en-GB" altLang="en-US" dirty="0">
                <a:solidFill>
                  <a:srgbClr val="3D5567"/>
                </a:solidFill>
              </a:rPr>
              <a:t>NHS Foundation Trust</a:t>
            </a:r>
          </a:p>
        </p:txBody>
      </p:sp>
      <p:sp>
        <p:nvSpPr>
          <p:cNvPr id="10" name="Title 1">
            <a:extLst>
              <a:ext uri="{FF2B5EF4-FFF2-40B4-BE49-F238E27FC236}">
                <a16:creationId xmlns:a16="http://schemas.microsoft.com/office/drawing/2014/main" id="{3A63B90C-04AE-4390-A776-AA9BDB773FDC}"/>
              </a:ext>
            </a:extLst>
          </p:cNvPr>
          <p:cNvSpPr txBox="1">
            <a:spLocks/>
          </p:cNvSpPr>
          <p:nvPr/>
        </p:nvSpPr>
        <p:spPr>
          <a:xfrm>
            <a:off x="2209800" y="1268401"/>
            <a:ext cx="7772400" cy="1800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rgbClr val="422C88"/>
                </a:solidFill>
                <a:latin typeface="Arial" panose="020B0604020202020204" pitchFamily="34" charset="0"/>
                <a:cs typeface="Arial" panose="020B0604020202020204" pitchFamily="34" charset="0"/>
              </a:rPr>
              <a:t>Looking Ahead</a:t>
            </a:r>
          </a:p>
        </p:txBody>
      </p:sp>
    </p:spTree>
    <p:extLst>
      <p:ext uri="{BB962C8B-B14F-4D97-AF65-F5344CB8AC3E}">
        <p14:creationId xmlns:p14="http://schemas.microsoft.com/office/powerpoint/2010/main" val="329611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D366C0-0C85-40B8-9366-4284E251CCDA}"/>
              </a:ext>
            </a:extLst>
          </p:cNvPr>
          <p:cNvPicPr>
            <a:picLocks noChangeAspect="1"/>
          </p:cNvPicPr>
          <p:nvPr/>
        </p:nvPicPr>
        <p:blipFill rotWithShape="1">
          <a:blip r:embed="rId2">
            <a:extLst>
              <a:ext uri="{28A0092B-C50C-407E-A947-70E740481C1C}">
                <a14:useLocalDpi xmlns:a14="http://schemas.microsoft.com/office/drawing/2010/main" val="0"/>
              </a:ext>
            </a:extLst>
          </a:blip>
          <a:srcRect l="29516" t="83" r="26514" b="85634"/>
          <a:stretch/>
        </p:blipFill>
        <p:spPr>
          <a:xfrm>
            <a:off x="4305782" y="416689"/>
            <a:ext cx="3842795" cy="740780"/>
          </a:xfrm>
          <a:prstGeom prst="rect">
            <a:avLst/>
          </a:prstGeom>
        </p:spPr>
      </p:pic>
      <p:pic>
        <p:nvPicPr>
          <p:cNvPr id="6" name="Picture 5">
            <a:extLst>
              <a:ext uri="{FF2B5EF4-FFF2-40B4-BE49-F238E27FC236}">
                <a16:creationId xmlns:a16="http://schemas.microsoft.com/office/drawing/2014/main" id="{03AC0834-79F0-8FD4-B8E8-9FDEE7DC937C}"/>
              </a:ext>
            </a:extLst>
          </p:cNvPr>
          <p:cNvPicPr>
            <a:picLocks noChangeAspect="1"/>
          </p:cNvPicPr>
          <p:nvPr/>
        </p:nvPicPr>
        <p:blipFill rotWithShape="1">
          <a:blip r:embed="rId2">
            <a:extLst>
              <a:ext uri="{28A0092B-C50C-407E-A947-70E740481C1C}">
                <a14:useLocalDpi xmlns:a14="http://schemas.microsoft.com/office/drawing/2010/main" val="0"/>
              </a:ext>
            </a:extLst>
          </a:blip>
          <a:srcRect t="15445"/>
          <a:stretch/>
        </p:blipFill>
        <p:spPr>
          <a:xfrm>
            <a:off x="1080402" y="1157469"/>
            <a:ext cx="10031196" cy="5033654"/>
          </a:xfrm>
          <a:prstGeom prst="rect">
            <a:avLst/>
          </a:prstGeom>
        </p:spPr>
      </p:pic>
    </p:spTree>
    <p:extLst>
      <p:ext uri="{BB962C8B-B14F-4D97-AF65-F5344CB8AC3E}">
        <p14:creationId xmlns:p14="http://schemas.microsoft.com/office/powerpoint/2010/main" val="89884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418618" y="1278237"/>
            <a:ext cx="7182332" cy="4525963"/>
          </a:xfrm>
        </p:spPr>
        <p:txBody>
          <a:bodyPr>
            <a:normAutofit fontScale="92500" lnSpcReduction="10000"/>
          </a:bodyPr>
          <a:lstStyle/>
          <a:p>
            <a:r>
              <a:rPr lang="en-GB" sz="2200" dirty="0">
                <a:latin typeface="Arial" panose="020B0604020202020204" pitchFamily="34" charset="0"/>
                <a:cs typeface="Arial" panose="020B0604020202020204" pitchFamily="34" charset="0"/>
              </a:rPr>
              <a:t>We anticipate the pressures on the Emergency Department will continue next year and, as a Trust, we are actively working to improve our performance.</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The challenge for the forthcoming year will be to achieve a target of having no patients waiting for elective (planned) treatment, including operations, over 52 weeks by the end of March 2023.</a:t>
            </a:r>
          </a:p>
          <a:p>
            <a:endParaRPr lang="en-GB" sz="2200" dirty="0">
              <a:latin typeface="Arial" panose="020B0604020202020204" pitchFamily="34" charset="0"/>
              <a:cs typeface="Arial" panose="020B0604020202020204" pitchFamily="34" charset="0"/>
            </a:endParaRPr>
          </a:p>
          <a:p>
            <a:r>
              <a:rPr lang="en-GB" sz="2200" dirty="0">
                <a:solidFill>
                  <a:srgbClr val="000000"/>
                </a:solidFill>
                <a:latin typeface="Arial" panose="020B0604020202020204" pitchFamily="34" charset="0"/>
              </a:rPr>
              <a:t>We are working with the Academy of Robotics on how we can use robots, technology and automation to improve how we move services, products and equipment across the site more effectively – from safely moving medications to delivering patient meals.</a:t>
            </a:r>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sp>
        <p:nvSpPr>
          <p:cNvPr id="7" name="Title 1">
            <a:extLst>
              <a:ext uri="{FF2B5EF4-FFF2-40B4-BE49-F238E27FC236}">
                <a16:creationId xmlns:a16="http://schemas.microsoft.com/office/drawing/2014/main" id="{2AAF51BC-927E-F63C-9273-187911F662BE}"/>
              </a:ext>
            </a:extLst>
          </p:cNvPr>
          <p:cNvSpPr txBox="1">
            <a:spLocks/>
          </p:cNvSpPr>
          <p:nvPr/>
        </p:nvSpPr>
        <p:spPr bwMode="auto">
          <a:xfrm>
            <a:off x="418618" y="389492"/>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Looking ahead</a:t>
            </a:r>
          </a:p>
        </p:txBody>
      </p:sp>
      <p:pic>
        <p:nvPicPr>
          <p:cNvPr id="2" name="Picture 1">
            <a:extLst>
              <a:ext uri="{FF2B5EF4-FFF2-40B4-BE49-F238E27FC236}">
                <a16:creationId xmlns:a16="http://schemas.microsoft.com/office/drawing/2014/main" id="{9393C6D4-2185-89AB-0A89-67518725A58E}"/>
              </a:ext>
            </a:extLst>
          </p:cNvPr>
          <p:cNvPicPr>
            <a:picLocks noChangeAspect="1"/>
          </p:cNvPicPr>
          <p:nvPr/>
        </p:nvPicPr>
        <p:blipFill>
          <a:blip r:embed="rId2" cstate="print">
            <a:extLst>
              <a:ext uri="{28A0092B-C50C-407E-A947-70E740481C1C}">
                <a14:useLocalDpi xmlns:a14="http://schemas.microsoft.com/office/drawing/2010/main" val="0"/>
              </a:ext>
            </a:extLst>
          </a:blip>
          <a:srcRect l="15924" r="15924"/>
          <a:stretch/>
        </p:blipFill>
        <p:spPr>
          <a:xfrm>
            <a:off x="7953375" y="1839273"/>
            <a:ext cx="3699177" cy="3611856"/>
          </a:xfrm>
          <a:prstGeom prst="ellipse">
            <a:avLst/>
          </a:prstGeom>
        </p:spPr>
      </p:pic>
    </p:spTree>
    <p:extLst>
      <p:ext uri="{BB962C8B-B14F-4D97-AF65-F5344CB8AC3E}">
        <p14:creationId xmlns:p14="http://schemas.microsoft.com/office/powerpoint/2010/main" val="3021632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418618" y="1154412"/>
            <a:ext cx="7496658" cy="4525963"/>
          </a:xfrm>
        </p:spPr>
        <p:txBody>
          <a:bodyPr>
            <a:noAutofit/>
          </a:bodyPr>
          <a:lstStyle/>
          <a:p>
            <a:r>
              <a:rPr lang="en-GB" sz="2000" dirty="0">
                <a:latin typeface="Arial" panose="020B0604020202020204" pitchFamily="34" charset="0"/>
                <a:cs typeface="Arial" panose="020B0604020202020204" pitchFamily="34" charset="0"/>
              </a:rPr>
              <a:t>Following the introduction of the </a:t>
            </a:r>
            <a:r>
              <a:rPr lang="en-GB" sz="2000" dirty="0" err="1">
                <a:latin typeface="Arial" panose="020B0604020202020204" pitchFamily="34" charset="0"/>
                <a:cs typeface="Arial" panose="020B0604020202020204" pitchFamily="34" charset="0"/>
              </a:rPr>
              <a:t>MKWay</a:t>
            </a:r>
            <a:r>
              <a:rPr lang="en-GB" sz="2000" dirty="0">
                <a:latin typeface="Arial" panose="020B0604020202020204" pitchFamily="34" charset="0"/>
                <a:cs typeface="Arial" panose="020B0604020202020204" pitchFamily="34" charset="0"/>
              </a:rPr>
              <a:t> in 2018, we have been holding a series of listening events to understand what our values been to our staff.</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revised vision and updated values will be created, demonstrating exactly what it means to be part of #TeamMKUH.</a:t>
            </a:r>
          </a:p>
          <a:p>
            <a:pPr marL="0" indent="0">
              <a:buNone/>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These behaviours are essential to provide a framework as to how we work, how we support one another and how we ensure that we continue to deliver an exceptional service to every single patient.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Our new vision and suite and values will continue to be further embedded with all staff across the hospital.</a:t>
            </a:r>
            <a:endParaRPr lang="en-GB" sz="2000" dirty="0"/>
          </a:p>
        </p:txBody>
      </p:sp>
      <p:sp>
        <p:nvSpPr>
          <p:cNvPr id="7" name="Title 1">
            <a:extLst>
              <a:ext uri="{FF2B5EF4-FFF2-40B4-BE49-F238E27FC236}">
                <a16:creationId xmlns:a16="http://schemas.microsoft.com/office/drawing/2014/main" id="{2AAF51BC-927E-F63C-9273-187911F662BE}"/>
              </a:ext>
            </a:extLst>
          </p:cNvPr>
          <p:cNvSpPr txBox="1">
            <a:spLocks/>
          </p:cNvSpPr>
          <p:nvPr/>
        </p:nvSpPr>
        <p:spPr bwMode="auto">
          <a:xfrm>
            <a:off x="418618" y="389492"/>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err="1">
                <a:solidFill>
                  <a:srgbClr val="422C88"/>
                </a:solidFill>
                <a:latin typeface="Arial" panose="020B0604020202020204" pitchFamily="34" charset="0"/>
                <a:cs typeface="Arial" panose="020B0604020202020204" pitchFamily="34" charset="0"/>
              </a:rPr>
              <a:t>MKWay</a:t>
            </a:r>
            <a:r>
              <a:rPr lang="en-GB" altLang="en-US" sz="2800" b="1" dirty="0">
                <a:solidFill>
                  <a:srgbClr val="422C88"/>
                </a:solidFill>
                <a:latin typeface="Arial" panose="020B0604020202020204" pitchFamily="34" charset="0"/>
                <a:cs typeface="Arial" panose="020B0604020202020204" pitchFamily="34" charset="0"/>
              </a:rPr>
              <a:t> – Vision and values</a:t>
            </a:r>
          </a:p>
        </p:txBody>
      </p:sp>
      <p:pic>
        <p:nvPicPr>
          <p:cNvPr id="4" name="Picture 3">
            <a:extLst>
              <a:ext uri="{FF2B5EF4-FFF2-40B4-BE49-F238E27FC236}">
                <a16:creationId xmlns:a16="http://schemas.microsoft.com/office/drawing/2014/main" id="{932339E3-31FC-7E31-EEC1-0C979C9D869E}"/>
              </a:ext>
            </a:extLst>
          </p:cNvPr>
          <p:cNvPicPr>
            <a:picLocks noChangeAspect="1"/>
          </p:cNvPicPr>
          <p:nvPr/>
        </p:nvPicPr>
        <p:blipFill>
          <a:blip r:embed="rId2" cstate="print">
            <a:extLst>
              <a:ext uri="{28A0092B-C50C-407E-A947-70E740481C1C}">
                <a14:useLocalDpi xmlns:a14="http://schemas.microsoft.com/office/drawing/2010/main" val="0"/>
              </a:ext>
            </a:extLst>
          </a:blip>
          <a:srcRect t="17454" b="17454"/>
          <a:stretch/>
        </p:blipFill>
        <p:spPr>
          <a:xfrm>
            <a:off x="7827358" y="1444191"/>
            <a:ext cx="4065588" cy="3969618"/>
          </a:xfrm>
          <a:prstGeom prst="ellipse">
            <a:avLst/>
          </a:prstGeom>
        </p:spPr>
      </p:pic>
    </p:spTree>
    <p:extLst>
      <p:ext uri="{BB962C8B-B14F-4D97-AF65-F5344CB8AC3E}">
        <p14:creationId xmlns:p14="http://schemas.microsoft.com/office/powerpoint/2010/main" val="1998672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323367" y="1173462"/>
            <a:ext cx="5496407" cy="4525963"/>
          </a:xfrm>
        </p:spPr>
        <p:txBody>
          <a:bodyPr>
            <a:noAutofit/>
          </a:bodyPr>
          <a:lstStyle/>
          <a:p>
            <a:r>
              <a:rPr lang="en-GB" sz="1800" dirty="0">
                <a:latin typeface="Arial" panose="020B0604020202020204" pitchFamily="34" charset="0"/>
                <a:cs typeface="Arial" panose="020B0604020202020204" pitchFamily="34" charset="0"/>
              </a:rPr>
              <a:t>A brand-new attraction campaign for the Trust launched last month, focussing on what it is like to live in Milton Keynes and work at MKUH.</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As a Trust, we offer several unique benefits and it is important that we continue to attract the best talent.</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As well as recruiting new colleagues, we are committed to developing our wellbeing and staff benefits programmes, ensuring our colleagues have access to the best possible support.</a:t>
            </a:r>
          </a:p>
          <a:p>
            <a:pPr marL="0"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We are working with teams across the hospital so that we understand what is important to our staff and how we can improve their experience.</a:t>
            </a:r>
          </a:p>
        </p:txBody>
      </p:sp>
      <p:sp>
        <p:nvSpPr>
          <p:cNvPr id="7" name="Title 1">
            <a:extLst>
              <a:ext uri="{FF2B5EF4-FFF2-40B4-BE49-F238E27FC236}">
                <a16:creationId xmlns:a16="http://schemas.microsoft.com/office/drawing/2014/main" id="{2AAF51BC-927E-F63C-9273-187911F662BE}"/>
              </a:ext>
            </a:extLst>
          </p:cNvPr>
          <p:cNvSpPr txBox="1">
            <a:spLocks/>
          </p:cNvSpPr>
          <p:nvPr/>
        </p:nvSpPr>
        <p:spPr bwMode="auto">
          <a:xfrm>
            <a:off x="418618" y="389492"/>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Recruitment and retention</a:t>
            </a:r>
          </a:p>
        </p:txBody>
      </p:sp>
      <p:pic>
        <p:nvPicPr>
          <p:cNvPr id="2" name="Picture 1">
            <a:extLst>
              <a:ext uri="{FF2B5EF4-FFF2-40B4-BE49-F238E27FC236}">
                <a16:creationId xmlns:a16="http://schemas.microsoft.com/office/drawing/2014/main" id="{A92F4E52-3E25-E15B-E737-DAD4B538F3DB}"/>
              </a:ext>
            </a:extLst>
          </p:cNvPr>
          <p:cNvPicPr>
            <a:picLocks noChangeAspect="1"/>
          </p:cNvPicPr>
          <p:nvPr/>
        </p:nvPicPr>
        <p:blipFill rotWithShape="1">
          <a:blip r:embed="rId2"/>
          <a:srcRect l="3138" r="2718"/>
          <a:stretch/>
        </p:blipFill>
        <p:spPr>
          <a:xfrm>
            <a:off x="5991225" y="1417638"/>
            <a:ext cx="5937423" cy="4391965"/>
          </a:xfrm>
          <a:prstGeom prst="rect">
            <a:avLst/>
          </a:prstGeom>
        </p:spPr>
      </p:pic>
    </p:spTree>
    <p:extLst>
      <p:ext uri="{BB962C8B-B14F-4D97-AF65-F5344CB8AC3E}">
        <p14:creationId xmlns:p14="http://schemas.microsoft.com/office/powerpoint/2010/main" val="673131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E382CA-873B-FDEA-B9E7-96DA3CB746F4}"/>
              </a:ext>
            </a:extLst>
          </p:cNvPr>
          <p:cNvPicPr>
            <a:picLocks noChangeAspect="1"/>
          </p:cNvPicPr>
          <p:nvPr/>
        </p:nvPicPr>
        <p:blipFill>
          <a:blip r:embed="rId2" cstate="print">
            <a:extLst>
              <a:ext uri="{28A0092B-C50C-407E-A947-70E740481C1C}">
                <a14:useLocalDpi xmlns:a14="http://schemas.microsoft.com/office/drawing/2010/main" val="0"/>
              </a:ext>
            </a:extLst>
          </a:blip>
          <a:srcRect l="15866" r="15866"/>
          <a:stretch/>
        </p:blipFill>
        <p:spPr>
          <a:xfrm>
            <a:off x="8859882" y="1958129"/>
            <a:ext cx="2846496" cy="2779303"/>
          </a:xfrm>
          <a:prstGeom prst="ellipse">
            <a:avLst/>
          </a:prstGeom>
        </p:spPr>
      </p:pic>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485622" y="1183051"/>
            <a:ext cx="6617454" cy="4525963"/>
          </a:xfrm>
        </p:spPr>
        <p:txBody>
          <a:bodyPr>
            <a:normAutofit/>
          </a:bodyPr>
          <a:lstStyle/>
          <a:p>
            <a:pPr marL="285750" indent="-285750"/>
            <a:r>
              <a:rPr lang="en-GB" sz="2000" dirty="0">
                <a:latin typeface="Arial" panose="020B0604020202020204" pitchFamily="34" charset="0"/>
                <a:cs typeface="Arial" panose="020B0604020202020204" pitchFamily="34" charset="0"/>
              </a:rPr>
              <a:t>15 Steps and PLACE programmes are just starting up again, following the lifting of restrictions.</a:t>
            </a:r>
            <a:endParaRPr lang="en-US" altLang="en-US" sz="2400" dirty="0"/>
          </a:p>
          <a:p>
            <a:pPr marL="285750" indent="-285750">
              <a:buFont typeface="Arial" panose="020B0604020202020204" pitchFamily="34" charset="0"/>
              <a:buChar char="•"/>
            </a:pPr>
            <a:endParaRPr lang="en-GB" sz="19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Quality agenda</a:t>
            </a:r>
          </a:p>
          <a:p>
            <a:pPr marL="742950" lvl="1" indent="-285750">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No harm </a:t>
            </a:r>
          </a:p>
          <a:p>
            <a:pPr marL="457200" lvl="1" indent="0">
              <a:buNone/>
            </a:pPr>
            <a:endParaRPr lang="en-GB" sz="20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b="1" dirty="0">
                <a:latin typeface="Arial" panose="020B0604020202020204" pitchFamily="34" charset="0"/>
                <a:ea typeface="Calibri" panose="020F0502020204030204" pitchFamily="34" charset="0"/>
                <a:cs typeface="Arial" panose="020B0604020202020204" pitchFamily="34" charset="0"/>
              </a:rPr>
              <a:t>Clinical Services – focus on:</a:t>
            </a:r>
          </a:p>
          <a:p>
            <a:pPr marL="742950" lvl="1" indent="-285750">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Frailty</a:t>
            </a:r>
          </a:p>
          <a:p>
            <a:pPr marL="742950" lvl="1" indent="-285750">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Paediatric and neonatal capacity expansion</a:t>
            </a:r>
          </a:p>
          <a:p>
            <a:pPr marL="742950" lvl="1" indent="-285750">
              <a:buFont typeface="Arial" panose="020B0604020202020204" pitchFamily="34" charset="0"/>
              <a:buChar char="•"/>
            </a:pPr>
            <a:r>
              <a:rPr lang="en-GB" sz="2000" dirty="0">
                <a:latin typeface="Arial" panose="020B0604020202020204" pitchFamily="34" charset="0"/>
                <a:ea typeface="Calibri" panose="020F0502020204030204" pitchFamily="34" charset="0"/>
                <a:cs typeface="Arial" panose="020B0604020202020204" pitchFamily="34" charset="0"/>
              </a:rPr>
              <a:t>Maternity</a:t>
            </a:r>
          </a:p>
          <a:p>
            <a:pPr marL="742950" lvl="1" indent="-285750">
              <a:buFont typeface="Arial" panose="020B0604020202020204" pitchFamily="34" charset="0"/>
              <a:buChar char="•"/>
            </a:pPr>
            <a:endParaRPr lang="en-GB" sz="2400" dirty="0">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2AAF51BC-927E-F63C-9273-187911F662BE}"/>
              </a:ext>
            </a:extLst>
          </p:cNvPr>
          <p:cNvSpPr txBox="1">
            <a:spLocks/>
          </p:cNvSpPr>
          <p:nvPr/>
        </p:nvSpPr>
        <p:spPr bwMode="auto">
          <a:xfrm>
            <a:off x="466743" y="418367"/>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Patient safety and experience</a:t>
            </a:r>
          </a:p>
        </p:txBody>
      </p:sp>
      <p:pic>
        <p:nvPicPr>
          <p:cNvPr id="5" name="Picture 4">
            <a:extLst>
              <a:ext uri="{FF2B5EF4-FFF2-40B4-BE49-F238E27FC236}">
                <a16:creationId xmlns:a16="http://schemas.microsoft.com/office/drawing/2014/main" id="{D4110289-2FDC-1E11-D08F-1069B3D37EFF}"/>
              </a:ext>
            </a:extLst>
          </p:cNvPr>
          <p:cNvPicPr>
            <a:picLocks noChangeAspect="1"/>
          </p:cNvPicPr>
          <p:nvPr/>
        </p:nvPicPr>
        <p:blipFill>
          <a:blip r:embed="rId3" cstate="print">
            <a:extLst>
              <a:ext uri="{28A0092B-C50C-407E-A947-70E740481C1C}">
                <a14:useLocalDpi xmlns:a14="http://schemas.microsoft.com/office/drawing/2010/main" val="0"/>
              </a:ext>
            </a:extLst>
          </a:blip>
          <a:srcRect t="17454" b="17454"/>
          <a:stretch/>
        </p:blipFill>
        <p:spPr>
          <a:xfrm>
            <a:off x="6798499" y="1183051"/>
            <a:ext cx="2846496" cy="2779303"/>
          </a:xfrm>
          <a:prstGeom prst="ellipse">
            <a:avLst/>
          </a:prstGeom>
        </p:spPr>
      </p:pic>
      <p:pic>
        <p:nvPicPr>
          <p:cNvPr id="8" name="Picture 7">
            <a:extLst>
              <a:ext uri="{FF2B5EF4-FFF2-40B4-BE49-F238E27FC236}">
                <a16:creationId xmlns:a16="http://schemas.microsoft.com/office/drawing/2014/main" id="{BE405AB6-AD63-792B-E119-3EABFDF92797}"/>
              </a:ext>
            </a:extLst>
          </p:cNvPr>
          <p:cNvPicPr>
            <a:picLocks noChangeAspect="1"/>
          </p:cNvPicPr>
          <p:nvPr/>
        </p:nvPicPr>
        <p:blipFill>
          <a:blip r:embed="rId4" cstate="print">
            <a:extLst>
              <a:ext uri="{28A0092B-C50C-407E-A947-70E740481C1C}">
                <a14:useLocalDpi xmlns:a14="http://schemas.microsoft.com/office/drawing/2010/main" val="0"/>
              </a:ext>
            </a:extLst>
          </a:blip>
          <a:srcRect t="17454" b="17454"/>
          <a:stretch/>
        </p:blipFill>
        <p:spPr>
          <a:xfrm>
            <a:off x="7273095" y="3429000"/>
            <a:ext cx="2846496" cy="2779303"/>
          </a:xfrm>
          <a:prstGeom prst="ellipse">
            <a:avLst/>
          </a:prstGeom>
        </p:spPr>
      </p:pic>
    </p:spTree>
    <p:extLst>
      <p:ext uri="{BB962C8B-B14F-4D97-AF65-F5344CB8AC3E}">
        <p14:creationId xmlns:p14="http://schemas.microsoft.com/office/powerpoint/2010/main" val="1970279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1981200" y="1600201"/>
            <a:ext cx="4920143" cy="4525963"/>
          </a:xfrm>
        </p:spPr>
        <p:txBody>
          <a:bodyPr/>
          <a:lstStyle/>
          <a:p>
            <a:endParaRPr lang="en-GB" sz="2000" dirty="0">
              <a:solidFill>
                <a:srgbClr val="00B050"/>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sp>
        <p:nvSpPr>
          <p:cNvPr id="11" name="Content Placeholder 1">
            <a:extLst>
              <a:ext uri="{FF2B5EF4-FFF2-40B4-BE49-F238E27FC236}">
                <a16:creationId xmlns:a16="http://schemas.microsoft.com/office/drawing/2014/main" id="{BC9118EF-8213-497F-803E-C87ECECA4287}"/>
              </a:ext>
            </a:extLst>
          </p:cNvPr>
          <p:cNvSpPr txBox="1">
            <a:spLocks/>
          </p:cNvSpPr>
          <p:nvPr/>
        </p:nvSpPr>
        <p:spPr bwMode="auto">
          <a:xfrm>
            <a:off x="418617" y="1140464"/>
            <a:ext cx="8032364" cy="377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85750" indent="-285750">
              <a:spcBef>
                <a:spcPct val="20000"/>
              </a:spcBef>
              <a:buFont typeface="Arial" panose="020B0604020202020204" pitchFamily="34" charset="0"/>
              <a:buChar char="•"/>
            </a:pPr>
            <a:r>
              <a:rPr lang="en-GB" altLang="en-US" sz="2000" dirty="0"/>
              <a:t>The Maple Centre to open on 31 October, reducing pressure on our Emergency Department.</a:t>
            </a:r>
          </a:p>
          <a:p>
            <a:pPr marL="285750" indent="-285750">
              <a:spcBef>
                <a:spcPct val="20000"/>
              </a:spcBef>
              <a:buFont typeface="Arial" panose="020B0604020202020204" pitchFamily="34" charset="0"/>
              <a:buChar char="•"/>
            </a:pPr>
            <a:endParaRPr lang="en-GB" altLang="en-US" sz="1600" dirty="0"/>
          </a:p>
          <a:p>
            <a:pPr marL="285750" indent="-285750">
              <a:spcBef>
                <a:spcPct val="20000"/>
              </a:spcBef>
              <a:buFont typeface="Arial" panose="020B0604020202020204" pitchFamily="34" charset="0"/>
              <a:buChar char="•"/>
            </a:pPr>
            <a:r>
              <a:rPr lang="en-GB" altLang="en-US" sz="2000" dirty="0"/>
              <a:t>Continued engagement with our communities in relation to plans to build a new Women’s &amp; Children’s Hospital, Elective Surgery Centre and Imaging Centre as part of the New Hospital Programme (NHP). </a:t>
            </a:r>
          </a:p>
          <a:p>
            <a:pPr marL="285750" indent="-285750">
              <a:spcBef>
                <a:spcPct val="20000"/>
              </a:spcBef>
              <a:buFont typeface="Arial" panose="020B0604020202020204" pitchFamily="34" charset="0"/>
              <a:buChar char="•"/>
            </a:pPr>
            <a:endParaRPr lang="en-GB" altLang="en-US" sz="1600" dirty="0"/>
          </a:p>
          <a:p>
            <a:pPr marL="285750" indent="-285750">
              <a:spcBef>
                <a:spcPct val="20000"/>
              </a:spcBef>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Radiotherapy – Plans have been signed off to develop a new Radiotherapy Centre in partnership with the Oxford University Hospitals, adjacent to the </a:t>
            </a:r>
            <a:r>
              <a:rPr lang="en-GB" altLang="en-US" sz="2000">
                <a:latin typeface="Arial" panose="020B0604020202020204" pitchFamily="34" charset="0"/>
                <a:cs typeface="Arial" panose="020B0604020202020204" pitchFamily="34" charset="0"/>
              </a:rPr>
              <a:t>Cancer Centre.</a:t>
            </a:r>
            <a:endParaRPr lang="en-GB" altLang="en-US" sz="20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329A1F90-2ABD-AE8E-CF8A-4FF2C816775D}"/>
              </a:ext>
            </a:extLst>
          </p:cNvPr>
          <p:cNvSpPr txBox="1">
            <a:spLocks/>
          </p:cNvSpPr>
          <p:nvPr/>
        </p:nvSpPr>
        <p:spPr bwMode="auto">
          <a:xfrm>
            <a:off x="418618" y="389492"/>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Estates developments </a:t>
            </a:r>
          </a:p>
        </p:txBody>
      </p:sp>
      <p:pic>
        <p:nvPicPr>
          <p:cNvPr id="2" name="Picture 1">
            <a:extLst>
              <a:ext uri="{FF2B5EF4-FFF2-40B4-BE49-F238E27FC236}">
                <a16:creationId xmlns:a16="http://schemas.microsoft.com/office/drawing/2014/main" id="{48C5F37C-466C-4AFB-E689-FE3331CAEA99}"/>
              </a:ext>
            </a:extLst>
          </p:cNvPr>
          <p:cNvPicPr>
            <a:picLocks noChangeAspect="1"/>
          </p:cNvPicPr>
          <p:nvPr/>
        </p:nvPicPr>
        <p:blipFill>
          <a:blip r:embed="rId2" cstate="print">
            <a:extLst>
              <a:ext uri="{28A0092B-C50C-407E-A947-70E740481C1C}">
                <a14:useLocalDpi xmlns:a14="http://schemas.microsoft.com/office/drawing/2010/main" val="0"/>
              </a:ext>
            </a:extLst>
          </a:blip>
          <a:srcRect l="13798" r="13798"/>
          <a:stretch/>
        </p:blipFill>
        <p:spPr>
          <a:xfrm>
            <a:off x="8782968" y="1600202"/>
            <a:ext cx="2799764" cy="2733674"/>
          </a:xfrm>
          <a:prstGeom prst="ellipse">
            <a:avLst/>
          </a:prstGeom>
        </p:spPr>
      </p:pic>
      <p:sp>
        <p:nvSpPr>
          <p:cNvPr id="4" name="TextBox 3">
            <a:extLst>
              <a:ext uri="{FF2B5EF4-FFF2-40B4-BE49-F238E27FC236}">
                <a16:creationId xmlns:a16="http://schemas.microsoft.com/office/drawing/2014/main" id="{7827A84F-A55B-8F37-6050-31CA39D14BC2}"/>
              </a:ext>
            </a:extLst>
          </p:cNvPr>
          <p:cNvSpPr txBox="1"/>
          <p:nvPr/>
        </p:nvSpPr>
        <p:spPr>
          <a:xfrm>
            <a:off x="418617" y="4918509"/>
            <a:ext cx="11078676" cy="1292662"/>
          </a:xfrm>
          <a:prstGeom prst="rect">
            <a:avLst/>
          </a:prstGeom>
          <a:noFill/>
        </p:spPr>
        <p:txBody>
          <a:bodyPr wrap="square" rtlCol="0">
            <a:spAutoFit/>
          </a:bodyPr>
          <a:lstStyle/>
          <a:p>
            <a:pPr marL="285750" indent="-285750">
              <a:buFont typeface="Arial" panose="020B0604020202020204" pitchFamily="34" charset="0"/>
              <a:buChar char="•"/>
            </a:pPr>
            <a:r>
              <a:rPr lang="en-GB" altLang="en-US" sz="2000" dirty="0">
                <a:latin typeface="Arial" panose="020B0604020202020204" pitchFamily="34" charset="0"/>
                <a:cs typeface="Arial" panose="020B0604020202020204" pitchFamily="34" charset="0"/>
              </a:rPr>
              <a:t>The Trust continues to progress its ambitions to develop the estate, and its services, to meet the demands of the rapid development of Milton Keynes, and its ever-increasing population, as one of the UK’s fastest growing cities.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23113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8B0CA-7022-4F7B-A909-05E3644CA152}"/>
              </a:ext>
            </a:extLst>
          </p:cNvPr>
          <p:cNvSpPr>
            <a:spLocks noGrp="1"/>
          </p:cNvSpPr>
          <p:nvPr>
            <p:ph idx="1"/>
          </p:nvPr>
        </p:nvSpPr>
        <p:spPr>
          <a:xfrm>
            <a:off x="418618" y="1126222"/>
            <a:ext cx="10866698" cy="2158068"/>
          </a:xfrm>
        </p:spPr>
        <p:txBody>
          <a:bodyPr>
            <a:noAutofit/>
          </a:bodyPr>
          <a:lstStyle/>
          <a:p>
            <a:r>
              <a:rPr lang="en-GB" sz="2200" dirty="0">
                <a:latin typeface="Arial" panose="020B0604020202020204" pitchFamily="34" charset="0"/>
                <a:cs typeface="Arial" panose="020B0604020202020204" pitchFamily="34" charset="0"/>
              </a:rPr>
              <a:t>We have identified the following four themes that will underpin everything we do across the whole of the hospital:</a:t>
            </a:r>
          </a:p>
          <a:p>
            <a:pPr lvl="2"/>
            <a:r>
              <a:rPr lang="en-GB" sz="2200" dirty="0">
                <a:latin typeface="Arial" panose="020B0604020202020204" pitchFamily="34" charset="0"/>
                <a:cs typeface="Arial" panose="020B0604020202020204" pitchFamily="34" charset="0"/>
              </a:rPr>
              <a:t>Net carbon zero</a:t>
            </a:r>
          </a:p>
          <a:p>
            <a:pPr lvl="2"/>
            <a:r>
              <a:rPr lang="en-GB" sz="2200" dirty="0">
                <a:latin typeface="Arial" panose="020B0604020202020204" pitchFamily="34" charset="0"/>
                <a:cs typeface="Arial" panose="020B0604020202020204" pitchFamily="34" charset="0"/>
              </a:rPr>
              <a:t>Biodiversity</a:t>
            </a:r>
          </a:p>
          <a:p>
            <a:pPr lvl="2"/>
            <a:r>
              <a:rPr lang="en-GB" sz="2200" dirty="0">
                <a:latin typeface="Arial" panose="020B0604020202020204" pitchFamily="34" charset="0"/>
                <a:cs typeface="Arial" panose="020B0604020202020204" pitchFamily="34" charset="0"/>
              </a:rPr>
              <a:t>Wellness</a:t>
            </a:r>
          </a:p>
          <a:p>
            <a:pPr lvl="2"/>
            <a:r>
              <a:rPr lang="en-GB" sz="2200" dirty="0">
                <a:latin typeface="Arial" panose="020B0604020202020204" pitchFamily="34" charset="0"/>
                <a:cs typeface="Arial" panose="020B0604020202020204" pitchFamily="34" charset="0"/>
              </a:rPr>
              <a:t>Sustainable use of resources</a:t>
            </a:r>
          </a:p>
          <a:p>
            <a:pPr lvl="2"/>
            <a:endParaRPr lang="en-GB" sz="2200" dirty="0">
              <a:latin typeface="Arial" panose="020B0604020202020204" pitchFamily="34" charset="0"/>
              <a:cs typeface="Arial" panose="020B0604020202020204" pitchFamily="34" charset="0"/>
            </a:endParaRPr>
          </a:p>
          <a:p>
            <a:pPr marL="914400" lvl="2" indent="0">
              <a:buNone/>
            </a:pP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endParaRPr lang="en-GB" sz="2200" dirty="0">
              <a:solidFill>
                <a:srgbClr val="00B050"/>
              </a:solidFill>
              <a:latin typeface="Arial" panose="020B0604020202020204" pitchFamily="34" charset="0"/>
              <a:cs typeface="Arial" panose="020B0604020202020204" pitchFamily="34" charset="0"/>
            </a:endParaRPr>
          </a:p>
          <a:p>
            <a:pPr marL="0" indent="0">
              <a:buNone/>
            </a:pPr>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9AF20C1-A85D-8D11-41FA-8CC7F5C9A349}"/>
              </a:ext>
            </a:extLst>
          </p:cNvPr>
          <p:cNvSpPr txBox="1"/>
          <p:nvPr/>
        </p:nvSpPr>
        <p:spPr>
          <a:xfrm>
            <a:off x="418617" y="3573711"/>
            <a:ext cx="11457007" cy="2800767"/>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Our plan has 11 areas of focus, each with three-year plans and 12-month action plans detailing how we will achieve our green goals.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Our plan has been co-created with all stakeholder groups, and a Green Committee will be open to individuals inside and outside the organisation to support our plan.</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We will create Green Champion staff members who will celebrate and drive green practices within their areas.</a:t>
            </a:r>
          </a:p>
        </p:txBody>
      </p:sp>
      <p:sp>
        <p:nvSpPr>
          <p:cNvPr id="12" name="Title 1">
            <a:extLst>
              <a:ext uri="{FF2B5EF4-FFF2-40B4-BE49-F238E27FC236}">
                <a16:creationId xmlns:a16="http://schemas.microsoft.com/office/drawing/2014/main" id="{DA47C409-CCB1-70C3-3892-23D91673D9F6}"/>
              </a:ext>
            </a:extLst>
          </p:cNvPr>
          <p:cNvSpPr txBox="1">
            <a:spLocks/>
          </p:cNvSpPr>
          <p:nvPr/>
        </p:nvSpPr>
        <p:spPr bwMode="auto">
          <a:xfrm>
            <a:off x="418618" y="389492"/>
            <a:ext cx="8229600" cy="536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22C88"/>
                </a:solidFill>
                <a:latin typeface="Arial" panose="020B0604020202020204" pitchFamily="34" charset="0"/>
                <a:cs typeface="Arial" panose="020B0604020202020204" pitchFamily="34" charset="0"/>
              </a:rPr>
              <a:t>#MKUHGreenerFuture </a:t>
            </a:r>
          </a:p>
        </p:txBody>
      </p:sp>
    </p:spTree>
    <p:extLst>
      <p:ext uri="{BB962C8B-B14F-4D97-AF65-F5344CB8AC3E}">
        <p14:creationId xmlns:p14="http://schemas.microsoft.com/office/powerpoint/2010/main" val="1048038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808556"/>
            <a:ext cx="8229600" cy="1143000"/>
          </a:xfrm>
        </p:spPr>
        <p:txBody>
          <a:bodyPr>
            <a:normAutofit/>
          </a:bodyPr>
          <a:lstStyle/>
          <a:p>
            <a:r>
              <a:rPr lang="en-GB" altLang="en-US" b="1" dirty="0">
                <a:solidFill>
                  <a:srgbClr val="422C88"/>
                </a:solidFill>
              </a:rPr>
              <a:t>Thank you...</a:t>
            </a:r>
          </a:p>
        </p:txBody>
      </p:sp>
      <p:sp>
        <p:nvSpPr>
          <p:cNvPr id="3" name="TextBox 2"/>
          <p:cNvSpPr txBox="1"/>
          <p:nvPr/>
        </p:nvSpPr>
        <p:spPr>
          <a:xfrm>
            <a:off x="2639616" y="2049274"/>
            <a:ext cx="6912768" cy="3785652"/>
          </a:xfrm>
          <a:prstGeom prst="rect">
            <a:avLst/>
          </a:prstGeom>
          <a:noFill/>
        </p:spPr>
        <p:txBody>
          <a:bodyPr wrap="square" rtlCol="0">
            <a:spAutoFit/>
          </a:bodyPr>
          <a:lstStyle/>
          <a:p>
            <a:pPr marL="285750" indent="-285750" algn="ctr">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To our staff, who provide good, safe care every day for every patient…</a:t>
            </a:r>
          </a:p>
          <a:p>
            <a:pPr marL="285750" indent="-285750" algn="ctr">
              <a:buFont typeface="Arial" panose="020B0604020202020204" pitchFamily="34" charset="0"/>
              <a:buChar char="•"/>
              <a:defRPr/>
            </a:pPr>
            <a:endParaRPr lang="en-GB" altLang="en-US" sz="24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To Lead Governor Babs </a:t>
            </a:r>
            <a:r>
              <a:rPr lang="en-GB" altLang="en-US" sz="2400" dirty="0" err="1">
                <a:latin typeface="Arial" panose="020B0604020202020204" pitchFamily="34" charset="0"/>
                <a:cs typeface="Arial" panose="020B0604020202020204" pitchFamily="34" charset="0"/>
              </a:rPr>
              <a:t>Lisgarten</a:t>
            </a:r>
            <a:r>
              <a:rPr lang="en-GB" altLang="en-US" sz="2400" dirty="0">
                <a:latin typeface="Arial" panose="020B0604020202020204" pitchFamily="34" charset="0"/>
                <a:cs typeface="Arial" panose="020B0604020202020204" pitchFamily="34" charset="0"/>
              </a:rPr>
              <a:t>…</a:t>
            </a:r>
          </a:p>
          <a:p>
            <a:pPr marL="285750" indent="-285750" algn="ctr">
              <a:buFont typeface="Arial" panose="020B0604020202020204" pitchFamily="34" charset="0"/>
              <a:buChar char="•"/>
              <a:defRPr/>
            </a:pPr>
            <a:endParaRPr lang="en-GB" altLang="en-US" sz="24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To our volunteers…</a:t>
            </a:r>
          </a:p>
          <a:p>
            <a:pPr marL="285750" indent="-285750" algn="ctr">
              <a:buFont typeface="Arial" panose="020B0604020202020204" pitchFamily="34" charset="0"/>
              <a:buChar char="•"/>
              <a:defRPr/>
            </a:pPr>
            <a:endParaRPr lang="en-GB" altLang="en-US" sz="24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To those who support our charity…</a:t>
            </a:r>
          </a:p>
          <a:p>
            <a:pPr marL="285750" indent="-285750" algn="ctr">
              <a:buFont typeface="Arial" panose="020B0604020202020204" pitchFamily="34" charset="0"/>
              <a:buChar char="•"/>
              <a:defRPr/>
            </a:pPr>
            <a:endParaRPr lang="en-GB" altLang="en-US" sz="24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defRPr/>
            </a:pPr>
            <a:r>
              <a:rPr lang="en-GB" altLang="en-US" sz="2400" dirty="0">
                <a:latin typeface="Arial" panose="020B0604020202020204" pitchFamily="34" charset="0"/>
                <a:cs typeface="Arial" panose="020B0604020202020204" pitchFamily="34" charset="0"/>
              </a:rPr>
              <a:t>And to our community.</a:t>
            </a:r>
          </a:p>
        </p:txBody>
      </p:sp>
    </p:spTree>
    <p:extLst>
      <p:ext uri="{BB962C8B-B14F-4D97-AF65-F5344CB8AC3E}">
        <p14:creationId xmlns:p14="http://schemas.microsoft.com/office/powerpoint/2010/main" val="2786585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1644127" y="2140646"/>
            <a:ext cx="851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4000" b="1" dirty="0">
                <a:solidFill>
                  <a:srgbClr val="422C88"/>
                </a:solidFill>
              </a:rPr>
              <a:t>Any questions?</a:t>
            </a:r>
          </a:p>
        </p:txBody>
      </p:sp>
    </p:spTree>
    <p:extLst>
      <p:ext uri="{BB962C8B-B14F-4D97-AF65-F5344CB8AC3E}">
        <p14:creationId xmlns:p14="http://schemas.microsoft.com/office/powerpoint/2010/main" val="274000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CB3E0A-505F-4911-8888-45E81F989B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093" b="2269"/>
          <a:stretch/>
        </p:blipFill>
        <p:spPr>
          <a:xfrm>
            <a:off x="1230775" y="806195"/>
            <a:ext cx="9244314" cy="5245610"/>
          </a:xfrm>
          <a:prstGeom prst="rect">
            <a:avLst/>
          </a:prstGeom>
        </p:spPr>
      </p:pic>
    </p:spTree>
    <p:extLst>
      <p:ext uri="{BB962C8B-B14F-4D97-AF65-F5344CB8AC3E}">
        <p14:creationId xmlns:p14="http://schemas.microsoft.com/office/powerpoint/2010/main" val="1530676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ubble chart&#10;&#10;Description automatically generated">
            <a:extLst>
              <a:ext uri="{FF2B5EF4-FFF2-40B4-BE49-F238E27FC236}">
                <a16:creationId xmlns:a16="http://schemas.microsoft.com/office/drawing/2014/main" id="{3D63B61D-4D61-9CB9-6A94-6A7A07767E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7" t="18824" r="6311" b="8202"/>
          <a:stretch/>
        </p:blipFill>
        <p:spPr>
          <a:xfrm>
            <a:off x="1514262" y="876782"/>
            <a:ext cx="8723634" cy="5104436"/>
          </a:xfrm>
          <a:prstGeom prst="rect">
            <a:avLst/>
          </a:prstGeom>
        </p:spPr>
      </p:pic>
    </p:spTree>
    <p:extLst>
      <p:ext uri="{BB962C8B-B14F-4D97-AF65-F5344CB8AC3E}">
        <p14:creationId xmlns:p14="http://schemas.microsoft.com/office/powerpoint/2010/main" val="317682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1FFF490-1ED3-1AE6-7BA0-981CCBF0085C}"/>
              </a:ext>
            </a:extLst>
          </p:cNvPr>
          <p:cNvSpPr txBox="1">
            <a:spLocks noGrp="1"/>
          </p:cNvSpPr>
          <p:nvPr>
            <p:ph type="body" sz="half" idx="2"/>
          </p:nvPr>
        </p:nvSpPr>
        <p:spPr>
          <a:xfrm>
            <a:off x="609600" y="1435101"/>
            <a:ext cx="11323899" cy="477054"/>
          </a:xfrm>
          <a:prstGeom prst="rect">
            <a:avLst/>
          </a:prstGeom>
          <a:noFill/>
        </p:spPr>
        <p:txBody>
          <a:bodyPr wrap="square" rtlCol="0">
            <a:spAutoFit/>
          </a:bodyPr>
          <a:lstStyle/>
          <a:p>
            <a:r>
              <a:rPr lang="en-GB" sz="2500" dirty="0">
                <a:latin typeface="Arial" panose="020B0604020202020204" pitchFamily="34" charset="0"/>
                <a:cs typeface="Arial" panose="020B0604020202020204" pitchFamily="34" charset="0"/>
              </a:rPr>
              <a:t>Activity levels during 2021/22 (compared to 2019/20 – pre-COVID-19)	</a:t>
            </a:r>
          </a:p>
        </p:txBody>
      </p:sp>
      <p:sp>
        <p:nvSpPr>
          <p:cNvPr id="9" name="TextBox 8">
            <a:extLst>
              <a:ext uri="{FF2B5EF4-FFF2-40B4-BE49-F238E27FC236}">
                <a16:creationId xmlns:a16="http://schemas.microsoft.com/office/drawing/2014/main" id="{F83CB109-88DC-EBA2-0F39-69A90CBE373E}"/>
              </a:ext>
            </a:extLst>
          </p:cNvPr>
          <p:cNvSpPr txBox="1"/>
          <p:nvPr/>
        </p:nvSpPr>
        <p:spPr>
          <a:xfrm>
            <a:off x="609599" y="666820"/>
            <a:ext cx="4011613" cy="584775"/>
          </a:xfrm>
          <a:prstGeom prst="rect">
            <a:avLst/>
          </a:prstGeom>
          <a:noFill/>
        </p:spPr>
        <p:txBody>
          <a:bodyPr wrap="square" rtlCol="0">
            <a:spAutoFit/>
          </a:bodyPr>
          <a:lstStyle/>
          <a:p>
            <a:r>
              <a:rPr lang="en-GB" altLang="en-US" sz="3200" b="1" dirty="0">
                <a:solidFill>
                  <a:srgbClr val="422C88"/>
                </a:solidFill>
                <a:latin typeface="Arial" panose="020B0604020202020204" pitchFamily="34" charset="0"/>
                <a:cs typeface="Arial" panose="020B0604020202020204" pitchFamily="34" charset="0"/>
              </a:rPr>
              <a:t>2021/22 in numbers</a:t>
            </a:r>
            <a:endParaRPr lang="en-GB" sz="3200" dirty="0"/>
          </a:p>
        </p:txBody>
      </p:sp>
      <p:grpSp>
        <p:nvGrpSpPr>
          <p:cNvPr id="5" name="Group 4">
            <a:extLst>
              <a:ext uri="{FF2B5EF4-FFF2-40B4-BE49-F238E27FC236}">
                <a16:creationId xmlns:a16="http://schemas.microsoft.com/office/drawing/2014/main" id="{105A1091-84C3-D93C-480F-4D707651BB26}"/>
              </a:ext>
            </a:extLst>
          </p:cNvPr>
          <p:cNvGrpSpPr/>
          <p:nvPr/>
        </p:nvGrpSpPr>
        <p:grpSpPr>
          <a:xfrm>
            <a:off x="609598" y="2095661"/>
            <a:ext cx="11148581" cy="3217119"/>
            <a:chOff x="696178" y="2095660"/>
            <a:chExt cx="10745306" cy="3100747"/>
          </a:xfrm>
        </p:grpSpPr>
        <p:pic>
          <p:nvPicPr>
            <p:cNvPr id="7" name="Picture 6" descr="A picture containing table&#10;&#10;Description automatically generated">
              <a:extLst>
                <a:ext uri="{FF2B5EF4-FFF2-40B4-BE49-F238E27FC236}">
                  <a16:creationId xmlns:a16="http://schemas.microsoft.com/office/drawing/2014/main" id="{084E89BD-6C12-B13B-31FF-94BFE9A8CA06}"/>
                </a:ext>
              </a:extLst>
            </p:cNvPr>
            <p:cNvPicPr>
              <a:picLocks noChangeAspect="1"/>
            </p:cNvPicPr>
            <p:nvPr/>
          </p:nvPicPr>
          <p:blipFill rotWithShape="1">
            <a:blip r:embed="rId3">
              <a:extLst>
                <a:ext uri="{28A0092B-C50C-407E-A947-70E740481C1C}">
                  <a14:useLocalDpi xmlns:a14="http://schemas.microsoft.com/office/drawing/2010/main" val="0"/>
                </a:ext>
              </a:extLst>
            </a:blip>
            <a:srcRect l="6789" t="6497" r="6717" b="42435"/>
            <a:stretch/>
          </p:blipFill>
          <p:spPr>
            <a:xfrm>
              <a:off x="696178" y="2095660"/>
              <a:ext cx="5372653" cy="3100747"/>
            </a:xfrm>
            <a:prstGeom prst="rect">
              <a:avLst/>
            </a:prstGeom>
            <a:noFill/>
          </p:spPr>
        </p:pic>
        <p:pic>
          <p:nvPicPr>
            <p:cNvPr id="2" name="Picture 1" descr="A picture containing table&#10;&#10;Description automatically generated">
              <a:extLst>
                <a:ext uri="{FF2B5EF4-FFF2-40B4-BE49-F238E27FC236}">
                  <a16:creationId xmlns:a16="http://schemas.microsoft.com/office/drawing/2014/main" id="{760B914F-D37B-363D-F954-A12BA1DC197D}"/>
                </a:ext>
              </a:extLst>
            </p:cNvPr>
            <p:cNvPicPr>
              <a:picLocks noChangeAspect="1"/>
            </p:cNvPicPr>
            <p:nvPr/>
          </p:nvPicPr>
          <p:blipFill rotWithShape="1">
            <a:blip r:embed="rId3">
              <a:extLst>
                <a:ext uri="{28A0092B-C50C-407E-A947-70E740481C1C}">
                  <a14:useLocalDpi xmlns:a14="http://schemas.microsoft.com/office/drawing/2010/main" val="0"/>
                </a:ext>
              </a:extLst>
            </a:blip>
            <a:srcRect l="6789" t="58507" r="6717" b="6809"/>
            <a:stretch/>
          </p:blipFill>
          <p:spPr>
            <a:xfrm>
              <a:off x="6068831" y="2095660"/>
              <a:ext cx="5372653" cy="2105949"/>
            </a:xfrm>
            <a:prstGeom prst="rect">
              <a:avLst/>
            </a:prstGeom>
            <a:noFill/>
          </p:spPr>
        </p:pic>
        <p:sp>
          <p:nvSpPr>
            <p:cNvPr id="4" name="Rectangle 3">
              <a:extLst>
                <a:ext uri="{FF2B5EF4-FFF2-40B4-BE49-F238E27FC236}">
                  <a16:creationId xmlns:a16="http://schemas.microsoft.com/office/drawing/2014/main" id="{E412A4AE-3F31-732E-D39D-68940937A29A}"/>
                </a:ext>
              </a:extLst>
            </p:cNvPr>
            <p:cNvSpPr/>
            <p:nvPr/>
          </p:nvSpPr>
          <p:spPr>
            <a:xfrm>
              <a:off x="6068831" y="4201609"/>
              <a:ext cx="5372653" cy="994798"/>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5260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2BE4CD-987F-49EE-9970-EFB8533DDD5F}"/>
              </a:ext>
            </a:extLst>
          </p:cNvPr>
          <p:cNvSpPr txBox="1"/>
          <p:nvPr/>
        </p:nvSpPr>
        <p:spPr>
          <a:xfrm>
            <a:off x="557514" y="1238123"/>
            <a:ext cx="10727802"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Throughout 2021/22, the Trust experienced some very busy periods, including during the COVID-19 Omicron-variant wave which began in December 2021.</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As demand for services returned to pre-pandemic levels, the Trust has seen a steady improvement across some performance targets.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Reacting to the pandemic, the Trust delivered a significant amount of elective – and particularly outpatient – care by using alternative technologies, including virtual clinics either by video or telephone to our patients.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 emergency care, the Trust’s performance in relation to the four-hour target was 80.5%, against a target of 95% (although still in the top 25% in the country).</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Trust achieved the national target set to have no patients waiting 104-plus weeks at the end of March 2022. </a:t>
            </a:r>
          </a:p>
        </p:txBody>
      </p:sp>
      <p:sp>
        <p:nvSpPr>
          <p:cNvPr id="3" name="Title 1">
            <a:extLst>
              <a:ext uri="{FF2B5EF4-FFF2-40B4-BE49-F238E27FC236}">
                <a16:creationId xmlns:a16="http://schemas.microsoft.com/office/drawing/2014/main" id="{4CD4C73D-1CFA-48CE-E142-E72ED1D41718}"/>
              </a:ext>
            </a:extLst>
          </p:cNvPr>
          <p:cNvSpPr txBox="1">
            <a:spLocks/>
          </p:cNvSpPr>
          <p:nvPr/>
        </p:nvSpPr>
        <p:spPr bwMode="auto">
          <a:xfrm>
            <a:off x="565903" y="487473"/>
            <a:ext cx="8229600"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The impact of COVID-19 on activity</a:t>
            </a:r>
          </a:p>
        </p:txBody>
      </p:sp>
    </p:spTree>
    <p:extLst>
      <p:ext uri="{BB962C8B-B14F-4D97-AF65-F5344CB8AC3E}">
        <p14:creationId xmlns:p14="http://schemas.microsoft.com/office/powerpoint/2010/main" val="336657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2BE4CD-987F-49EE-9970-EFB8533DDD5F}"/>
              </a:ext>
            </a:extLst>
          </p:cNvPr>
          <p:cNvSpPr txBox="1"/>
          <p:nvPr/>
        </p:nvSpPr>
        <p:spPr>
          <a:xfrm>
            <a:off x="652763" y="1438148"/>
            <a:ext cx="10912998"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Visiting, with a few exceptions, continued to be restricted until March 2022.</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Face masks continued to be mandatory on the hospital site (until September 2022).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Our staff continued to work incredibly hard in response to the Omicron wave and other pandemic-related challenges, and also to reduce the elective backlog as quickly and as safely as possible.</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Some staff continued to shield from their families for long periods, whilst others worked remotely as they were required to shield themselves.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Continued absences through sickness and COVID-19 isolation periods kept wards and departments under additional pressure. </a:t>
            </a:r>
          </a:p>
        </p:txBody>
      </p:sp>
      <p:sp>
        <p:nvSpPr>
          <p:cNvPr id="8" name="Title 1">
            <a:extLst>
              <a:ext uri="{FF2B5EF4-FFF2-40B4-BE49-F238E27FC236}">
                <a16:creationId xmlns:a16="http://schemas.microsoft.com/office/drawing/2014/main" id="{C8814E52-E1B5-C7A9-9EB2-DA1653766D70}"/>
              </a:ext>
            </a:extLst>
          </p:cNvPr>
          <p:cNvSpPr txBox="1">
            <a:spLocks/>
          </p:cNvSpPr>
          <p:nvPr/>
        </p:nvSpPr>
        <p:spPr bwMode="auto">
          <a:xfrm>
            <a:off x="557513" y="487473"/>
            <a:ext cx="9280967" cy="750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dirty="0">
                <a:solidFill>
                  <a:srgbClr val="422C88"/>
                </a:solidFill>
                <a:latin typeface="Arial" panose="020B0604020202020204" pitchFamily="34" charset="0"/>
                <a:cs typeface="Arial" panose="020B0604020202020204" pitchFamily="34" charset="0"/>
              </a:rPr>
              <a:t>The impact of COVID-19 on staff and patients</a:t>
            </a:r>
          </a:p>
        </p:txBody>
      </p:sp>
    </p:spTree>
    <p:extLst>
      <p:ext uri="{BB962C8B-B14F-4D97-AF65-F5344CB8AC3E}">
        <p14:creationId xmlns:p14="http://schemas.microsoft.com/office/powerpoint/2010/main" val="1243536174"/>
      </p:ext>
    </p:extLst>
  </p:cSld>
  <p:clrMapOvr>
    <a:masterClrMapping/>
  </p:clrMapOvr>
</p:sld>
</file>

<file path=ppt/theme/theme1.xml><?xml version="1.0" encoding="utf-8"?>
<a:theme xmlns:a="http://schemas.openxmlformats.org/drawingml/2006/main" name="PP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843980e-9801-4a76-b336-32c207b37c36">
      <UserInfo>
        <DisplayName>Alison Davis</DisplayName>
        <AccountId>2070</AccountId>
        <AccountType/>
      </UserInfo>
      <UserInfo>
        <DisplayName>Luigi Straccia</DisplayName>
        <AccountId>12</AccountId>
        <AccountType/>
      </UserInfo>
      <UserInfo>
        <DisplayName>Kwame Mensa-Bonsu</DisplayName>
        <AccountId>2038</AccountId>
        <AccountType/>
      </UserInfo>
    </SharedWithUsers>
    <TaxCatchAll xmlns="a843980e-9801-4a76-b336-32c207b37c36" xsi:nil="true"/>
    <lcf76f155ced4ddcb4097134ff3c332f xmlns="36480b0b-4218-406f-b6aa-c4be6e294aa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FE4109BBBD4F4CABB2A66CD5A01ED0" ma:contentTypeVersion="16" ma:contentTypeDescription="Create a new document." ma:contentTypeScope="" ma:versionID="187ce910bc76d591f01c09b60d65dec6">
  <xsd:schema xmlns:xsd="http://www.w3.org/2001/XMLSchema" xmlns:xs="http://www.w3.org/2001/XMLSchema" xmlns:p="http://schemas.microsoft.com/office/2006/metadata/properties" xmlns:ns2="36480b0b-4218-406f-b6aa-c4be6e294aac" xmlns:ns3="a843980e-9801-4a76-b336-32c207b37c36" targetNamespace="http://schemas.microsoft.com/office/2006/metadata/properties" ma:root="true" ma:fieldsID="05132507780782e9507f90d4090de582" ns2:_="" ns3:_="">
    <xsd:import namespace="36480b0b-4218-406f-b6aa-c4be6e294aac"/>
    <xsd:import namespace="a843980e-9801-4a76-b336-32c207b37c3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80b0b-4218-406f-b6aa-c4be6e294a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dc22af-d095-4f7b-8c71-c6a1685d40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43980e-9801-4a76-b336-32c207b37c3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eedb4d-c907-4922-978e-a8c8a4cb7cf2}" ma:internalName="TaxCatchAll" ma:showField="CatchAllData" ma:web="a843980e-9801-4a76-b336-32c207b37c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65B8E-A166-46AD-BFD7-CD27B34D54A3}">
  <ds:schemaRefs>
    <ds:schemaRef ds:uri="a843980e-9801-4a76-b336-32c207b37c36"/>
    <ds:schemaRef ds:uri="http://schemas.microsoft.com/office/2006/metadata/properties"/>
    <ds:schemaRef ds:uri="http://schemas.microsoft.com/office/infopath/2007/PartnerControls"/>
    <ds:schemaRef ds:uri="36480b0b-4218-406f-b6aa-c4be6e294aac"/>
  </ds:schemaRefs>
</ds:datastoreItem>
</file>

<file path=customXml/itemProps2.xml><?xml version="1.0" encoding="utf-8"?>
<ds:datastoreItem xmlns:ds="http://schemas.openxmlformats.org/officeDocument/2006/customXml" ds:itemID="{718BAFB5-3E0C-4DEF-95AA-0BEF406F8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80b0b-4218-406f-b6aa-c4be6e294aac"/>
    <ds:schemaRef ds:uri="a843980e-9801-4a76-b336-32c207b37c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DB6CE6-F039-4D5D-9A0A-30211F9240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 Presentation Template</Template>
  <TotalTime>1085</TotalTime>
  <Words>3886</Words>
  <Application>Microsoft Office PowerPoint</Application>
  <PresentationFormat>Widescreen</PresentationFormat>
  <Paragraphs>395</Paragraphs>
  <Slides>47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Segoe UI</vt:lpstr>
      <vt:lpstr>Wingdings</vt:lpstr>
      <vt:lpstr>PP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year of transition and recovery​</vt:lpstr>
      <vt:lpstr>Headline financial performance 2021/22​</vt:lpstr>
      <vt:lpstr>How the money was spent​</vt:lpstr>
      <vt:lpstr>Capital spending 2021/22​</vt:lpstr>
      <vt:lpstr>Financial highlights from 2021/22​</vt:lpstr>
      <vt:lpstr>Milton Keynes Hospital Charity​</vt:lpstr>
      <vt:lpstr>Focus for 2022/23 and beyond​</vt:lpstr>
      <vt:lpstr>PowerPoint Presentation</vt:lpstr>
      <vt:lpstr>Our Governors</vt:lpstr>
      <vt:lpstr>The role of the Council of Governors</vt:lpstr>
      <vt:lpstr>What have we done in 2021/22?</vt:lpstr>
      <vt:lpstr>Other Governor activities</vt:lpstr>
      <vt:lpstr>Working Together</vt:lpstr>
      <vt:lpstr>Membership</vt:lpstr>
      <vt:lpstr>Membership activities</vt:lpstr>
      <vt:lpstr>Membership</vt:lpstr>
      <vt:lpstr>Our governors</vt:lpstr>
      <vt:lpstr>Come and join us!  OUR hospital is here FOR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Milton Keynes Universtiy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Luigi Straccia</dc:creator>
  <cp:lastModifiedBy>Luigi Straccia</cp:lastModifiedBy>
  <cp:revision>5</cp:revision>
  <dcterms:created xsi:type="dcterms:W3CDTF">2019-09-04T08:52:35Z</dcterms:created>
  <dcterms:modified xsi:type="dcterms:W3CDTF">2022-10-10T12:12:59Z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0x0101005FFE4109BBBD4F4CABB2A66CD5A01ED0</vt:lpwstr>
  </property>
  <property fmtid="{D5CDD505-2E9C-101B-9397-08002B2CF9AE}" pid="3" name="MediaServiceImageTags">
    <vt:lpwstr/>
  </property>
</Properties>
</file>