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83" r:id="rId5"/>
    <p:sldId id="318" r:id="rId6"/>
    <p:sldId id="320" r:id="rId7"/>
    <p:sldId id="312" r:id="rId8"/>
    <p:sldId id="314" r:id="rId9"/>
    <p:sldId id="260" r:id="rId10"/>
    <p:sldId id="284" r:id="rId11"/>
    <p:sldId id="315" r:id="rId12"/>
    <p:sldId id="271" r:id="rId13"/>
    <p:sldId id="270" r:id="rId14"/>
    <p:sldId id="259" r:id="rId15"/>
    <p:sldId id="319" r:id="rId16"/>
    <p:sldId id="272" r:id="rId17"/>
    <p:sldId id="345" r:id="rId18"/>
    <p:sldId id="346" r:id="rId19"/>
    <p:sldId id="347" r:id="rId20"/>
    <p:sldId id="348" r:id="rId21"/>
    <p:sldId id="349" r:id="rId22"/>
    <p:sldId id="350" r:id="rId23"/>
    <p:sldId id="324" r:id="rId24"/>
    <p:sldId id="335" r:id="rId25"/>
    <p:sldId id="336" r:id="rId26"/>
    <p:sldId id="337" r:id="rId27"/>
    <p:sldId id="338" r:id="rId28"/>
    <p:sldId id="339" r:id="rId29"/>
    <p:sldId id="340" r:id="rId30"/>
    <p:sldId id="341" r:id="rId31"/>
    <p:sldId id="342" r:id="rId32"/>
    <p:sldId id="343" r:id="rId33"/>
    <p:sldId id="344" r:id="rId34"/>
    <p:sldId id="273" r:id="rId35"/>
    <p:sldId id="323" r:id="rId36"/>
    <p:sldId id="322"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09428-EB36-4BF2-B4F1-CE3F954832DA}" type="datetimeFigureOut">
              <a:rPr lang="en-GB" smtClean="0"/>
              <a:t>22/09/2020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50F14-26A2-49CD-B65E-C41B70928A6D}" type="slidenum">
              <a:rPr lang="en-GB" smtClean="0"/>
              <a:t>‹#›</a:t>
            </a:fld>
            <a:endParaRPr lang="en-GB"/>
          </a:p>
        </p:txBody>
      </p:sp>
    </p:spTree>
    <p:extLst>
      <p:ext uri="{BB962C8B-B14F-4D97-AF65-F5344CB8AC3E}">
        <p14:creationId xmlns:p14="http://schemas.microsoft.com/office/powerpoint/2010/main" val="26032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94698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29936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41816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5305"/>
          <a:stretch>
            <a:fillRect/>
          </a:stretch>
        </p:blipFill>
        <p:spPr bwMode="auto">
          <a:xfrm>
            <a:off x="0" y="3911600"/>
            <a:ext cx="91440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85800" y="1412776"/>
            <a:ext cx="7772400" cy="1470025"/>
          </a:xfrm>
        </p:spPr>
        <p:txBody>
          <a:bodyPr/>
          <a:lstStyle>
            <a:lvl1pPr algn="ctr">
              <a:defRPr sz="4000" baseline="0">
                <a:solidFill>
                  <a:srgbClr val="422C88"/>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FBA6436-8480-47D3-B411-B0DC058E5B78}" type="slidenum">
              <a:rPr lang="en-GB"/>
              <a:pPr>
                <a:defRPr/>
              </a:pPr>
              <a:t>‹#›</a:t>
            </a:fld>
            <a:endParaRPr lang="en-GB" dirty="0"/>
          </a:p>
        </p:txBody>
      </p:sp>
      <p:sp>
        <p:nvSpPr>
          <p:cNvPr id="3" name="Subtitle 2"/>
          <p:cNvSpPr>
            <a:spLocks noGrp="1"/>
          </p:cNvSpPr>
          <p:nvPr>
            <p:ph type="subTitle" idx="1" hasCustomPrompt="1"/>
          </p:nvPr>
        </p:nvSpPr>
        <p:spPr>
          <a:xfrm>
            <a:off x="2483768" y="3212976"/>
            <a:ext cx="4280520" cy="432048"/>
          </a:xfrm>
        </p:spPr>
        <p:txBody>
          <a:bodyPr/>
          <a:lstStyle>
            <a:lvl1pPr marL="0" indent="0" algn="ctr">
              <a:buNone/>
              <a:defRPr sz="2400" baseline="0">
                <a:solidFill>
                  <a:srgbClr val="3D5567"/>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16632"/>
            <a:ext cx="1478484" cy="76244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4" y="188641"/>
            <a:ext cx="1797320" cy="576064"/>
          </a:xfrm>
          <a:prstGeom prst="rect">
            <a:avLst/>
          </a:prstGeom>
        </p:spPr>
      </p:pic>
      <p:sp>
        <p:nvSpPr>
          <p:cNvPr id="13" name="Text Placeholder 12"/>
          <p:cNvSpPr>
            <a:spLocks noGrp="1"/>
          </p:cNvSpPr>
          <p:nvPr>
            <p:ph type="body" sz="quarter" idx="13" hasCustomPrompt="1"/>
          </p:nvPr>
        </p:nvSpPr>
        <p:spPr>
          <a:xfrm>
            <a:off x="2484438" y="3789363"/>
            <a:ext cx="4247802" cy="503237"/>
          </a:xfrm>
        </p:spPr>
        <p:txBody>
          <a:bodyPr/>
          <a:lstStyle>
            <a:lvl1pPr marL="0" indent="0" algn="ctr">
              <a:buNone/>
              <a:defRPr sz="2000" baseline="0">
                <a:solidFill>
                  <a:srgbClr val="3D5567"/>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175564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5305"/>
          <a:stretch>
            <a:fillRect/>
          </a:stretch>
        </p:blipFill>
        <p:spPr bwMode="auto">
          <a:xfrm>
            <a:off x="0" y="3911600"/>
            <a:ext cx="91440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85800" y="1412776"/>
            <a:ext cx="7772400" cy="1470025"/>
          </a:xfrm>
        </p:spPr>
        <p:txBody>
          <a:bodyPr/>
          <a:lstStyle>
            <a:lvl1pPr algn="ctr">
              <a:defRPr sz="4000" baseline="0">
                <a:solidFill>
                  <a:srgbClr val="422C88"/>
                </a:solidFill>
                <a:latin typeface="Arial" panose="020B0604020202020204" pitchFamily="34" charset="0"/>
                <a:cs typeface="Arial" panose="020B0604020202020204" pitchFamily="34" charset="0"/>
              </a:defRPr>
            </a:lvl1pPr>
          </a:lstStyle>
          <a:p>
            <a:r>
              <a:rPr lang="en-US" dirty="0" smtClean="0"/>
              <a:t>Presentation title</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FBA6436-8480-47D3-B411-B0DC058E5B78}" type="slidenum">
              <a:rPr lang="en-GB"/>
              <a:pPr>
                <a:defRPr/>
              </a:pPr>
              <a:t>‹#›</a:t>
            </a:fld>
            <a:endParaRPr lang="en-GB" dirty="0"/>
          </a:p>
        </p:txBody>
      </p:sp>
      <p:sp>
        <p:nvSpPr>
          <p:cNvPr id="3" name="Subtitle 2"/>
          <p:cNvSpPr>
            <a:spLocks noGrp="1"/>
          </p:cNvSpPr>
          <p:nvPr>
            <p:ph type="subTitle" idx="1" hasCustomPrompt="1"/>
          </p:nvPr>
        </p:nvSpPr>
        <p:spPr>
          <a:xfrm>
            <a:off x="2483768" y="3212976"/>
            <a:ext cx="4280520" cy="432048"/>
          </a:xfrm>
        </p:spPr>
        <p:txBody>
          <a:bodyPr/>
          <a:lstStyle>
            <a:lvl1pPr marL="0" indent="0" algn="ctr">
              <a:buNone/>
              <a:defRPr sz="2400" baseline="0">
                <a:solidFill>
                  <a:srgbClr val="3D5567"/>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16632"/>
            <a:ext cx="1478484" cy="76244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4" y="188641"/>
            <a:ext cx="1797320" cy="576064"/>
          </a:xfrm>
          <a:prstGeom prst="rect">
            <a:avLst/>
          </a:prstGeom>
        </p:spPr>
      </p:pic>
      <p:sp>
        <p:nvSpPr>
          <p:cNvPr id="13" name="Text Placeholder 12"/>
          <p:cNvSpPr>
            <a:spLocks noGrp="1"/>
          </p:cNvSpPr>
          <p:nvPr>
            <p:ph type="body" sz="quarter" idx="13" hasCustomPrompt="1"/>
          </p:nvPr>
        </p:nvSpPr>
        <p:spPr>
          <a:xfrm>
            <a:off x="2484438" y="3789363"/>
            <a:ext cx="4247802" cy="503237"/>
          </a:xfrm>
        </p:spPr>
        <p:txBody>
          <a:bodyPr/>
          <a:lstStyle>
            <a:lvl1pPr marL="0" indent="0" algn="ctr">
              <a:buNone/>
              <a:defRPr sz="2000" baseline="0">
                <a:solidFill>
                  <a:srgbClr val="3D5567"/>
                </a:solidFill>
                <a:latin typeface="Arial" panose="020B0604020202020204" pitchFamily="34" charset="0"/>
                <a:cs typeface="Arial" panose="020B0604020202020204" pitchFamily="34" charset="0"/>
              </a:defRPr>
            </a:lvl1pPr>
          </a:lstStyle>
          <a:p>
            <a:pPr lvl="0"/>
            <a:r>
              <a:rPr lang="en-US" dirty="0" smtClean="0"/>
              <a:t>Job title</a:t>
            </a:r>
          </a:p>
        </p:txBody>
      </p:sp>
    </p:spTree>
    <p:extLst>
      <p:ext uri="{BB962C8B-B14F-4D97-AF65-F5344CB8AC3E}">
        <p14:creationId xmlns:p14="http://schemas.microsoft.com/office/powerpoint/2010/main" val="374135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72012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CC769-7902-45F6-BB7F-BC905BBCD3CB}"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15748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DCC769-7902-45F6-BB7F-BC905BBCD3CB}"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4965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DCC769-7902-45F6-BB7F-BC905BBCD3CB}"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19486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DCC769-7902-45F6-BB7F-BC905BBCD3CB}"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63962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CC769-7902-45F6-BB7F-BC905BBCD3CB}"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58990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CC769-7902-45F6-BB7F-BC905BBCD3CB}"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7739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CC769-7902-45F6-BB7F-BC905BBCD3CB}"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49014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CC769-7902-45F6-BB7F-BC905BBCD3CB}" type="datetimeFigureOut">
              <a:rPr lang="en-GB" smtClean="0"/>
              <a:t>22/09/2020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F3DAB-27AC-4A53-9B82-C4A3A04B06CB}" type="slidenum">
              <a:rPr lang="en-GB" smtClean="0"/>
              <a:t>‹#›</a:t>
            </a:fld>
            <a:endParaRPr lang="en-GB"/>
          </a:p>
        </p:txBody>
      </p:sp>
    </p:spTree>
    <p:extLst>
      <p:ext uri="{BB962C8B-B14F-4D97-AF65-F5344CB8AC3E}">
        <p14:creationId xmlns:p14="http://schemas.microsoft.com/office/powerpoint/2010/main" val="40558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15199"/>
            <a:ext cx="9144000" cy="1541593"/>
          </a:xfrm>
          <a:prstGeom prst="rect">
            <a:avLst/>
          </a:prstGeom>
        </p:spPr>
      </p:pic>
      <p:sp>
        <p:nvSpPr>
          <p:cNvPr id="6" name="Text Box 4"/>
          <p:cNvSpPr txBox="1">
            <a:spLocks noGrp="1" noChangeArrowheads="1"/>
          </p:cNvSpPr>
          <p:nvPr>
            <p:ph type="ctrTitle"/>
          </p:nvPr>
        </p:nvSpPr>
        <p:spPr bwMode="auto">
          <a:xfrm>
            <a:off x="685800" y="2142163"/>
            <a:ext cx="7772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400" b="1" dirty="0"/>
              <a:t>MKUH Annual Meeting</a:t>
            </a:r>
            <a:br>
              <a:rPr lang="en-GB" altLang="en-US" sz="4400" b="1" dirty="0"/>
            </a:br>
            <a:r>
              <a:rPr lang="en-GB" altLang="en-US" sz="4400" b="1" dirty="0"/>
              <a:t>2020</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b="5305"/>
          <a:stretch/>
        </p:blipFill>
        <p:spPr>
          <a:xfrm>
            <a:off x="0" y="3911059"/>
            <a:ext cx="9144000" cy="2974325"/>
          </a:xfrm>
          <a:prstGeom prst="rect">
            <a:avLst/>
          </a:prstGeom>
        </p:spPr>
      </p:pic>
    </p:spTree>
    <p:extLst>
      <p:ext uri="{BB962C8B-B14F-4D97-AF65-F5344CB8AC3E}">
        <p14:creationId xmlns:p14="http://schemas.microsoft.com/office/powerpoint/2010/main" val="110336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553244"/>
            <a:ext cx="8229600" cy="1143000"/>
          </a:xfrm>
        </p:spPr>
        <p:txBody>
          <a:bodyPr>
            <a:normAutofit/>
          </a:bodyPr>
          <a:lstStyle/>
          <a:p>
            <a:r>
              <a:rPr lang="en-GB" sz="2800" b="1" dirty="0">
                <a:solidFill>
                  <a:srgbClr val="0070C0"/>
                </a:solidFill>
                <a:latin typeface="Arial" panose="020B0604020202020204" pitchFamily="34" charset="0"/>
                <a:cs typeface="Arial" panose="020B0604020202020204" pitchFamily="34" charset="0"/>
              </a:rPr>
              <a:t>Covid-19 isolation facility</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3" name="TextBox 2"/>
          <p:cNvSpPr txBox="1"/>
          <p:nvPr/>
        </p:nvSpPr>
        <p:spPr>
          <a:xfrm>
            <a:off x="359024" y="1537622"/>
            <a:ext cx="8784976" cy="4955203"/>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isolation facility was opened in February 2020 at the beginning of the pandemic.</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It was based at </a:t>
            </a:r>
            <a:r>
              <a:rPr lang="en-GB" sz="2000" dirty="0" err="1">
                <a:latin typeface="Arial" panose="020B0604020202020204" pitchFamily="34" charset="0"/>
                <a:cs typeface="Arial" panose="020B0604020202020204" pitchFamily="34" charset="0"/>
              </a:rPr>
              <a:t>Kents</a:t>
            </a:r>
            <a:r>
              <a:rPr lang="en-GB" sz="2000" dirty="0">
                <a:latin typeface="Arial" panose="020B0604020202020204" pitchFamily="34" charset="0"/>
                <a:cs typeface="Arial" panose="020B0604020202020204" pitchFamily="34" charset="0"/>
              </a:rPr>
              <a:t> Hill Park Training and Conference Centre and housed 118 guests who had been evacuated from Wuhan, in China, the original epicentre of the pandemic.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facility was operated mainly by MKUH staff with </a:t>
            </a:r>
          </a:p>
          <a:p>
            <a:r>
              <a:rPr lang="en-GB" sz="2000" dirty="0">
                <a:latin typeface="Arial" panose="020B0604020202020204" pitchFamily="34" charset="0"/>
                <a:cs typeface="Arial" panose="020B0604020202020204" pitchFamily="34" charset="0"/>
              </a:rPr>
              <a:t>     support from the health and care system for two weeks.</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All guests tested negative for coronavirus three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times during their stay and returned to their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everyday lives in the UK following their stay at the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isolation facility.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3140967"/>
            <a:ext cx="1488762" cy="3377657"/>
          </a:xfrm>
          <a:prstGeom prst="rect">
            <a:avLst/>
          </a:prstGeom>
        </p:spPr>
      </p:pic>
    </p:spTree>
    <p:extLst>
      <p:ext uri="{BB962C8B-B14F-4D97-AF65-F5344CB8AC3E}">
        <p14:creationId xmlns:p14="http://schemas.microsoft.com/office/powerpoint/2010/main" val="44563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7" name="Title 1"/>
          <p:cNvSpPr txBox="1">
            <a:spLocks/>
          </p:cNvSpPr>
          <p:nvPr/>
        </p:nvSpPr>
        <p:spPr bwMode="auto">
          <a:xfrm>
            <a:off x="327025" y="833438"/>
            <a:ext cx="8229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800" b="1" dirty="0">
                <a:solidFill>
                  <a:srgbClr val="0070C0"/>
                </a:solidFill>
              </a:rPr>
              <a:t>Staff Events</a:t>
            </a:r>
          </a:p>
          <a:p>
            <a:pPr eaLnBrk="1" hangingPunct="1"/>
            <a:endParaRPr lang="en-GB" altLang="en-US" sz="2800" b="1" dirty="0">
              <a:solidFill>
                <a:srgbClr val="0070C0"/>
              </a:solidFill>
            </a:endParaRPr>
          </a:p>
        </p:txBody>
      </p:sp>
      <p:sp>
        <p:nvSpPr>
          <p:cNvPr id="12" name="Content Placeholder 1"/>
          <p:cNvSpPr txBox="1">
            <a:spLocks/>
          </p:cNvSpPr>
          <p:nvPr/>
        </p:nvSpPr>
        <p:spPr bwMode="auto">
          <a:xfrm>
            <a:off x="500063" y="1481138"/>
            <a:ext cx="82819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spcBef>
                <a:spcPct val="20000"/>
              </a:spcBef>
              <a:buFont typeface="Arial" panose="020B0604020202020204" pitchFamily="34" charset="0"/>
              <a:buChar char="•"/>
            </a:pPr>
            <a:r>
              <a:rPr lang="en-US" altLang="en-US" sz="2000" dirty="0"/>
              <a:t>Event in the Tent – May 2019</a:t>
            </a:r>
          </a:p>
          <a:p>
            <a:pPr marL="285750" indent="-285750">
              <a:spcBef>
                <a:spcPct val="20000"/>
              </a:spcBef>
              <a:buFont typeface="Arial" panose="020B0604020202020204" pitchFamily="34" charset="0"/>
              <a:buChar char="•"/>
            </a:pPr>
            <a:endParaRPr lang="en-US" altLang="en-US" sz="2000" dirty="0"/>
          </a:p>
          <a:p>
            <a:pPr marL="285750" indent="-285750">
              <a:spcBef>
                <a:spcPct val="20000"/>
              </a:spcBef>
              <a:buFont typeface="Arial" panose="020B0604020202020204" pitchFamily="34" charset="0"/>
              <a:buChar char="•"/>
            </a:pPr>
            <a:r>
              <a:rPr lang="en-US" altLang="en-US" sz="2000" dirty="0"/>
              <a:t>Staff Awards – November 2019</a:t>
            </a:r>
          </a:p>
          <a:p>
            <a:pPr marL="285750" indent="-285750">
              <a:spcBef>
                <a:spcPct val="20000"/>
              </a:spcBef>
              <a:buFont typeface="Arial" panose="020B0604020202020204" pitchFamily="34" charset="0"/>
              <a:buChar char="•"/>
            </a:pPr>
            <a:endParaRPr lang="en-US" altLang="en-US" sz="2000" dirty="0"/>
          </a:p>
          <a:p>
            <a:pPr marL="285750" indent="-285750">
              <a:spcBef>
                <a:spcPct val="20000"/>
              </a:spcBef>
              <a:buFont typeface="Arial" panose="020B0604020202020204" pitchFamily="34" charset="0"/>
              <a:buChar char="•"/>
            </a:pPr>
            <a:r>
              <a:rPr lang="en-US" altLang="en-US" sz="2000" dirty="0"/>
              <a:t>Staff Benefits: Phase 2 – </a:t>
            </a:r>
            <a:br>
              <a:rPr lang="en-US" altLang="en-US" sz="2000" dirty="0"/>
            </a:br>
            <a:r>
              <a:rPr lang="en-US" altLang="en-US" sz="2000" dirty="0"/>
              <a:t>Launched in 2019</a:t>
            </a:r>
          </a:p>
          <a:p>
            <a:pPr marL="285750" indent="-285750">
              <a:spcBef>
                <a:spcPct val="20000"/>
              </a:spcBef>
              <a:buFont typeface="Arial" panose="020B0604020202020204" pitchFamily="34" charset="0"/>
              <a:buChar char="•"/>
            </a:pPr>
            <a:endParaRPr lang="en-US" altLang="en-US" sz="2000" dirty="0"/>
          </a:p>
          <a:p>
            <a:pPr marL="285750" indent="-285750">
              <a:spcBef>
                <a:spcPct val="20000"/>
              </a:spcBef>
              <a:buFont typeface="Arial" panose="020B0604020202020204" pitchFamily="34" charset="0"/>
              <a:buChar char="•"/>
            </a:pPr>
            <a:r>
              <a:rPr lang="en-US" altLang="en-US" sz="2000" b="1" dirty="0"/>
              <a:t>Virtual</a:t>
            </a:r>
            <a:r>
              <a:rPr lang="en-US" altLang="en-US" sz="2000" dirty="0"/>
              <a:t> Event in the Tent 2020 </a:t>
            </a:r>
            <a:br>
              <a:rPr lang="en-US" altLang="en-US" sz="2000" dirty="0"/>
            </a:br>
            <a:r>
              <a:rPr lang="en-US" altLang="en-US" sz="2000" dirty="0"/>
              <a:t>is happening next week! </a:t>
            </a:r>
            <a:br>
              <a:rPr lang="en-US" altLang="en-US" sz="2000" dirty="0"/>
            </a:br>
            <a:r>
              <a:rPr lang="en-US" altLang="en-US" sz="2000" dirty="0"/>
              <a:t>Between Tuesday 29 </a:t>
            </a:r>
            <a:br>
              <a:rPr lang="en-US" altLang="en-US" sz="2000" dirty="0"/>
            </a:br>
            <a:r>
              <a:rPr lang="en-US" altLang="en-US" sz="2000" dirty="0"/>
              <a:t>September and Thursday </a:t>
            </a:r>
            <a:br>
              <a:rPr lang="en-US" altLang="en-US" sz="2000" dirty="0"/>
            </a:br>
            <a:r>
              <a:rPr lang="en-US" altLang="en-US" sz="2000" dirty="0"/>
              <a:t>1 October.</a:t>
            </a:r>
          </a:p>
          <a:p>
            <a:pPr>
              <a:spcBef>
                <a:spcPct val="20000"/>
              </a:spcBef>
              <a:buFont typeface="Arial" panose="020B0604020202020204" pitchFamily="34" charset="0"/>
              <a:buChar char="•"/>
            </a:pPr>
            <a:endParaRPr lang="en-US" altLang="en-US" sz="1800" dirty="0"/>
          </a:p>
          <a:p>
            <a:pPr>
              <a:spcBef>
                <a:spcPct val="20000"/>
              </a:spcBef>
              <a:buFont typeface="Arial" panose="020B0604020202020204" pitchFamily="34" charset="0"/>
              <a:buChar char="•"/>
            </a:pPr>
            <a:endParaRPr lang="en-US" altLang="en-US" sz="1800" dirty="0"/>
          </a:p>
          <a:p>
            <a:pPr>
              <a:spcBef>
                <a:spcPct val="20000"/>
              </a:spcBef>
              <a:buFont typeface="Arial" panose="020B0604020202020204" pitchFamily="34" charset="0"/>
              <a:buChar char="•"/>
            </a:pPr>
            <a:endParaRPr lang="en-US" altLang="en-US" sz="1800" dirty="0"/>
          </a:p>
          <a:p>
            <a:pPr>
              <a:spcBef>
                <a:spcPct val="20000"/>
              </a:spcBef>
            </a:pPr>
            <a:endParaRPr lang="en-US" altLang="en-US" sz="18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2437" y="1575668"/>
            <a:ext cx="3877995" cy="286144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653136"/>
            <a:ext cx="3900225" cy="1298225"/>
          </a:xfrm>
          <a:prstGeom prst="rect">
            <a:avLst/>
          </a:prstGeom>
        </p:spPr>
      </p:pic>
    </p:spTree>
    <p:extLst>
      <p:ext uri="{BB962C8B-B14F-4D97-AF65-F5344CB8AC3E}">
        <p14:creationId xmlns:p14="http://schemas.microsoft.com/office/powerpoint/2010/main" val="288438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833438"/>
            <a:ext cx="8229600" cy="627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algn="l" eaLnBrk="1" hangingPunct="1">
              <a:defRPr/>
            </a:pPr>
            <a:r>
              <a:rPr lang="en-GB" altLang="en-US" sz="2800" b="1" kern="0" dirty="0">
                <a:solidFill>
                  <a:srgbClr val="0070C0"/>
                </a:solidFill>
                <a:latin typeface="Arial" panose="020B0604020202020204" pitchFamily="34" charset="0"/>
                <a:cs typeface="Arial" panose="020B0604020202020204" pitchFamily="34" charset="0"/>
              </a:rPr>
              <a:t>Event in the Tent – May 2019</a:t>
            </a:r>
          </a:p>
        </p:txBody>
      </p:sp>
      <p:sp>
        <p:nvSpPr>
          <p:cNvPr id="12" name="Content Placeholder 1"/>
          <p:cNvSpPr txBox="1">
            <a:spLocks/>
          </p:cNvSpPr>
          <p:nvPr/>
        </p:nvSpPr>
        <p:spPr bwMode="auto">
          <a:xfrm>
            <a:off x="500063" y="1481138"/>
            <a:ext cx="82819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Tx/>
              <a:buChar char="•"/>
              <a:defRPr/>
            </a:pPr>
            <a:r>
              <a:rPr lang="en-GB" altLang="en-US" sz="1800" dirty="0"/>
              <a:t>For the third successive year, in May 2019 we hosted our large-scale staff engagement event – ‘</a:t>
            </a:r>
            <a:r>
              <a:rPr lang="en-GB" altLang="ja-JP" sz="1800" dirty="0"/>
              <a:t>Event in the Tent</a:t>
            </a:r>
            <a:r>
              <a:rPr lang="ja-JP" altLang="en-GB" sz="1800" dirty="0"/>
              <a:t>’</a:t>
            </a:r>
            <a:r>
              <a:rPr lang="en-GB" altLang="ja-JP" sz="1800" dirty="0"/>
              <a:t>.</a:t>
            </a:r>
          </a:p>
          <a:p>
            <a:pPr>
              <a:spcBef>
                <a:spcPct val="20000"/>
              </a:spcBef>
              <a:defRPr/>
            </a:pPr>
            <a:endParaRPr lang="en-GB" altLang="en-US" sz="1800" dirty="0"/>
          </a:p>
          <a:p>
            <a:pPr>
              <a:spcBef>
                <a:spcPct val="20000"/>
              </a:spcBef>
              <a:buFontTx/>
              <a:buChar char="•"/>
              <a:defRPr/>
            </a:pPr>
            <a:r>
              <a:rPr lang="en-GB" altLang="en-US" sz="1800" dirty="0"/>
              <a:t>The event provides a platform to allow staff from all areas to attend dynamic sessions including speakers from health, care and beyond. The new staff benefits package was unveiled at this year’s Event in the Tent.</a:t>
            </a:r>
          </a:p>
          <a:p>
            <a:pPr>
              <a:spcBef>
                <a:spcPct val="20000"/>
              </a:spcBef>
              <a:defRPr/>
            </a:pPr>
            <a:endParaRPr lang="en-GB" altLang="en-US" sz="1800" dirty="0"/>
          </a:p>
          <a:p>
            <a:pPr>
              <a:spcBef>
                <a:spcPct val="20000"/>
              </a:spcBef>
              <a:buFontTx/>
              <a:buChar char="•"/>
              <a:defRPr/>
            </a:pPr>
            <a:r>
              <a:rPr lang="en-GB" altLang="en-US" sz="1800" dirty="0"/>
              <a:t>More than 1,000 staff from across the hospital attended listening to talks by various speakers including Sir Anthony </a:t>
            </a:r>
            <a:r>
              <a:rPr lang="en-GB" altLang="en-US" sz="1800" dirty="0" err="1"/>
              <a:t>Seldon</a:t>
            </a:r>
            <a:r>
              <a:rPr lang="en-GB" altLang="en-US" sz="1800" dirty="0"/>
              <a:t>, Vice Chancellor of the University of Buckinghamshire and NHS Patient Champion Ashley Brooks.</a:t>
            </a:r>
          </a:p>
          <a:p>
            <a:pPr>
              <a:spcBef>
                <a:spcPct val="20000"/>
              </a:spcBef>
              <a:buFontTx/>
              <a:buChar char="•"/>
              <a:defRPr/>
            </a:pPr>
            <a:endParaRPr lang="en-GB" altLang="en-US" sz="1800" dirty="0"/>
          </a:p>
          <a:p>
            <a:pPr>
              <a:spcBef>
                <a:spcPct val="20000"/>
              </a:spcBef>
              <a:defRPr/>
            </a:pPr>
            <a:endParaRPr lang="en-GB" altLang="en-US" sz="1800" dirty="0"/>
          </a:p>
          <a:p>
            <a:pPr marL="0" indent="0">
              <a:spcBef>
                <a:spcPct val="20000"/>
              </a:spcBef>
              <a:defRPr/>
            </a:pPr>
            <a:endParaRPr lang="en-GB" altLang="en-US" sz="1800" dirty="0"/>
          </a:p>
          <a:p>
            <a:pPr>
              <a:spcBef>
                <a:spcPct val="20000"/>
              </a:spcBef>
              <a:buFontTx/>
              <a:buChar char="•"/>
              <a:defRPr/>
            </a:pPr>
            <a:endParaRPr lang="en-GB" altLang="en-US" sz="1800" dirty="0"/>
          </a:p>
          <a:p>
            <a:pPr>
              <a:spcBef>
                <a:spcPct val="20000"/>
              </a:spcBef>
              <a:defRPr/>
            </a:pPr>
            <a:endParaRPr lang="en-US" altLang="en-US" sz="3200" dirty="0"/>
          </a:p>
        </p:txBody>
      </p:sp>
      <p:pic>
        <p:nvPicPr>
          <p:cNvPr id="13"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660275" y="4653136"/>
            <a:ext cx="3855941"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23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n-GB" altLang="en-US" sz="2800" b="1" kern="0" dirty="0">
                <a:solidFill>
                  <a:srgbClr val="0070C0"/>
                </a:solidFill>
                <a:latin typeface="Arial" panose="020B0604020202020204" pitchFamily="34" charset="0"/>
                <a:cs typeface="Arial" panose="020B0604020202020204" pitchFamily="34" charset="0"/>
              </a:rPr>
              <a:t>Supporting Our Staff</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3" name="TextBox 2"/>
          <p:cNvSpPr txBox="1"/>
          <p:nvPr/>
        </p:nvSpPr>
        <p:spPr>
          <a:xfrm>
            <a:off x="683568" y="1412776"/>
            <a:ext cx="8100899" cy="605704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 November 2019 the Trust carried out its staff survey.</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altLang="en-US" sz="1600" dirty="0">
                <a:latin typeface="Arial" panose="020B0604020202020204" pitchFamily="34" charset="0"/>
                <a:cs typeface="Arial" panose="020B0604020202020204" pitchFamily="34" charset="0"/>
              </a:rPr>
              <a:t>Staff Benefits – Phase 2 package launched in February 2020 which included free parking for all staff, free tea and coffee, subsidised gym membership and car leasing scheme.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Trust continues to develop its range of staff support initiatives and services: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Vivip</a:t>
            </a:r>
            <a:r>
              <a:rPr lang="en-GB" sz="1600" dirty="0">
                <a:latin typeface="Arial" panose="020B0604020202020204" pitchFamily="34" charset="0"/>
                <a:cs typeface="Arial" panose="020B0604020202020204" pitchFamily="34" charset="0"/>
              </a:rPr>
              <a:t> Employee Assistance Programme which offers free confidential advice.</a:t>
            </a:r>
            <a:endParaRPr lang="en-US" alt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We now have 65 Mental Health First Aiders.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We now have 69 staff across the Trust who are part of the Peer-to-peer listening service (P2P).</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a:spcBef>
                <a:spcPct val="20000"/>
              </a:spcBef>
              <a:defRPr/>
            </a:pPr>
            <a:r>
              <a:rPr lang="en-GB" dirty="0"/>
              <a:t/>
            </a:r>
            <a:br>
              <a:rPr lang="en-GB" dirty="0"/>
            </a:br>
            <a:r>
              <a:rPr lang="en-GB" dirty="0"/>
              <a:t/>
            </a:r>
            <a:br>
              <a:rPr lang="en-GB" dirty="0"/>
            </a:br>
            <a:r>
              <a:rPr lang="en-GB" dirty="0"/>
              <a:t> </a:t>
            </a:r>
            <a:br>
              <a:rPr lang="en-GB" dirty="0"/>
            </a:br>
            <a:r>
              <a:rPr lang="en-GB" dirty="0">
                <a:solidFill>
                  <a:srgbClr val="422C88"/>
                </a:solidFill>
                <a:latin typeface="WordVisiCarriageReturn_MSFontService"/>
              </a:rPr>
              <a:t> </a:t>
            </a:r>
            <a:r>
              <a:rPr lang="en-GB" dirty="0"/>
              <a:t/>
            </a:r>
            <a:br>
              <a:rPr lang="en-GB" dirty="0"/>
            </a:br>
            <a:endParaRPr lang="en-GB" altLang="en-US" dirty="0"/>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5013176"/>
            <a:ext cx="3779912" cy="1363886"/>
          </a:xfrm>
          <a:prstGeom prst="rect">
            <a:avLst/>
          </a:prstGeom>
        </p:spPr>
      </p:pic>
    </p:spTree>
    <p:extLst>
      <p:ext uri="{BB962C8B-B14F-4D97-AF65-F5344CB8AC3E}">
        <p14:creationId xmlns:p14="http://schemas.microsoft.com/office/powerpoint/2010/main" val="244174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4" name="TextBox 3"/>
          <p:cNvSpPr txBox="1"/>
          <p:nvPr/>
        </p:nvSpPr>
        <p:spPr>
          <a:xfrm>
            <a:off x="1835696" y="468369"/>
            <a:ext cx="5584279"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New Cancer Centre</a:t>
            </a:r>
          </a:p>
        </p:txBody>
      </p:sp>
      <p:sp>
        <p:nvSpPr>
          <p:cNvPr id="3" name="Rectangle 2"/>
          <p:cNvSpPr/>
          <p:nvPr/>
        </p:nvSpPr>
        <p:spPr>
          <a:xfrm>
            <a:off x="1475653" y="5005625"/>
            <a:ext cx="6192689" cy="1015663"/>
          </a:xfrm>
          <a:prstGeom prst="rect">
            <a:avLst/>
          </a:prstGeom>
        </p:spPr>
        <p:txBody>
          <a:bodyPr wrap="square">
            <a:spAutoFit/>
          </a:bodyPr>
          <a:lstStyle/>
          <a:p>
            <a:pPr lvl="0">
              <a:spcBef>
                <a:spcPct val="20000"/>
              </a:spcBef>
              <a:buFontTx/>
              <a:buChar char="•"/>
            </a:pPr>
            <a:r>
              <a:rPr lang="en-GB" altLang="en-US" sz="2000" dirty="0">
                <a:solidFill>
                  <a:prstClr val="black"/>
                </a:solidFill>
              </a:rPr>
              <a:t> The new Cancer Centre opened in March 2020, bringing all cancer-related services under one roof for more holistic treatment and care. </a:t>
            </a:r>
          </a:p>
        </p:txBody>
      </p:sp>
      <p:pic>
        <p:nvPicPr>
          <p:cNvPr id="1026" name="Picture 2" descr="https://ukwest1-mediap.svc.ms/transform/thumbnail?provider=spo&amp;inputFormat=jpg&amp;cs=YzU4NjM3YmItZTJlMS00MzEyLThhMDAtMDRiNWZmY2QzNDAzfFNQTw&amp;docid=https%3A%2F%2Fmkuhcloud.sharepoint.com%3A443%2F_api%2Fv2.0%2Fdrives%2Fb!oMXo8wJMZUSqbITfDB9nfg6YQ6gBmHZKszYywgezfDYLC0g2GEJvQLaqxL5uKUqs%2Fitems%2F01OUFTMQQ774SMZSXX7FELEEYQYB2LBZBY%3Fversion%3DPublished&amp;access_token=eyJ0eXAiOiJKV1QiLCJhbGciOiJub25lIn0.eyJhdWQiOiIwMDAwMDAwMy0wMDAwLTBmZjEtY2UwMC0wMDAwMDAwMDAwMDAvbWt1aGNsb3VkLnNoYXJlcG9pbnQuY29tQGU5NmRkMGExLTVkNDctNGE5NC05ZTRhLTVjMTA1NmRhYTgyYyIsImlzcyI6IjAwMDAwMDAzLTAwMDAtMGZmMS1jZTAwLTAwMDAwMDAwMDAwMCIsIm5iZiI6IjE1OTk3Mjg0MDAiLCJleHAiOiIxNTk5NzUwMDAwIiwiZW5kcG9pbnR1cmwiOiJma256Tlh2QXZpTlUwSHgwZXE4ZFBESmlsbTdQQ1NiTFM5K1VTaW5NL2o0PSIsImVuZHBvaW50dXJsTGVuZ3RoIjoiMTE2IiwiaXNsb29wYmFjayI6IlRydWUiLCJ2ZXIiOiJoYXNoZWRwcm9vZnRva2VuIiwic2l0ZWlkIjoiWmpObE9HTTFZVEF0TkdNd01pMDBORFkxTFdGaE5tTXRPRFJrWmpCak1XWTJOemRsIiwic2lnbmluX3N0YXRlIjoiW1wia21zaVwiXSIsIm5hbWVpZCI6IjAjLmZ8bWVtYmVyc2hpcHxsdWlnaS5zdHJhY2NpYUBta3VoLm5ocy51ayIsIm5paSI6Im1pY3Jvc29mdC5zaGFyZXBvaW50IiwiaXN1c2VyIjoidHJ1ZSIsImNhY2hla2V5IjoiMGguZnxtZW1iZXJzaGlwfDEwMDMyMDAwNDdjN2FhMjBAbGl2ZS5jb20iLCJ0dCI6IjAiLCJ1c2VQZXJzaXN0ZW50Q29va2llIjoiMyJ9.V255NFN4Und4MTZtZGdvSytHc01hRGpYNm1FT0NGbXUrZ01ocUhWNWRuVT0&amp;encodeFailures=1&amp;srcWidth=&amp;srcHeight=&amp;width=1130&amp;height=848&amp;action=Access"/>
          <p:cNvPicPr>
            <a:picLocks noChangeAspect="1" noChangeArrowheads="1"/>
          </p:cNvPicPr>
          <p:nvPr/>
        </p:nvPicPr>
        <p:blipFill rotWithShape="1">
          <a:blip r:embed="rId5">
            <a:extLst>
              <a:ext uri="{28A0092B-C50C-407E-A947-70E740481C1C}">
                <a14:useLocalDpi xmlns:a14="http://schemas.microsoft.com/office/drawing/2010/main" val="0"/>
              </a:ext>
            </a:extLst>
          </a:blip>
          <a:srcRect t="9462" b="8301"/>
          <a:stretch/>
        </p:blipFill>
        <p:spPr bwMode="auto">
          <a:xfrm>
            <a:off x="1531776" y="1052736"/>
            <a:ext cx="6080441" cy="375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7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rgbClr val="0070C0"/>
                </a:solidFill>
                <a:latin typeface="Arial" panose="020B0604020202020204" pitchFamily="34" charset="0"/>
                <a:cs typeface="Arial" panose="020B0604020202020204" pitchFamily="34" charset="0"/>
              </a:rPr>
              <a:t>New Cancer Centre</a:t>
            </a:r>
          </a:p>
        </p:txBody>
      </p:sp>
      <p:sp>
        <p:nvSpPr>
          <p:cNvPr id="3" name="Content Placeholder 2"/>
          <p:cNvSpPr>
            <a:spLocks noGrp="1"/>
          </p:cNvSpPr>
          <p:nvPr>
            <p:ph idx="1"/>
          </p:nvPr>
        </p:nvSpPr>
        <p:spPr>
          <a:xfrm>
            <a:off x="457200" y="3789040"/>
            <a:ext cx="8075240" cy="2664296"/>
          </a:xfrm>
        </p:spPr>
        <p:txBody>
          <a:bodyPr>
            <a:noAutofit/>
          </a:bodyPr>
          <a:lstStyle/>
          <a:p>
            <a:pPr lvl="0">
              <a:buFontTx/>
              <a:buChar char="•"/>
            </a:pPr>
            <a:r>
              <a:rPr lang="en-GB" altLang="en-US" sz="1800" dirty="0">
                <a:solidFill>
                  <a:prstClr val="black"/>
                </a:solidFill>
              </a:rPr>
              <a:t>Facilities include a chemotherapy suite, a 24-bed ward, outpatient consultation rooms, family visiting areas and an information and wellbeing area. </a:t>
            </a:r>
            <a:br>
              <a:rPr lang="en-GB" altLang="en-US" sz="1800" dirty="0">
                <a:solidFill>
                  <a:prstClr val="black"/>
                </a:solidFill>
              </a:rPr>
            </a:br>
            <a:endParaRPr lang="en-GB" altLang="en-US" sz="1800" dirty="0">
              <a:solidFill>
                <a:prstClr val="black"/>
              </a:solidFill>
            </a:endParaRPr>
          </a:p>
          <a:p>
            <a:pPr lvl="0">
              <a:buFontTx/>
              <a:buChar char="•"/>
            </a:pPr>
            <a:r>
              <a:rPr lang="en-GB" sz="1800" dirty="0"/>
              <a:t>The new centre offers oncology, clinical haematology and cancer-related chemotherapy services, inpatient and outpatient services.</a:t>
            </a:r>
            <a:br>
              <a:rPr lang="en-GB" sz="1800" dirty="0"/>
            </a:br>
            <a:endParaRPr lang="en-GB" altLang="en-US" sz="1800" dirty="0">
              <a:solidFill>
                <a:prstClr val="black"/>
              </a:solidFill>
            </a:endParaRPr>
          </a:p>
          <a:p>
            <a:pPr lvl="0">
              <a:buFontTx/>
              <a:buChar char="•"/>
            </a:pPr>
            <a:r>
              <a:rPr lang="en-GB" sz="1800" dirty="0"/>
              <a:t>The building has been supported by Milton Keynes Council, Macmillan Cancer Support and o</a:t>
            </a:r>
            <a:r>
              <a:rPr lang="en-GB" altLang="en-US" sz="1800" dirty="0">
                <a:solidFill>
                  <a:prstClr val="black"/>
                </a:solidFill>
              </a:rPr>
              <a:t>ur Milton Keynes Hospital Charity which raised £900,000 as part of its Cancer Centre Appeal to support the development of the centre.</a:t>
            </a:r>
          </a:p>
          <a:p>
            <a:endParaRPr lang="en-GB"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99" y="1265892"/>
            <a:ext cx="4100043" cy="23071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422" y="1265892"/>
            <a:ext cx="4100042" cy="2307124"/>
          </a:xfrm>
          <a:prstGeom prst="rect">
            <a:avLst/>
          </a:prstGeom>
        </p:spPr>
      </p:pic>
    </p:spTree>
    <p:extLst>
      <p:ext uri="{BB962C8B-B14F-4D97-AF65-F5344CB8AC3E}">
        <p14:creationId xmlns:p14="http://schemas.microsoft.com/office/powerpoint/2010/main" val="344678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Research and development </a:t>
            </a:r>
          </a:p>
        </p:txBody>
      </p:sp>
      <p:sp>
        <p:nvSpPr>
          <p:cNvPr id="12" name="Content Placeholder 2"/>
          <p:cNvSpPr txBox="1">
            <a:spLocks/>
          </p:cNvSpPr>
          <p:nvPr/>
        </p:nvSpPr>
        <p:spPr bwMode="auto">
          <a:xfrm>
            <a:off x="467544" y="1425804"/>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700" dirty="0">
                <a:latin typeface="Arial" panose="020B0604020202020204" pitchFamily="34" charset="0"/>
                <a:cs typeface="Arial" panose="020B0604020202020204" pitchFamily="34" charset="0"/>
              </a:rPr>
              <a:t>In 2019/20, the Trust:</a:t>
            </a:r>
          </a:p>
          <a:p>
            <a:endParaRPr lang="en-GB" altLang="en-US" sz="1700" dirty="0">
              <a:latin typeface="Arial" panose="020B0604020202020204" pitchFamily="34" charset="0"/>
              <a:cs typeface="Arial" panose="020B0604020202020204" pitchFamily="34" charset="0"/>
            </a:endParaRPr>
          </a:p>
          <a:p>
            <a:r>
              <a:rPr lang="en-GB" altLang="en-US" sz="1700" dirty="0">
                <a:latin typeface="Arial" panose="020B0604020202020204" pitchFamily="34" charset="0"/>
                <a:cs typeface="Arial" panose="020B0604020202020204" pitchFamily="34" charset="0"/>
              </a:rPr>
              <a:t>Was the top recruiting small acute trust in the country for the second year running, with more than 4,500 participants, recruited to 54 studies. </a:t>
            </a:r>
          </a:p>
          <a:p>
            <a:endParaRPr lang="en-GB" altLang="en-US" sz="1700" dirty="0">
              <a:latin typeface="Arial" panose="020B0604020202020204" pitchFamily="34" charset="0"/>
              <a:cs typeface="Arial" panose="020B0604020202020204" pitchFamily="34" charset="0"/>
            </a:endParaRPr>
          </a:p>
          <a:p>
            <a:r>
              <a:rPr lang="en-GB" altLang="en-US" sz="1700" dirty="0">
                <a:latin typeface="Arial" panose="020B0604020202020204" pitchFamily="34" charset="0"/>
                <a:cs typeface="Arial" panose="020B0604020202020204" pitchFamily="34" charset="0"/>
              </a:rPr>
              <a:t>Received £750,000 to deliver National </a:t>
            </a:r>
            <a:br>
              <a:rPr lang="en-GB" altLang="en-US" sz="1700" dirty="0">
                <a:latin typeface="Arial" panose="020B0604020202020204" pitchFamily="34" charset="0"/>
                <a:cs typeface="Arial" panose="020B0604020202020204" pitchFamily="34" charset="0"/>
              </a:rPr>
            </a:br>
            <a:r>
              <a:rPr lang="en-GB" altLang="en-US" sz="1700" dirty="0">
                <a:latin typeface="Arial" panose="020B0604020202020204" pitchFamily="34" charset="0"/>
                <a:cs typeface="Arial" panose="020B0604020202020204" pitchFamily="34" charset="0"/>
              </a:rPr>
              <a:t>Institute of Health Research (NIHR) portfolio </a:t>
            </a:r>
            <a:br>
              <a:rPr lang="en-GB" altLang="en-US" sz="1700" dirty="0">
                <a:latin typeface="Arial" panose="020B0604020202020204" pitchFamily="34" charset="0"/>
                <a:cs typeface="Arial" panose="020B0604020202020204" pitchFamily="34" charset="0"/>
              </a:rPr>
            </a:br>
            <a:r>
              <a:rPr lang="en-GB" altLang="en-US" sz="1700" dirty="0">
                <a:latin typeface="Arial" panose="020B0604020202020204" pitchFamily="34" charset="0"/>
                <a:cs typeface="Arial" panose="020B0604020202020204" pitchFamily="34" charset="0"/>
              </a:rPr>
              <a:t>research.</a:t>
            </a:r>
            <a:br>
              <a:rPr lang="en-GB" altLang="en-US" sz="1700" dirty="0">
                <a:latin typeface="Arial" panose="020B0604020202020204" pitchFamily="34" charset="0"/>
                <a:cs typeface="Arial" panose="020B0604020202020204" pitchFamily="34" charset="0"/>
              </a:rPr>
            </a:br>
            <a:endParaRPr lang="en-GB" altLang="en-US" sz="17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Recruited patients to 25 speciality areas</a:t>
            </a:r>
            <a:r>
              <a:rPr lang="en-GB" sz="1700" dirty="0">
                <a:latin typeface="Arial" panose="020B0604020202020204" pitchFamily="34" charset="0"/>
                <a:cs typeface="Arial" panose="020B0604020202020204" pitchFamily="34" charset="0"/>
              </a:rPr>
              <a:t>. </a:t>
            </a:r>
          </a:p>
          <a:p>
            <a:endParaRPr lang="en-GB" altLang="en-US"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Continues to embed research into the patient </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experience, with many patients participating in </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a variety of research initiatives throughout the </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year and focusing on a wide range of conditions.</a:t>
            </a:r>
            <a:r>
              <a:rPr lang="en-GB" altLang="en-US" sz="1700" dirty="0">
                <a:latin typeface="Arial" panose="020B0604020202020204" pitchFamily="34" charset="0"/>
                <a:cs typeface="Arial" panose="020B0604020202020204" pitchFamily="34" charset="0"/>
              </a:rPr>
              <a:t/>
            </a:r>
            <a:br>
              <a:rPr lang="en-GB" altLang="en-US" sz="1700" dirty="0">
                <a:latin typeface="Arial" panose="020B0604020202020204" pitchFamily="34" charset="0"/>
                <a:cs typeface="Arial" panose="020B0604020202020204" pitchFamily="34" charset="0"/>
              </a:rPr>
            </a:br>
            <a:endParaRPr lang="en-GB" altLang="en-US" sz="1700" dirty="0">
              <a:latin typeface="Arial" panose="020B0604020202020204" pitchFamily="34" charset="0"/>
              <a:cs typeface="Arial" panose="020B0604020202020204" pitchFamily="34" charset="0"/>
            </a:endParaRPr>
          </a:p>
          <a:p>
            <a:pPr>
              <a:buFontTx/>
              <a:buNone/>
            </a:pPr>
            <a:r>
              <a:rPr lang="en-GB" altLang="en-US" sz="1700" dirty="0">
                <a:latin typeface="Arial" panose="020B0604020202020204" pitchFamily="34" charset="0"/>
                <a:cs typeface="Arial" panose="020B0604020202020204" pitchFamily="34" charset="0"/>
              </a:rPr>
              <a:t/>
            </a:r>
            <a:br>
              <a:rPr lang="en-GB" altLang="en-US" sz="1700" dirty="0">
                <a:latin typeface="Arial" panose="020B0604020202020204" pitchFamily="34" charset="0"/>
                <a:cs typeface="Arial" panose="020B0604020202020204" pitchFamily="34" charset="0"/>
              </a:rPr>
            </a:br>
            <a:endParaRPr lang="en-GB" altLang="en-US" sz="1700" dirty="0">
              <a:latin typeface="Arial" panose="020B0604020202020204" pitchFamily="34" charset="0"/>
              <a:cs typeface="Arial" panose="020B0604020202020204" pitchFamily="34" charset="0"/>
            </a:endParaRPr>
          </a:p>
          <a:p>
            <a:endParaRPr lang="en-GB" altLang="en-US" sz="1700" dirty="0">
              <a:latin typeface="Arial" panose="020B0604020202020204" pitchFamily="34" charset="0"/>
              <a:cs typeface="Arial" panose="020B0604020202020204" pitchFamily="34" charset="0"/>
            </a:endParaRPr>
          </a:p>
          <a:p>
            <a:endParaRPr lang="en-GB" altLang="en-US" sz="1700" dirty="0">
              <a:latin typeface="Arial" panose="020B0604020202020204" pitchFamily="34" charset="0"/>
              <a:cs typeface="Arial" panose="020B0604020202020204" pitchFamily="34" charset="0"/>
            </a:endParaRPr>
          </a:p>
          <a:p>
            <a:pPr>
              <a:buFontTx/>
              <a:buNone/>
            </a:pPr>
            <a:endParaRPr lang="en-GB" altLang="en-US" sz="17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347" y="2780928"/>
            <a:ext cx="2332101" cy="3744416"/>
          </a:xfrm>
          <a:prstGeom prst="rect">
            <a:avLst/>
          </a:prstGeom>
        </p:spPr>
      </p:pic>
    </p:spTree>
    <p:extLst>
      <p:ext uri="{BB962C8B-B14F-4D97-AF65-F5344CB8AC3E}">
        <p14:creationId xmlns:p14="http://schemas.microsoft.com/office/powerpoint/2010/main" val="44563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chemeClr val="tx1"/>
                </a:solidFill>
              </a:rPr>
              <a:t>Financial Review of </a:t>
            </a:r>
            <a:r>
              <a:rPr lang="en-GB" b="1" dirty="0" smtClean="0">
                <a:solidFill>
                  <a:schemeClr val="tx1"/>
                </a:solidFill>
              </a:rPr>
              <a:t>2019-20</a:t>
            </a:r>
            <a:endParaRPr lang="en-GB" dirty="0"/>
          </a:p>
        </p:txBody>
      </p:sp>
      <p:sp>
        <p:nvSpPr>
          <p:cNvPr id="3" name="Subtitle 2"/>
          <p:cNvSpPr>
            <a:spLocks noGrp="1"/>
          </p:cNvSpPr>
          <p:nvPr>
            <p:ph type="subTitle" idx="1"/>
          </p:nvPr>
        </p:nvSpPr>
        <p:spPr/>
        <p:txBody>
          <a:bodyPr/>
          <a:lstStyle/>
          <a:p>
            <a:r>
              <a:rPr lang="en-GB" b="1" dirty="0">
                <a:solidFill>
                  <a:srgbClr val="422C88"/>
                </a:solidFill>
              </a:rPr>
              <a:t>Mike Keech</a:t>
            </a:r>
          </a:p>
          <a:p>
            <a:endParaRPr lang="en-GB" dirty="0"/>
          </a:p>
        </p:txBody>
      </p:sp>
      <p:sp>
        <p:nvSpPr>
          <p:cNvPr id="4" name="Text Placeholder 3"/>
          <p:cNvSpPr>
            <a:spLocks noGrp="1"/>
          </p:cNvSpPr>
          <p:nvPr>
            <p:ph type="body" sz="quarter" idx="13"/>
          </p:nvPr>
        </p:nvSpPr>
        <p:spPr/>
        <p:txBody>
          <a:bodyPr/>
          <a:lstStyle/>
          <a:p>
            <a:r>
              <a:rPr lang="en-GB" dirty="0" smtClean="0">
                <a:solidFill>
                  <a:srgbClr val="422C88"/>
                </a:solidFill>
              </a:rPr>
              <a:t>Director </a:t>
            </a:r>
            <a:r>
              <a:rPr lang="en-GB" dirty="0">
                <a:solidFill>
                  <a:srgbClr val="422C88"/>
                </a:solidFill>
              </a:rPr>
              <a:t>of Finance</a:t>
            </a:r>
          </a:p>
          <a:p>
            <a:endParaRPr lang="en-GB" dirty="0"/>
          </a:p>
        </p:txBody>
      </p:sp>
      <p:sp>
        <p:nvSpPr>
          <p:cNvPr id="5" name="Rectangle 4"/>
          <p:cNvSpPr/>
          <p:nvPr/>
        </p:nvSpPr>
        <p:spPr>
          <a:xfrm>
            <a:off x="2089368" y="4437112"/>
            <a:ext cx="5074920" cy="646331"/>
          </a:xfrm>
          <a:prstGeom prst="rect">
            <a:avLst/>
          </a:prstGeom>
        </p:spPr>
        <p:txBody>
          <a:bodyPr wrap="square">
            <a:spAutoFit/>
          </a:bodyPr>
          <a:lstStyle/>
          <a:p>
            <a:pPr marL="0" indent="0" algn="ctr">
              <a:buNone/>
            </a:pPr>
            <a:r>
              <a:rPr lang="en-GB" b="1" dirty="0">
                <a:solidFill>
                  <a:srgbClr val="422C88"/>
                </a:solidFill>
                <a:latin typeface="Arial" panose="020B0604020202020204" pitchFamily="34" charset="0"/>
                <a:cs typeface="Arial" panose="020B0604020202020204" pitchFamily="34" charset="0"/>
              </a:rPr>
              <a:t>Milton Keynes University Hospital </a:t>
            </a:r>
          </a:p>
          <a:p>
            <a:pPr marL="0" indent="0" algn="ctr">
              <a:buNone/>
            </a:pPr>
            <a:r>
              <a:rPr lang="en-GB" b="1" dirty="0">
                <a:solidFill>
                  <a:srgbClr val="422C88"/>
                </a:solidFill>
                <a:latin typeface="Arial" panose="020B0604020202020204" pitchFamily="34" charset="0"/>
                <a:cs typeface="Arial" panose="020B0604020202020204" pitchFamily="34" charset="0"/>
              </a:rPr>
              <a:t>NHS Foundation Trust</a:t>
            </a:r>
          </a:p>
        </p:txBody>
      </p:sp>
    </p:spTree>
    <p:extLst>
      <p:ext uri="{BB962C8B-B14F-4D97-AF65-F5344CB8AC3E}">
        <p14:creationId xmlns:p14="http://schemas.microsoft.com/office/powerpoint/2010/main" val="359074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87624" y="2492896"/>
            <a:ext cx="6570675" cy="3949396"/>
          </a:xfrm>
          <a:prstGeom prst="rect">
            <a:avLst/>
          </a:prstGeom>
        </p:spPr>
      </p:pic>
      <p:sp>
        <p:nvSpPr>
          <p:cNvPr id="2" name="Title 1"/>
          <p:cNvSpPr>
            <a:spLocks noGrp="1"/>
          </p:cNvSpPr>
          <p:nvPr>
            <p:ph type="title"/>
          </p:nvPr>
        </p:nvSpPr>
        <p:spPr>
          <a:xfrm>
            <a:off x="232301" y="188640"/>
            <a:ext cx="8229600" cy="1143000"/>
          </a:xfrm>
        </p:spPr>
        <p:txBody>
          <a:bodyPr>
            <a:normAutofit/>
          </a:bodyPr>
          <a:lstStyle/>
          <a:p>
            <a:pPr algn="l"/>
            <a:r>
              <a:rPr lang="en-GB" sz="2800" b="1" dirty="0" smtClean="0">
                <a:latin typeface="Arial" panose="020B0604020202020204" pitchFamily="34" charset="0"/>
                <a:cs typeface="Arial" panose="020B0604020202020204" pitchFamily="34" charset="0"/>
              </a:rPr>
              <a:t>Financial Headlines</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4848" y="1037477"/>
            <a:ext cx="8229600" cy="1455419"/>
          </a:xfrm>
        </p:spPr>
        <p:txBody>
          <a:bodyPr>
            <a:noAutofit/>
          </a:bodyPr>
          <a:lstStyle/>
          <a:p>
            <a:pPr marL="0" indent="0">
              <a:buNone/>
            </a:pPr>
            <a:r>
              <a:rPr lang="en-GB" sz="1900" dirty="0" smtClean="0">
                <a:solidFill>
                  <a:schemeClr val="tx1"/>
                </a:solidFill>
              </a:rPr>
              <a:t>On a control total basis the Trust achieved a small surplus of £50k which was £0.5m better than plan (excluding donations).</a:t>
            </a:r>
          </a:p>
          <a:p>
            <a:pPr marL="0" indent="0">
              <a:buNone/>
            </a:pPr>
            <a:r>
              <a:rPr lang="en-GB" altLang="en-US" sz="1900" dirty="0" smtClean="0">
                <a:solidFill>
                  <a:schemeClr val="tx1"/>
                </a:solidFill>
              </a:rPr>
              <a:t>This was a £7.1m improvement on the previous year and £31.8m better than the Trust’s highest reported deficit in 2015/16.</a:t>
            </a:r>
          </a:p>
          <a:p>
            <a:pPr marL="0" indent="0">
              <a:buNone/>
            </a:pPr>
            <a:endParaRPr lang="en-GB" altLang="en-US" sz="19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1ADA1F4-4392-414A-A623-3790B607ABC1}" type="slidenum">
              <a:rPr lang="en-GB" smtClean="0"/>
              <a:pPr>
                <a:defRPr/>
              </a:pPr>
              <a:t>18</a:t>
            </a:fld>
            <a:endParaRPr lang="en-GB"/>
          </a:p>
        </p:txBody>
      </p:sp>
      <p:sp>
        <p:nvSpPr>
          <p:cNvPr id="6" name="TextBox 5"/>
          <p:cNvSpPr txBox="1"/>
          <p:nvPr/>
        </p:nvSpPr>
        <p:spPr>
          <a:xfrm>
            <a:off x="6165287" y="6165304"/>
            <a:ext cx="1719081" cy="215444"/>
          </a:xfrm>
          <a:prstGeom prst="rect">
            <a:avLst/>
          </a:prstGeom>
          <a:noFill/>
        </p:spPr>
        <p:txBody>
          <a:bodyPr wrap="square" rtlCol="0">
            <a:spAutoFit/>
          </a:bodyPr>
          <a:lstStyle/>
          <a:p>
            <a:r>
              <a:rPr lang="en-GB" sz="800" b="1" dirty="0" smtClean="0"/>
              <a:t>SOURCE: FT monitoring returns</a:t>
            </a:r>
            <a:endParaRPr lang="en-GB" sz="800" b="1" dirty="0"/>
          </a:p>
        </p:txBody>
      </p:sp>
      <p:sp>
        <p:nvSpPr>
          <p:cNvPr id="14" name="TextBox 13"/>
          <p:cNvSpPr txBox="1"/>
          <p:nvPr/>
        </p:nvSpPr>
        <p:spPr>
          <a:xfrm>
            <a:off x="1475656" y="3378478"/>
            <a:ext cx="648072" cy="338554"/>
          </a:xfrm>
          <a:prstGeom prst="rect">
            <a:avLst/>
          </a:prstGeom>
          <a:noFill/>
        </p:spPr>
        <p:txBody>
          <a:bodyPr wrap="square" rtlCol="0">
            <a:spAutoFit/>
          </a:bodyPr>
          <a:lstStyle/>
          <a:p>
            <a:r>
              <a:rPr lang="en-GB" sz="1600" b="1" dirty="0" smtClean="0"/>
              <a:t>£m</a:t>
            </a:r>
            <a:endParaRPr lang="en-GB" sz="1600" b="1" dirty="0"/>
          </a:p>
        </p:txBody>
      </p:sp>
    </p:spTree>
    <p:extLst>
      <p:ext uri="{BB962C8B-B14F-4D97-AF65-F5344CB8AC3E}">
        <p14:creationId xmlns:p14="http://schemas.microsoft.com/office/powerpoint/2010/main" val="276145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60648"/>
            <a:ext cx="8229600" cy="1143000"/>
          </a:xfrm>
        </p:spPr>
        <p:txBody>
          <a:bodyPr>
            <a:normAutofit/>
          </a:bodyPr>
          <a:lstStyle/>
          <a:p>
            <a:pPr algn="l"/>
            <a:r>
              <a:rPr lang="en-GB" sz="2800" b="1" dirty="0" smtClean="0">
                <a:latin typeface="Arial" panose="020B0604020202020204" pitchFamily="34" charset="0"/>
                <a:cs typeface="Arial" panose="020B0604020202020204" pitchFamily="34" charset="0"/>
              </a:rPr>
              <a:t>Financial performance</a:t>
            </a:r>
            <a:endParaRPr lang="en-GB"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1ADA1F4-4392-414A-A623-3790B607ABC1}" type="slidenum">
              <a:rPr lang="en-GB" smtClean="0"/>
              <a:pPr>
                <a:defRPr/>
              </a:pPr>
              <a:t>19</a:t>
            </a:fld>
            <a:endParaRPr lang="en-GB"/>
          </a:p>
        </p:txBody>
      </p:sp>
      <p:sp>
        <p:nvSpPr>
          <p:cNvPr id="8" name="TextBox 7"/>
          <p:cNvSpPr txBox="1"/>
          <p:nvPr/>
        </p:nvSpPr>
        <p:spPr>
          <a:xfrm>
            <a:off x="107504" y="1162050"/>
            <a:ext cx="8931721" cy="192360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1900" dirty="0" smtClean="0">
                <a:latin typeface="Arial" panose="020B0604020202020204" pitchFamily="34" charset="0"/>
                <a:cs typeface="Arial" panose="020B0604020202020204" pitchFamily="34" charset="0"/>
              </a:rPr>
              <a:t>£30.6m (12.3%) increase in income, of which £22.4m relates to clinical income from tariff increases and additional funding for activity growth. </a:t>
            </a:r>
            <a:r>
              <a:rPr lang="en-GB" altLang="en-US" sz="1900" dirty="0">
                <a:latin typeface="Arial" panose="020B0604020202020204" pitchFamily="34" charset="0"/>
                <a:cs typeface="Arial" panose="020B0604020202020204" pitchFamily="34" charset="0"/>
              </a:rPr>
              <a:t>The </a:t>
            </a:r>
            <a:r>
              <a:rPr lang="en-GB" altLang="en-US" sz="1900" dirty="0" smtClean="0">
                <a:latin typeface="Arial" panose="020B0604020202020204" pitchFamily="34" charset="0"/>
                <a:cs typeface="Arial" panose="020B0604020202020204" pitchFamily="34" charset="0"/>
              </a:rPr>
              <a:t>Trust also </a:t>
            </a:r>
            <a:r>
              <a:rPr lang="en-GB" altLang="en-US" sz="1900" dirty="0">
                <a:latin typeface="Arial" panose="020B0604020202020204" pitchFamily="34" charset="0"/>
                <a:cs typeface="Arial" panose="020B0604020202020204" pitchFamily="34" charset="0"/>
              </a:rPr>
              <a:t>received </a:t>
            </a:r>
            <a:r>
              <a:rPr lang="en-GB" altLang="en-US" sz="1900" dirty="0" smtClean="0">
                <a:latin typeface="Arial" panose="020B0604020202020204" pitchFamily="34" charset="0"/>
                <a:cs typeface="Arial" panose="020B0604020202020204" pitchFamily="34" charset="0"/>
              </a:rPr>
              <a:t>£1.9m of funding </a:t>
            </a:r>
            <a:r>
              <a:rPr lang="en-GB" altLang="en-US" sz="1900" dirty="0">
                <a:latin typeface="Arial" panose="020B0604020202020204" pitchFamily="34" charset="0"/>
                <a:cs typeface="Arial" panose="020B0604020202020204" pitchFamily="34" charset="0"/>
              </a:rPr>
              <a:t>in </a:t>
            </a:r>
            <a:r>
              <a:rPr lang="en-GB" altLang="en-US" sz="1900" dirty="0" smtClean="0">
                <a:latin typeface="Arial" panose="020B0604020202020204" pitchFamily="34" charset="0"/>
                <a:cs typeface="Arial" panose="020B0604020202020204" pitchFamily="34" charset="0"/>
              </a:rPr>
              <a:t>support of its response </a:t>
            </a:r>
            <a:r>
              <a:rPr lang="en-GB" altLang="en-US" sz="1900" dirty="0">
                <a:latin typeface="Arial" panose="020B0604020202020204" pitchFamily="34" charset="0"/>
                <a:cs typeface="Arial" panose="020B0604020202020204" pitchFamily="34" charset="0"/>
              </a:rPr>
              <a:t>to </a:t>
            </a:r>
            <a:r>
              <a:rPr lang="en-GB" altLang="en-US" sz="1900" dirty="0" smtClean="0">
                <a:latin typeface="Arial" panose="020B0604020202020204" pitchFamily="34" charset="0"/>
                <a:cs typeface="Arial" panose="020B0604020202020204" pitchFamily="34" charset="0"/>
              </a:rPr>
              <a:t>COVID-19.</a:t>
            </a:r>
          </a:p>
          <a:p>
            <a:pPr marL="342900" indent="-342900">
              <a:spcBef>
                <a:spcPts val="600"/>
              </a:spcBef>
              <a:buFont typeface="Arial" panose="020B0604020202020204" pitchFamily="34" charset="0"/>
              <a:buChar char="•"/>
            </a:pPr>
            <a:r>
              <a:rPr lang="en-GB" sz="1900" dirty="0" smtClean="0">
                <a:latin typeface="Arial" panose="020B0604020202020204" pitchFamily="34" charset="0"/>
                <a:cs typeface="Arial" panose="020B0604020202020204" pitchFamily="34" charset="0"/>
              </a:rPr>
              <a:t>£24.3m (9.6%) increase in costs reflecting continued investment by the Trust in its services to support improvements in patient safety and experience, staff health and well-being and clinical effectiveness.</a:t>
            </a:r>
            <a:r>
              <a:rPr lang="en-GB" sz="1900" dirty="0" smtClean="0">
                <a:solidFill>
                  <a:srgbClr val="FF0000"/>
                </a:solidFill>
                <a:latin typeface="Arial" panose="020B0604020202020204" pitchFamily="34" charset="0"/>
                <a:cs typeface="Arial" panose="020B0604020202020204" pitchFamily="34" charset="0"/>
              </a:rPr>
              <a:t> </a:t>
            </a:r>
            <a:endParaRPr lang="en-GB" sz="1900" dirty="0" smtClean="0">
              <a:latin typeface="Arial" panose="020B0604020202020204" pitchFamily="34" charset="0"/>
              <a:cs typeface="Arial" panose="020B0604020202020204" pitchFamily="34" charset="0"/>
            </a:endParaRPr>
          </a:p>
        </p:txBody>
      </p:sp>
      <p:sp>
        <p:nvSpPr>
          <p:cNvPr id="10" name="TextBox 9"/>
          <p:cNvSpPr txBox="1"/>
          <p:nvPr/>
        </p:nvSpPr>
        <p:spPr>
          <a:xfrm>
            <a:off x="4947659" y="6237892"/>
            <a:ext cx="3224741" cy="215444"/>
          </a:xfrm>
          <a:prstGeom prst="rect">
            <a:avLst/>
          </a:prstGeom>
          <a:noFill/>
        </p:spPr>
        <p:txBody>
          <a:bodyPr wrap="square" rtlCol="0">
            <a:spAutoFit/>
          </a:bodyPr>
          <a:lstStyle/>
          <a:p>
            <a:r>
              <a:rPr lang="en-GB" sz="800" b="1" dirty="0" smtClean="0"/>
              <a:t>SOURCE: Annual plan / accounts &amp; FT Monitoring returns </a:t>
            </a:r>
            <a:endParaRPr lang="en-GB" sz="800" b="1" dirty="0"/>
          </a:p>
        </p:txBody>
      </p:sp>
      <p:pic>
        <p:nvPicPr>
          <p:cNvPr id="3" name="Picture 2"/>
          <p:cNvPicPr>
            <a:picLocks noChangeAspect="1"/>
          </p:cNvPicPr>
          <p:nvPr/>
        </p:nvPicPr>
        <p:blipFill>
          <a:blip r:embed="rId2"/>
          <a:stretch>
            <a:fillRect/>
          </a:stretch>
        </p:blipFill>
        <p:spPr>
          <a:xfrm>
            <a:off x="1438528" y="3236401"/>
            <a:ext cx="5989462" cy="3001491"/>
          </a:xfrm>
          <a:prstGeom prst="rect">
            <a:avLst/>
          </a:prstGeom>
        </p:spPr>
      </p:pic>
    </p:spTree>
    <p:extLst>
      <p:ext uri="{BB962C8B-B14F-4D97-AF65-F5344CB8AC3E}">
        <p14:creationId xmlns:p14="http://schemas.microsoft.com/office/powerpoint/2010/main" val="231826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0" name="TextBox 2"/>
          <p:cNvSpPr txBox="1">
            <a:spLocks noChangeArrowheads="1"/>
          </p:cNvSpPr>
          <p:nvPr/>
        </p:nvSpPr>
        <p:spPr bwMode="auto">
          <a:xfrm>
            <a:off x="676275" y="1733550"/>
            <a:ext cx="78263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GB" altLang="en-US" sz="3200" b="1" dirty="0">
              <a:solidFill>
                <a:srgbClr val="0099CE"/>
              </a:solidFill>
            </a:endParaRPr>
          </a:p>
          <a:p>
            <a:pPr algn="ctr" eaLnBrk="1" hangingPunct="1"/>
            <a:r>
              <a:rPr lang="en-GB" altLang="en-US" sz="4000" b="1" dirty="0"/>
              <a:t>Welcome and Opening Address</a:t>
            </a:r>
          </a:p>
          <a:p>
            <a:pPr algn="ctr" eaLnBrk="1" hangingPunct="1"/>
            <a:endParaRPr lang="en-GB" altLang="en-US" sz="3200" b="1" dirty="0">
              <a:solidFill>
                <a:srgbClr val="0099CE"/>
              </a:solidFill>
            </a:endParaRPr>
          </a:p>
          <a:p>
            <a:pPr algn="ctr" eaLnBrk="1" hangingPunct="1"/>
            <a:r>
              <a:rPr lang="en-GB" altLang="en-US" b="1" dirty="0">
                <a:solidFill>
                  <a:schemeClr val="accent1"/>
                </a:solidFill>
              </a:rPr>
              <a:t>Simon Lloyd </a:t>
            </a:r>
          </a:p>
          <a:p>
            <a:pPr algn="ctr" eaLnBrk="1" hangingPunct="1"/>
            <a:endParaRPr lang="en-GB" altLang="en-US" i="1" dirty="0">
              <a:solidFill>
                <a:schemeClr val="accent1"/>
              </a:solidFill>
            </a:endParaRPr>
          </a:p>
          <a:p>
            <a:pPr algn="ctr" eaLnBrk="1" hangingPunct="1"/>
            <a:r>
              <a:rPr lang="en-GB" altLang="en-US" i="1" dirty="0">
                <a:solidFill>
                  <a:schemeClr val="accent1"/>
                </a:solidFill>
              </a:rPr>
              <a:t>Chairman </a:t>
            </a:r>
          </a:p>
          <a:p>
            <a:pPr algn="ctr" eaLnBrk="1" hangingPunct="1"/>
            <a:r>
              <a:rPr lang="en-GB" altLang="en-US" dirty="0">
                <a:solidFill>
                  <a:schemeClr val="accent1"/>
                </a:solidFill>
              </a:rPr>
              <a:t/>
            </a:r>
            <a:br>
              <a:rPr lang="en-GB" altLang="en-US" dirty="0">
                <a:solidFill>
                  <a:schemeClr val="accent1"/>
                </a:solidFill>
              </a:rPr>
            </a:br>
            <a:r>
              <a:rPr lang="en-GB" altLang="en-US" dirty="0">
                <a:solidFill>
                  <a:schemeClr val="accent1"/>
                </a:solidFill>
              </a:rPr>
              <a:t>Milton Keynes University Hospital </a:t>
            </a:r>
          </a:p>
          <a:p>
            <a:pPr algn="ctr" eaLnBrk="1" hangingPunct="1"/>
            <a:r>
              <a:rPr lang="en-GB" altLang="en-US" dirty="0">
                <a:solidFill>
                  <a:schemeClr val="accent1"/>
                </a:solidFill>
              </a:rPr>
              <a:t>NHS Foundation Trust</a:t>
            </a:r>
          </a:p>
          <a:p>
            <a:pPr algn="ctr" eaLnBrk="1" hangingPunct="1"/>
            <a:r>
              <a:rPr lang="en-GB" altLang="en-US" sz="3200" b="1" dirty="0">
                <a:solidFill>
                  <a:srgbClr val="0099CE"/>
                </a:solidFill>
              </a:rPr>
              <a:t/>
            </a:r>
            <a:br>
              <a:rPr lang="en-GB" altLang="en-US" sz="3200" b="1" dirty="0">
                <a:solidFill>
                  <a:srgbClr val="0099CE"/>
                </a:solidFill>
              </a:rPr>
            </a:br>
            <a:endParaRPr lang="en-GB" altLang="en-US" sz="3600" b="1" dirty="0">
              <a:solidFill>
                <a:srgbClr val="0099CE"/>
              </a:solidFill>
            </a:endParaRPr>
          </a:p>
        </p:txBody>
      </p:sp>
    </p:spTree>
    <p:extLst>
      <p:ext uri="{BB962C8B-B14F-4D97-AF65-F5344CB8AC3E}">
        <p14:creationId xmlns:p14="http://schemas.microsoft.com/office/powerpoint/2010/main" val="63444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04664"/>
            <a:ext cx="8229600" cy="853122"/>
          </a:xfrm>
        </p:spPr>
        <p:txBody>
          <a:bodyPr>
            <a:normAutofit/>
          </a:bodyPr>
          <a:lstStyle/>
          <a:p>
            <a:pPr algn="l"/>
            <a:r>
              <a:rPr lang="en-GB" sz="2800" b="1" dirty="0" smtClean="0">
                <a:latin typeface="Arial" panose="020B0604020202020204" pitchFamily="34" charset="0"/>
                <a:cs typeface="Arial" panose="020B0604020202020204" pitchFamily="34" charset="0"/>
              </a:rPr>
              <a:t>Investing in the future</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4796" y="1354455"/>
            <a:ext cx="5450204" cy="4684395"/>
          </a:xfrm>
        </p:spPr>
        <p:txBody>
          <a:bodyPr>
            <a:noAutofit/>
          </a:bodyPr>
          <a:lstStyle/>
          <a:p>
            <a:r>
              <a:rPr lang="en-GB" sz="2200" dirty="0" smtClean="0">
                <a:solidFill>
                  <a:schemeClr val="tx1"/>
                </a:solidFill>
                <a:latin typeface="Arial" panose="020B0604020202020204" pitchFamily="34" charset="0"/>
                <a:cs typeface="Arial" panose="020B0604020202020204" pitchFamily="34" charset="0"/>
              </a:rPr>
              <a:t>£</a:t>
            </a:r>
            <a:r>
              <a:rPr lang="en-GB" sz="2200" dirty="0" smtClean="0">
                <a:solidFill>
                  <a:schemeClr val="tx1"/>
                </a:solidFill>
              </a:rPr>
              <a:t>24.8</a:t>
            </a:r>
            <a:r>
              <a:rPr lang="en-GB" sz="2200" dirty="0" smtClean="0">
                <a:solidFill>
                  <a:schemeClr val="tx1"/>
                </a:solidFill>
                <a:latin typeface="Arial" panose="020B0604020202020204" pitchFamily="34" charset="0"/>
                <a:cs typeface="Arial" panose="020B0604020202020204" pitchFamily="34" charset="0"/>
              </a:rPr>
              <a:t>m invested in capital projects: </a:t>
            </a:r>
          </a:p>
          <a:p>
            <a:pPr lvl="1">
              <a:spcBef>
                <a:spcPts val="400"/>
              </a:spcBef>
            </a:pPr>
            <a:r>
              <a:rPr lang="en-GB" sz="2000" dirty="0" smtClean="0">
                <a:solidFill>
                  <a:schemeClr val="tx1"/>
                </a:solidFill>
              </a:rPr>
              <a:t>Completion of new </a:t>
            </a:r>
            <a:r>
              <a:rPr lang="en-GB" sz="2000" dirty="0">
                <a:solidFill>
                  <a:schemeClr val="tx1"/>
                </a:solidFill>
              </a:rPr>
              <a:t>cancer centre</a:t>
            </a:r>
            <a:r>
              <a:rPr lang="en-GB" sz="2000" dirty="0" smtClean="0">
                <a:solidFill>
                  <a:schemeClr val="tx1"/>
                </a:solidFill>
              </a:rPr>
              <a:t>;</a:t>
            </a:r>
          </a:p>
          <a:p>
            <a:pPr lvl="1">
              <a:spcBef>
                <a:spcPts val="400"/>
              </a:spcBef>
            </a:pPr>
            <a:r>
              <a:rPr lang="en-GB" sz="2000" dirty="0" smtClean="0">
                <a:solidFill>
                  <a:schemeClr val="tx1"/>
                </a:solidFill>
              </a:rPr>
              <a:t>Continued investment in the Trust’s digital infrastructure as part of the </a:t>
            </a:r>
            <a:r>
              <a:rPr lang="en-GB" sz="2000" dirty="0" err="1" smtClean="0">
                <a:solidFill>
                  <a:schemeClr val="tx1"/>
                </a:solidFill>
              </a:rPr>
              <a:t>eCARE</a:t>
            </a:r>
            <a:r>
              <a:rPr lang="en-GB" sz="2000" dirty="0" smtClean="0">
                <a:solidFill>
                  <a:schemeClr val="tx1"/>
                </a:solidFill>
              </a:rPr>
              <a:t> programme;</a:t>
            </a:r>
          </a:p>
          <a:p>
            <a:pPr lvl="1">
              <a:spcBef>
                <a:spcPts val="400"/>
              </a:spcBef>
            </a:pPr>
            <a:r>
              <a:rPr lang="en-GB" sz="2000" dirty="0" smtClean="0">
                <a:solidFill>
                  <a:schemeClr val="tx1"/>
                </a:solidFill>
              </a:rPr>
              <a:t>Completion of a new aseptic unit;</a:t>
            </a:r>
          </a:p>
          <a:p>
            <a:pPr lvl="1">
              <a:spcBef>
                <a:spcPts val="400"/>
              </a:spcBef>
            </a:pPr>
            <a:r>
              <a:rPr lang="en-GB" sz="2000" dirty="0" smtClean="0">
                <a:solidFill>
                  <a:schemeClr val="tx1"/>
                </a:solidFill>
              </a:rPr>
              <a:t>Refurbishment of the pharmacy department, including a new pharmacy robot; and</a:t>
            </a:r>
          </a:p>
          <a:p>
            <a:pPr lvl="1">
              <a:spcBef>
                <a:spcPts val="400"/>
              </a:spcBef>
            </a:pPr>
            <a:r>
              <a:rPr lang="en-GB" sz="2000" dirty="0">
                <a:solidFill>
                  <a:schemeClr val="tx1"/>
                </a:solidFill>
              </a:rPr>
              <a:t>Replacement and upgrade of </a:t>
            </a:r>
            <a:r>
              <a:rPr lang="en-GB" sz="2000" dirty="0" smtClean="0">
                <a:solidFill>
                  <a:schemeClr val="tx1"/>
                </a:solidFill>
              </a:rPr>
              <a:t>the Trust’s </a:t>
            </a:r>
            <a:r>
              <a:rPr lang="en-GB" sz="2000" dirty="0">
                <a:solidFill>
                  <a:schemeClr val="tx1"/>
                </a:solidFill>
              </a:rPr>
              <a:t>facilities and </a:t>
            </a:r>
            <a:r>
              <a:rPr lang="en-GB" sz="2000" dirty="0" smtClean="0">
                <a:solidFill>
                  <a:schemeClr val="tx1"/>
                </a:solidFill>
              </a:rPr>
              <a:t>equipment.</a:t>
            </a:r>
            <a:endParaRPr lang="en-GB" sz="2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1ADA1F4-4392-414A-A623-3790B607ABC1}" type="slidenum">
              <a:rPr lang="en-GB" smtClean="0"/>
              <a:pPr>
                <a:defRPr/>
              </a:pPr>
              <a:t>20</a:t>
            </a:fld>
            <a:endParaRPr lang="en-GB"/>
          </a:p>
        </p:txBody>
      </p:sp>
      <p:sp>
        <p:nvSpPr>
          <p:cNvPr id="5" name="TextBox 4"/>
          <p:cNvSpPr txBox="1"/>
          <p:nvPr/>
        </p:nvSpPr>
        <p:spPr>
          <a:xfrm>
            <a:off x="333374" y="5172075"/>
            <a:ext cx="8435975" cy="1323439"/>
          </a:xfrm>
          <a:prstGeom prst="rect">
            <a:avLst/>
          </a:prstGeom>
          <a:noFill/>
        </p:spPr>
        <p:txBody>
          <a:bodyPr wrap="square" rtlCol="0">
            <a:spAutoFit/>
          </a:bodyPr>
          <a:lstStyle/>
          <a:p>
            <a:pPr marL="342900" indent="-3429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The </a:t>
            </a:r>
            <a:r>
              <a:rPr lang="en-GB" altLang="en-US" sz="2000" dirty="0" smtClean="0">
                <a:latin typeface="Arial" panose="020B0604020202020204" pitchFamily="34" charset="0"/>
                <a:cs typeface="Arial" panose="020B0604020202020204" pitchFamily="34" charset="0"/>
              </a:rPr>
              <a:t>Trust expects to continue to make significant investment in its estate and facilities over the coming years, including as part of the  government’s Health Infrastructure Plan, with £200m earmarked for a redevelopment of the hospital site.</a:t>
            </a:r>
            <a:endParaRPr lang="en-GB" sz="2000" dirty="0"/>
          </a:p>
        </p:txBody>
      </p:sp>
      <p:grpSp>
        <p:nvGrpSpPr>
          <p:cNvPr id="7" name="Group 6"/>
          <p:cNvGrpSpPr>
            <a:grpSpLocks/>
          </p:cNvGrpSpPr>
          <p:nvPr/>
        </p:nvGrpSpPr>
        <p:grpSpPr bwMode="auto">
          <a:xfrm>
            <a:off x="5422392" y="1354455"/>
            <a:ext cx="3540650" cy="3293744"/>
            <a:chOff x="5557651" y="1426900"/>
            <a:chExt cx="3411198" cy="3170762"/>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7651" y="1640389"/>
              <a:ext cx="3211697" cy="295727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ChangeArrowheads="1"/>
            </p:cNvSpPr>
            <p:nvPr/>
          </p:nvSpPr>
          <p:spPr bwMode="auto">
            <a:xfrm rot="4905768">
              <a:off x="8198302" y="2397955"/>
              <a:ext cx="1191844" cy="349250"/>
            </a:xfrm>
            <a:prstGeom prst="ellipse">
              <a:avLst/>
            </a:prstGeom>
            <a:solidFill>
              <a:schemeClr val="bg1"/>
            </a:solidFill>
            <a:ln w="9525" algn="ctr">
              <a:solidFill>
                <a:schemeClr val="bg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0" name="Rectangle 7"/>
            <p:cNvSpPr>
              <a:spLocks noChangeArrowheads="1"/>
            </p:cNvSpPr>
            <p:nvPr/>
          </p:nvSpPr>
          <p:spPr bwMode="auto">
            <a:xfrm rot="2704375">
              <a:off x="8061067" y="1722462"/>
              <a:ext cx="644968" cy="349250"/>
            </a:xfrm>
            <a:prstGeom prst="ellipse">
              <a:avLst/>
            </a:prstGeom>
            <a:solidFill>
              <a:schemeClr val="bg1"/>
            </a:solidFill>
            <a:ln w="9525" algn="ctr">
              <a:solidFill>
                <a:schemeClr val="bg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1" name="Rectangle 8"/>
            <p:cNvSpPr>
              <a:spLocks noChangeArrowheads="1"/>
            </p:cNvSpPr>
            <p:nvPr/>
          </p:nvSpPr>
          <p:spPr bwMode="auto">
            <a:xfrm rot="2704375">
              <a:off x="8344741" y="1608163"/>
              <a:ext cx="644968" cy="349250"/>
            </a:xfrm>
            <a:prstGeom prst="ellipse">
              <a:avLst/>
            </a:prstGeom>
            <a:solidFill>
              <a:schemeClr val="bg1"/>
            </a:solidFill>
            <a:ln w="9525" algn="ctr">
              <a:solidFill>
                <a:schemeClr val="bg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2" name="Rectangle 9"/>
            <p:cNvSpPr>
              <a:spLocks noChangeArrowheads="1"/>
            </p:cNvSpPr>
            <p:nvPr/>
          </p:nvSpPr>
          <p:spPr bwMode="auto">
            <a:xfrm rot="1633542">
              <a:off x="7623369" y="1426900"/>
              <a:ext cx="644968" cy="349250"/>
            </a:xfrm>
            <a:prstGeom prst="ellipse">
              <a:avLst/>
            </a:prstGeom>
            <a:solidFill>
              <a:schemeClr val="bg1"/>
            </a:solidFill>
            <a:ln w="9525" algn="ctr">
              <a:solidFill>
                <a:schemeClr val="bg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spTree>
    <p:extLst>
      <p:ext uri="{BB962C8B-B14F-4D97-AF65-F5344CB8AC3E}">
        <p14:creationId xmlns:p14="http://schemas.microsoft.com/office/powerpoint/2010/main" val="58188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53122"/>
          </a:xfrm>
        </p:spPr>
        <p:txBody>
          <a:bodyPr>
            <a:normAutofit/>
          </a:bodyPr>
          <a:lstStyle/>
          <a:p>
            <a:pPr algn="l"/>
            <a:r>
              <a:rPr lang="en-GB" sz="2800" b="1" dirty="0" smtClean="0">
                <a:latin typeface="Arial" panose="020B0604020202020204" pitchFamily="34" charset="0"/>
                <a:cs typeface="Arial" panose="020B0604020202020204" pitchFamily="34" charset="0"/>
              </a:rPr>
              <a:t>Charitable funds</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7195" y="1297305"/>
            <a:ext cx="8229600" cy="4525963"/>
          </a:xfrm>
        </p:spPr>
        <p:txBody>
          <a:bodyPr/>
          <a:lstStyle/>
          <a:p>
            <a:pPr marL="285750" indent="-285750">
              <a:buFont typeface="Arial" panose="020B0604020202020204" pitchFamily="34" charset="0"/>
              <a:buChar char="•"/>
              <a:defRPr/>
            </a:pPr>
            <a:endParaRPr lang="en-GB" sz="1800" dirty="0" smtClean="0"/>
          </a:p>
          <a:p>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1ADA1F4-4392-414A-A623-3790B607ABC1}" type="slidenum">
              <a:rPr lang="en-GB" smtClean="0"/>
              <a:pPr>
                <a:defRPr/>
              </a:pPr>
              <a:t>21</a:t>
            </a:fld>
            <a:endParaRPr lang="en-GB"/>
          </a:p>
        </p:txBody>
      </p:sp>
      <p:sp>
        <p:nvSpPr>
          <p:cNvPr id="5" name="Content Placeholder 2"/>
          <p:cNvSpPr txBox="1">
            <a:spLocks/>
          </p:cNvSpPr>
          <p:nvPr/>
        </p:nvSpPr>
        <p:spPr bwMode="auto">
          <a:xfrm>
            <a:off x="121557" y="1481763"/>
            <a:ext cx="4583793" cy="5168809"/>
          </a:xfrm>
          <a:prstGeom prst="rect">
            <a:avLst/>
          </a:prstGeom>
          <a:noFill/>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1800"/>
              </a:spcBef>
            </a:pPr>
            <a:r>
              <a:rPr lang="en-GB" altLang="en-US" sz="2200" dirty="0" smtClean="0">
                <a:latin typeface="Arial" panose="020B0604020202020204" pitchFamily="34" charset="0"/>
                <a:cs typeface="Arial" panose="020B0604020202020204" pitchFamily="34" charset="0"/>
              </a:rPr>
              <a:t>£562k was generated from fundraising activities in year, of which £390k related to the Cancer Centre Appeal.</a:t>
            </a:r>
          </a:p>
          <a:p>
            <a:pPr>
              <a:spcBef>
                <a:spcPts val="1800"/>
              </a:spcBef>
            </a:pPr>
            <a:r>
              <a:rPr lang="en-GB" altLang="en-US" sz="2200" dirty="0" smtClean="0">
                <a:latin typeface="Arial" panose="020B0604020202020204" pitchFamily="34" charset="0"/>
                <a:cs typeface="Arial" panose="020B0604020202020204" pitchFamily="34" charset="0"/>
              </a:rPr>
              <a:t>In addition to the Cancer Centre Appeal, the charity continues to use its unrestricted funds in order to support a range of charitable and health related activities for the benefit of patients, their families and staff.</a:t>
            </a:r>
            <a:endParaRPr lang="en-GB" altLang="en-US" sz="2300" dirty="0"/>
          </a:p>
        </p:txBody>
      </p:sp>
      <p:graphicFrame>
        <p:nvGraphicFramePr>
          <p:cNvPr id="6" name="Table 5"/>
          <p:cNvGraphicFramePr>
            <a:graphicFrameLocks noGrp="1"/>
          </p:cNvGraphicFramePr>
          <p:nvPr>
            <p:extLst>
              <p:ext uri="{D42A27DB-BD31-4B8C-83A1-F6EECF244321}">
                <p14:modId xmlns:p14="http://schemas.microsoft.com/office/powerpoint/2010/main" val="253464486"/>
              </p:ext>
            </p:extLst>
          </p:nvPr>
        </p:nvGraphicFramePr>
        <p:xfrm>
          <a:off x="4932041" y="1527267"/>
          <a:ext cx="3888110" cy="2270760"/>
        </p:xfrm>
        <a:graphic>
          <a:graphicData uri="http://schemas.openxmlformats.org/drawingml/2006/table">
            <a:tbl>
              <a:tblPr>
                <a:tableStyleId>{5C22544A-7EE6-4342-B048-85BDC9FD1C3A}</a:tableStyleId>
              </a:tblPr>
              <a:tblGrid>
                <a:gridCol w="3018079">
                  <a:extLst>
                    <a:ext uri="{9D8B030D-6E8A-4147-A177-3AD203B41FA5}">
                      <a16:colId xmlns:a16="http://schemas.microsoft.com/office/drawing/2014/main" xmlns="" val="20000"/>
                    </a:ext>
                  </a:extLst>
                </a:gridCol>
                <a:gridCol w="870031">
                  <a:extLst>
                    <a:ext uri="{9D8B030D-6E8A-4147-A177-3AD203B41FA5}">
                      <a16:colId xmlns:a16="http://schemas.microsoft.com/office/drawing/2014/main" xmlns="" val="20001"/>
                    </a:ext>
                  </a:extLst>
                </a:gridCol>
              </a:tblGrid>
              <a:tr h="190500">
                <a:tc>
                  <a:txBody>
                    <a:bodyPr/>
                    <a:lstStyle/>
                    <a:p>
                      <a:pPr algn="l" fontAlgn="b"/>
                      <a:endParaRPr lang="en-GB" sz="1800" b="1" i="0" u="none" strike="noStrike" dirty="0">
                        <a:solidFill>
                          <a:schemeClr val="accent1">
                            <a:lumMod val="60000"/>
                            <a:lumOff val="40000"/>
                          </a:schemeClr>
                        </a:solidFill>
                        <a:effectLst/>
                        <a:latin typeface="Calibri" panose="020F0502020204030204" pitchFamily="34" charset="0"/>
                      </a:endParaRPr>
                    </a:p>
                  </a:txBody>
                  <a:tcPr marL="9525" marR="9525" marT="9525" marB="0" anchor="b">
                    <a:noFill/>
                  </a:tcPr>
                </a:tc>
                <a:tc>
                  <a:txBody>
                    <a:bodyPr/>
                    <a:lstStyle/>
                    <a:p>
                      <a:pPr algn="r" fontAlgn="b"/>
                      <a:r>
                        <a:rPr lang="en-GB" sz="1800" b="1" u="none" strike="noStrike" dirty="0" smtClean="0">
                          <a:solidFill>
                            <a:schemeClr val="tx1"/>
                          </a:solidFill>
                          <a:effectLst/>
                          <a:latin typeface="Calibri" panose="020F0502020204030204" pitchFamily="34" charset="0"/>
                        </a:rPr>
                        <a:t>2019/20</a:t>
                      </a:r>
                      <a:endParaRPr lang="en-GB" sz="1800" b="1"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0"/>
                  </a:ext>
                </a:extLst>
              </a:tr>
              <a:tr h="190500">
                <a:tc>
                  <a:txBody>
                    <a:bodyPr/>
                    <a:lstStyle/>
                    <a:p>
                      <a:pPr algn="l" fontAlgn="b"/>
                      <a:endParaRPr lang="en-GB" sz="1800" b="1" i="0" u="none" strike="noStrike" dirty="0">
                        <a:solidFill>
                          <a:schemeClr val="accent1">
                            <a:lumMod val="60000"/>
                            <a:lumOff val="40000"/>
                          </a:schemeClr>
                        </a:solidFill>
                        <a:effectLst/>
                        <a:latin typeface="Calibri" panose="020F0502020204030204" pitchFamily="34" charset="0"/>
                      </a:endParaRPr>
                    </a:p>
                  </a:txBody>
                  <a:tcPr marL="9525" marR="9525" marT="9525" marB="0" anchor="b">
                    <a:noFill/>
                  </a:tcPr>
                </a:tc>
                <a:tc>
                  <a:txBody>
                    <a:bodyPr/>
                    <a:lstStyle/>
                    <a:p>
                      <a:pPr algn="r" fontAlgn="b"/>
                      <a:r>
                        <a:rPr lang="en-GB" sz="1800" b="1" u="none" strike="noStrike" dirty="0">
                          <a:solidFill>
                            <a:schemeClr val="tx1"/>
                          </a:solidFill>
                          <a:effectLst/>
                          <a:latin typeface="Calibri" panose="020F0502020204030204" pitchFamily="34" charset="0"/>
                        </a:rPr>
                        <a:t>£k</a:t>
                      </a:r>
                      <a:endParaRPr lang="en-GB" sz="1800" b="1"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1"/>
                  </a:ext>
                </a:extLst>
              </a:tr>
              <a:tr h="190500">
                <a:tc>
                  <a:txBody>
                    <a:bodyPr/>
                    <a:lstStyle/>
                    <a:p>
                      <a:pPr algn="l" fontAlgn="b"/>
                      <a:r>
                        <a:rPr lang="en-GB" sz="1800" b="1" u="none" strike="noStrike" dirty="0" smtClean="0">
                          <a:solidFill>
                            <a:schemeClr val="accent1">
                              <a:lumMod val="75000"/>
                            </a:schemeClr>
                          </a:solidFill>
                          <a:effectLst/>
                          <a:latin typeface="Calibri" panose="020F0502020204030204" pitchFamily="34" charset="0"/>
                        </a:rPr>
                        <a:t>Total</a:t>
                      </a:r>
                      <a:r>
                        <a:rPr lang="en-GB" sz="1800" b="1" u="none" strike="noStrike" baseline="0" dirty="0" smtClean="0">
                          <a:solidFill>
                            <a:schemeClr val="accent1">
                              <a:lumMod val="75000"/>
                            </a:schemeClr>
                          </a:solidFill>
                          <a:effectLst/>
                          <a:latin typeface="Calibri" panose="020F0502020204030204" pitchFamily="34" charset="0"/>
                        </a:rPr>
                        <a:t> income</a:t>
                      </a:r>
                      <a:endParaRPr lang="en-GB" sz="1800" b="1" i="0" u="none" strike="noStrike" dirty="0">
                        <a:solidFill>
                          <a:schemeClr val="accent1">
                            <a:lumMod val="75000"/>
                          </a:schemeClr>
                        </a:solidFill>
                        <a:effectLst/>
                        <a:latin typeface="Calibri" panose="020F0502020204030204" pitchFamily="34" charset="0"/>
                      </a:endParaRPr>
                    </a:p>
                  </a:txBody>
                  <a:tcPr marL="9525" marR="9525" marT="9525" marB="0" anchor="b">
                    <a:noFill/>
                  </a:tcPr>
                </a:tc>
                <a:tc>
                  <a:txBody>
                    <a:bodyPr/>
                    <a:lstStyle/>
                    <a:p>
                      <a:pPr algn="r" fontAlgn="b"/>
                      <a:r>
                        <a:rPr lang="en-GB" sz="1800" b="0" i="0" u="none" strike="noStrike" dirty="0" smtClean="0">
                          <a:solidFill>
                            <a:schemeClr val="tx1"/>
                          </a:solidFill>
                          <a:effectLst/>
                          <a:latin typeface="Calibri" panose="020F0502020204030204" pitchFamily="34" charset="0"/>
                        </a:rPr>
                        <a:t>562</a:t>
                      </a:r>
                      <a:endParaRPr lang="en-GB" sz="18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2"/>
                  </a:ext>
                </a:extLst>
              </a:tr>
              <a:tr h="190500">
                <a:tc>
                  <a:txBody>
                    <a:bodyPr/>
                    <a:lstStyle/>
                    <a:p>
                      <a:pPr algn="l" fontAlgn="b"/>
                      <a:r>
                        <a:rPr lang="en-GB" sz="1800" b="1" u="none" strike="noStrike" dirty="0">
                          <a:solidFill>
                            <a:schemeClr val="accent1">
                              <a:lumMod val="75000"/>
                            </a:schemeClr>
                          </a:solidFill>
                          <a:effectLst/>
                          <a:latin typeface="Calibri" panose="020F0502020204030204" pitchFamily="34" charset="0"/>
                        </a:rPr>
                        <a:t>Total </a:t>
                      </a:r>
                      <a:r>
                        <a:rPr lang="en-GB" sz="1800" b="1" u="none" strike="noStrike" dirty="0" smtClean="0">
                          <a:solidFill>
                            <a:schemeClr val="accent1">
                              <a:lumMod val="75000"/>
                            </a:schemeClr>
                          </a:solidFill>
                          <a:effectLst/>
                          <a:latin typeface="Calibri" panose="020F0502020204030204" pitchFamily="34" charset="0"/>
                        </a:rPr>
                        <a:t>expenditure</a:t>
                      </a:r>
                      <a:endParaRPr lang="en-GB" sz="1800" b="1" i="0" u="none" strike="noStrike" dirty="0">
                        <a:solidFill>
                          <a:schemeClr val="accent1">
                            <a:lumMod val="75000"/>
                          </a:schemeClr>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800" b="0" u="none" strike="noStrike" dirty="0" smtClean="0">
                          <a:solidFill>
                            <a:schemeClr val="tx1"/>
                          </a:solidFill>
                          <a:effectLst/>
                          <a:latin typeface="Calibri" panose="020F0502020204030204" pitchFamily="34" charset="0"/>
                        </a:rPr>
                        <a:t>(867)</a:t>
                      </a:r>
                      <a:endParaRPr lang="en-GB" sz="1800" b="0" i="0" u="none" strike="noStrike" dirty="0">
                        <a:solidFill>
                          <a:schemeClr val="tx1"/>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90500">
                <a:tc>
                  <a:txBody>
                    <a:bodyPr/>
                    <a:lstStyle/>
                    <a:p>
                      <a:pPr algn="l" fontAlgn="b"/>
                      <a:r>
                        <a:rPr lang="en-GB" sz="1800" b="1" u="none" strike="noStrike" dirty="0">
                          <a:solidFill>
                            <a:schemeClr val="accent1">
                              <a:lumMod val="75000"/>
                            </a:schemeClr>
                          </a:solidFill>
                          <a:effectLst/>
                          <a:latin typeface="Calibri" panose="020F0502020204030204" pitchFamily="34" charset="0"/>
                        </a:rPr>
                        <a:t>Net </a:t>
                      </a:r>
                      <a:r>
                        <a:rPr lang="en-GB" sz="1800" b="1" u="none" strike="noStrike" dirty="0" smtClean="0">
                          <a:solidFill>
                            <a:schemeClr val="accent1">
                              <a:lumMod val="75000"/>
                            </a:schemeClr>
                          </a:solidFill>
                          <a:effectLst/>
                          <a:latin typeface="Calibri" panose="020F0502020204030204" pitchFamily="34" charset="0"/>
                        </a:rPr>
                        <a:t>movement in funds</a:t>
                      </a:r>
                      <a:endParaRPr lang="en-GB" sz="1800" b="1" i="0" u="none" strike="noStrike" dirty="0">
                        <a:solidFill>
                          <a:schemeClr val="accent1">
                            <a:lumMod val="75000"/>
                          </a:schemeClr>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GB" sz="1800" b="1" i="0" u="none" strike="noStrike" dirty="0" smtClean="0">
                          <a:solidFill>
                            <a:schemeClr val="tx1"/>
                          </a:solidFill>
                          <a:effectLst/>
                          <a:latin typeface="Calibri" panose="020F0502020204030204" pitchFamily="34" charset="0"/>
                        </a:rPr>
                        <a:t>(305)</a:t>
                      </a:r>
                      <a:endParaRPr lang="en-GB" sz="1800" b="1" i="0" u="none" strike="noStrike" dirty="0">
                        <a:solidFill>
                          <a:schemeClr val="tx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4"/>
                  </a:ext>
                </a:extLst>
              </a:tr>
              <a:tr h="190500">
                <a:tc>
                  <a:txBody>
                    <a:bodyPr/>
                    <a:lstStyle/>
                    <a:p>
                      <a:pPr algn="l" fontAlgn="b"/>
                      <a:endParaRPr lang="en-GB" sz="1800" b="1" i="0" u="none" strike="noStrike" dirty="0">
                        <a:solidFill>
                          <a:schemeClr val="accent1">
                            <a:lumMod val="60000"/>
                            <a:lumOff val="40000"/>
                          </a:schemeClr>
                        </a:solidFill>
                        <a:effectLst/>
                        <a:latin typeface="Calibri" panose="020F0502020204030204" pitchFamily="34" charset="0"/>
                      </a:endParaRPr>
                    </a:p>
                  </a:txBody>
                  <a:tcPr marL="9525" marR="9525" marT="9525" marB="0" anchor="b">
                    <a:noFill/>
                  </a:tcPr>
                </a:tc>
                <a:tc>
                  <a:txBody>
                    <a:bodyPr/>
                    <a:lstStyle/>
                    <a:p>
                      <a:pPr algn="r" fontAlgn="b"/>
                      <a:endParaRPr lang="en-GB" sz="1800" b="1"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005"/>
                  </a:ext>
                </a:extLst>
              </a:tr>
              <a:tr h="190500">
                <a:tc>
                  <a:txBody>
                    <a:bodyPr/>
                    <a:lstStyle/>
                    <a:p>
                      <a:pPr algn="l" fontAlgn="b"/>
                      <a:r>
                        <a:rPr lang="en-GB" sz="1800" b="1" u="none" strike="noStrike" dirty="0">
                          <a:solidFill>
                            <a:schemeClr val="accent1">
                              <a:lumMod val="75000"/>
                            </a:schemeClr>
                          </a:solidFill>
                          <a:effectLst/>
                          <a:latin typeface="Calibri" panose="020F0502020204030204" pitchFamily="34" charset="0"/>
                        </a:rPr>
                        <a:t>Fund </a:t>
                      </a:r>
                      <a:r>
                        <a:rPr lang="en-GB" sz="1800" b="1" u="none" strike="noStrike" dirty="0" smtClean="0">
                          <a:solidFill>
                            <a:schemeClr val="accent1">
                              <a:lumMod val="75000"/>
                            </a:schemeClr>
                          </a:solidFill>
                          <a:effectLst/>
                          <a:latin typeface="Calibri" panose="020F0502020204030204" pitchFamily="34" charset="0"/>
                        </a:rPr>
                        <a:t>balance brought forward</a:t>
                      </a:r>
                      <a:endParaRPr lang="en-GB" sz="1800" b="1" i="0" u="none" strike="noStrike" dirty="0">
                        <a:solidFill>
                          <a:schemeClr val="accent1">
                            <a:lumMod val="75000"/>
                          </a:schemeClr>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800" b="1" i="0" u="none" strike="noStrike" dirty="0" smtClean="0">
                          <a:solidFill>
                            <a:schemeClr val="tx1"/>
                          </a:solidFill>
                          <a:effectLst/>
                          <a:latin typeface="Calibri" panose="020F0502020204030204" pitchFamily="34" charset="0"/>
                        </a:rPr>
                        <a:t>628</a:t>
                      </a:r>
                      <a:endParaRPr lang="en-GB" sz="1800" b="1" i="0" u="none" strike="noStrike" dirty="0">
                        <a:solidFill>
                          <a:schemeClr val="tx1"/>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190500">
                <a:tc>
                  <a:txBody>
                    <a:bodyPr/>
                    <a:lstStyle/>
                    <a:p>
                      <a:pPr algn="l" fontAlgn="b"/>
                      <a:r>
                        <a:rPr lang="en-GB" sz="1800" b="1" u="none" strike="noStrike" dirty="0">
                          <a:solidFill>
                            <a:schemeClr val="accent1">
                              <a:lumMod val="75000"/>
                            </a:schemeClr>
                          </a:solidFill>
                          <a:effectLst/>
                          <a:latin typeface="Calibri" panose="020F0502020204030204" pitchFamily="34" charset="0"/>
                        </a:rPr>
                        <a:t>Fund </a:t>
                      </a:r>
                      <a:r>
                        <a:rPr lang="en-GB" sz="1800" b="1" u="none" strike="noStrike" dirty="0" smtClean="0">
                          <a:solidFill>
                            <a:schemeClr val="accent1">
                              <a:lumMod val="75000"/>
                            </a:schemeClr>
                          </a:solidFill>
                          <a:effectLst/>
                          <a:latin typeface="Calibri" panose="020F0502020204030204" pitchFamily="34" charset="0"/>
                        </a:rPr>
                        <a:t>balance carried forward</a:t>
                      </a:r>
                      <a:endParaRPr lang="en-GB" sz="1800" b="1" i="0" u="none" strike="noStrike" dirty="0">
                        <a:solidFill>
                          <a:schemeClr val="accent1">
                            <a:lumMod val="75000"/>
                          </a:schemeClr>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r" fontAlgn="b"/>
                      <a:r>
                        <a:rPr lang="en-GB" sz="1800" b="1" i="0" u="none" strike="noStrike" dirty="0" smtClean="0">
                          <a:solidFill>
                            <a:schemeClr val="tx1"/>
                          </a:solidFill>
                          <a:effectLst/>
                          <a:latin typeface="Calibri" panose="020F0502020204030204" pitchFamily="34" charset="0"/>
                        </a:rPr>
                        <a:t>323</a:t>
                      </a:r>
                      <a:endParaRPr lang="en-GB" sz="1800" b="1" i="0" u="none" strike="noStrike" dirty="0">
                        <a:solidFill>
                          <a:schemeClr val="tx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7"/>
                  </a:ext>
                </a:extLst>
              </a:tr>
            </a:tbl>
          </a:graphicData>
        </a:graphic>
      </p:graphicFrame>
      <p:sp>
        <p:nvSpPr>
          <p:cNvPr id="7" name="Rectangle 6"/>
          <p:cNvSpPr/>
          <p:nvPr/>
        </p:nvSpPr>
        <p:spPr>
          <a:xfrm>
            <a:off x="4705350" y="1476375"/>
            <a:ext cx="4238626" cy="2628900"/>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808216" y="1527267"/>
            <a:ext cx="2552700" cy="338554"/>
          </a:xfrm>
          <a:prstGeom prst="rect">
            <a:avLst/>
          </a:prstGeom>
          <a:noFill/>
        </p:spPr>
        <p:txBody>
          <a:bodyPr wrap="square" rtlCol="0">
            <a:spAutoFit/>
          </a:bodyPr>
          <a:lstStyle/>
          <a:p>
            <a:r>
              <a:rPr lang="en-GB" sz="1600" b="1" dirty="0" smtClean="0"/>
              <a:t>Charitable funds:</a:t>
            </a:r>
            <a:endParaRPr lang="en-GB" sz="1600" b="1" dirty="0"/>
          </a:p>
        </p:txBody>
      </p:sp>
      <p:sp>
        <p:nvSpPr>
          <p:cNvPr id="10" name="TextBox 9"/>
          <p:cNvSpPr txBox="1"/>
          <p:nvPr/>
        </p:nvSpPr>
        <p:spPr>
          <a:xfrm>
            <a:off x="7122591" y="4168318"/>
            <a:ext cx="2157278" cy="276999"/>
          </a:xfrm>
          <a:prstGeom prst="rect">
            <a:avLst/>
          </a:prstGeom>
          <a:noFill/>
        </p:spPr>
        <p:txBody>
          <a:bodyPr wrap="square" rtlCol="0">
            <a:spAutoFit/>
          </a:bodyPr>
          <a:lstStyle/>
          <a:p>
            <a:r>
              <a:rPr lang="en-GB" sz="1200" b="1" dirty="0" smtClean="0"/>
              <a:t>DRAFT: subject to audit</a:t>
            </a:r>
            <a:endParaRPr lang="en-GB" sz="1200" b="1"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0341" y="4505405"/>
            <a:ext cx="3180889" cy="166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00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76672"/>
            <a:ext cx="8229600" cy="853122"/>
          </a:xfrm>
        </p:spPr>
        <p:txBody>
          <a:bodyPr>
            <a:normAutofit/>
          </a:bodyPr>
          <a:lstStyle/>
          <a:p>
            <a:pPr algn="l"/>
            <a:r>
              <a:rPr lang="en-GB" sz="2800" b="1" dirty="0" smtClean="0">
                <a:latin typeface="Arial" panose="020B0604020202020204" pitchFamily="34" charset="0"/>
                <a:cs typeface="Arial" panose="020B0604020202020204" pitchFamily="34" charset="0"/>
              </a:rPr>
              <a:t>Outlook for 2020/21 and beyond</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1490" y="1340768"/>
            <a:ext cx="8033385" cy="4895850"/>
          </a:xfrm>
        </p:spPr>
        <p:txBody>
          <a:bodyPr>
            <a:noAutofit/>
          </a:bodyPr>
          <a:lstStyle/>
          <a:p>
            <a:pPr marL="285750" indent="-285750">
              <a:spcBef>
                <a:spcPts val="2400"/>
              </a:spcBef>
              <a:defRPr/>
            </a:pPr>
            <a:r>
              <a:rPr lang="en-GB" altLang="en-US" sz="2200" dirty="0" smtClean="0">
                <a:solidFill>
                  <a:schemeClr val="tx1"/>
                </a:solidFill>
              </a:rPr>
              <a:t>The Trust, and the NHS more generally, face operational and financial challenges as a result of the COVID-19 global pandemic. In particular:</a:t>
            </a:r>
          </a:p>
          <a:p>
            <a:pPr marL="685800" lvl="1">
              <a:spcBef>
                <a:spcPts val="0"/>
              </a:spcBef>
              <a:defRPr/>
            </a:pPr>
            <a:endParaRPr lang="en-GB" altLang="en-US" sz="1000" dirty="0" smtClean="0">
              <a:solidFill>
                <a:schemeClr val="tx1"/>
              </a:solidFill>
            </a:endParaRPr>
          </a:p>
          <a:p>
            <a:pPr marL="685800" lvl="1">
              <a:spcBef>
                <a:spcPts val="0"/>
              </a:spcBef>
              <a:defRPr/>
            </a:pPr>
            <a:r>
              <a:rPr lang="en-GB" altLang="en-US" sz="2000" dirty="0" smtClean="0">
                <a:solidFill>
                  <a:schemeClr val="tx1"/>
                </a:solidFill>
              </a:rPr>
              <a:t>Operational efficiency has been adversely affected by measures put in place to keep staff and patients safe;</a:t>
            </a:r>
          </a:p>
          <a:p>
            <a:pPr marL="685800" lvl="1">
              <a:spcBef>
                <a:spcPts val="0"/>
              </a:spcBef>
              <a:defRPr/>
            </a:pPr>
            <a:r>
              <a:rPr lang="en-GB" altLang="en-US" sz="2000" dirty="0" smtClean="0">
                <a:solidFill>
                  <a:schemeClr val="tx1"/>
                </a:solidFill>
              </a:rPr>
              <a:t>The size of waiting lists across the NHS has increased significantly;</a:t>
            </a:r>
          </a:p>
          <a:p>
            <a:pPr marL="685800" lvl="1">
              <a:spcBef>
                <a:spcPts val="0"/>
              </a:spcBef>
              <a:defRPr/>
            </a:pPr>
            <a:r>
              <a:rPr lang="en-GB" altLang="en-US" sz="2000" dirty="0" smtClean="0">
                <a:solidFill>
                  <a:schemeClr val="tx1"/>
                </a:solidFill>
              </a:rPr>
              <a:t>Additional costs are being incurred as a result of COVID-19;</a:t>
            </a:r>
          </a:p>
          <a:p>
            <a:pPr marL="685800" lvl="1">
              <a:spcBef>
                <a:spcPts val="0"/>
              </a:spcBef>
              <a:defRPr/>
            </a:pPr>
            <a:r>
              <a:rPr lang="en-GB" altLang="en-US" sz="2000" dirty="0" smtClean="0">
                <a:solidFill>
                  <a:schemeClr val="tx1"/>
                </a:solidFill>
              </a:rPr>
              <a:t>There remains uncertainty about the financial regime in 2020/21 and beyond.</a:t>
            </a:r>
          </a:p>
          <a:p>
            <a:pPr marL="685800" lvl="1">
              <a:spcBef>
                <a:spcPts val="0"/>
              </a:spcBef>
              <a:defRPr/>
            </a:pPr>
            <a:endParaRPr lang="en-GB" altLang="en-US" sz="1800" dirty="0" smtClean="0">
              <a:solidFill>
                <a:schemeClr val="tx1"/>
              </a:solidFill>
            </a:endParaRPr>
          </a:p>
          <a:p>
            <a:pPr marL="285750" indent="-285750">
              <a:spcBef>
                <a:spcPts val="0"/>
              </a:spcBef>
              <a:defRPr/>
            </a:pPr>
            <a:r>
              <a:rPr lang="en-GB" altLang="en-US" sz="2200" dirty="0" smtClean="0">
                <a:solidFill>
                  <a:schemeClr val="tx1"/>
                </a:solidFill>
                <a:latin typeface="Arial" panose="020B0604020202020204" pitchFamily="34" charset="0"/>
                <a:cs typeface="Arial" panose="020B0604020202020204" pitchFamily="34" charset="0"/>
              </a:rPr>
              <a:t>Despite these challenges, the Trust will continue to prioritise improving patient safety, patient experience and clinical effectiveness, whilst making further investments in improving the health and well-being of staff and the hospital’s facilities.</a:t>
            </a:r>
            <a:endParaRPr lang="en-GB" altLang="en-US" sz="2200" dirty="0" smtClean="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1ADA1F4-4392-414A-A623-3790B607ABC1}" type="slidenum">
              <a:rPr lang="en-GB" smtClean="0"/>
              <a:pPr>
                <a:defRPr/>
              </a:pPr>
              <a:t>22</a:t>
            </a:fld>
            <a:endParaRPr lang="en-GB" dirty="0"/>
          </a:p>
        </p:txBody>
      </p:sp>
    </p:spTree>
    <p:extLst>
      <p:ext uri="{BB962C8B-B14F-4D97-AF65-F5344CB8AC3E}">
        <p14:creationId xmlns:p14="http://schemas.microsoft.com/office/powerpoint/2010/main" val="4347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772400" cy="1800200"/>
          </a:xfrm>
        </p:spPr>
        <p:txBody>
          <a:bodyPr>
            <a:normAutofit fontScale="90000"/>
          </a:bodyPr>
          <a:lstStyle/>
          <a:p>
            <a:pPr>
              <a:defRPr/>
            </a:pPr>
            <a:r>
              <a:rPr lang="en-GB" altLang="en-US" kern="0" dirty="0">
                <a:solidFill>
                  <a:srgbClr val="0070C0"/>
                </a:solidFill>
              </a:rPr>
              <a:t>Council of Governors and Membership update </a:t>
            </a:r>
            <a:br>
              <a:rPr lang="en-GB" altLang="en-US" kern="0" dirty="0">
                <a:solidFill>
                  <a:srgbClr val="0070C0"/>
                </a:solidFill>
              </a:rPr>
            </a:br>
            <a:r>
              <a:rPr lang="en-GB" altLang="en-US" kern="0" dirty="0">
                <a:solidFill>
                  <a:srgbClr val="0070C0"/>
                </a:solidFill>
              </a:rPr>
              <a:t>September 2020</a:t>
            </a:r>
          </a:p>
        </p:txBody>
      </p:sp>
      <p:sp>
        <p:nvSpPr>
          <p:cNvPr id="3" name="Subtitle 2"/>
          <p:cNvSpPr>
            <a:spLocks noGrp="1"/>
          </p:cNvSpPr>
          <p:nvPr>
            <p:ph type="subTitle" idx="1"/>
          </p:nvPr>
        </p:nvSpPr>
        <p:spPr>
          <a:xfrm>
            <a:off x="2491483" y="3645025"/>
            <a:ext cx="4280520" cy="432048"/>
          </a:xfrm>
        </p:spPr>
        <p:txBody>
          <a:bodyPr>
            <a:normAutofit lnSpcReduction="10000"/>
          </a:bodyPr>
          <a:lstStyle/>
          <a:p>
            <a:r>
              <a:rPr lang="en-GB" dirty="0"/>
              <a:t>Alan Hastings</a:t>
            </a:r>
          </a:p>
        </p:txBody>
      </p:sp>
      <p:sp>
        <p:nvSpPr>
          <p:cNvPr id="4" name="Text Placeholder 3"/>
          <p:cNvSpPr>
            <a:spLocks noGrp="1"/>
          </p:cNvSpPr>
          <p:nvPr>
            <p:ph type="body" sz="quarter" idx="13"/>
          </p:nvPr>
        </p:nvSpPr>
        <p:spPr>
          <a:xfrm>
            <a:off x="2448099" y="4257503"/>
            <a:ext cx="4247802" cy="503237"/>
          </a:xfrm>
        </p:spPr>
        <p:txBody>
          <a:bodyPr/>
          <a:lstStyle/>
          <a:p>
            <a:r>
              <a:rPr lang="en-GB" dirty="0"/>
              <a:t>Lead Governor</a:t>
            </a:r>
          </a:p>
        </p:txBody>
      </p:sp>
    </p:spTree>
    <p:extLst>
      <p:ext uri="{BB962C8B-B14F-4D97-AF65-F5344CB8AC3E}">
        <p14:creationId xmlns:p14="http://schemas.microsoft.com/office/powerpoint/2010/main" val="214448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Covid-19 pandemic</a:t>
            </a:r>
          </a:p>
        </p:txBody>
      </p:sp>
      <p:sp>
        <p:nvSpPr>
          <p:cNvPr id="10" name="Content Placeholder 2"/>
          <p:cNvSpPr txBox="1">
            <a:spLocks/>
          </p:cNvSpPr>
          <p:nvPr/>
        </p:nvSpPr>
        <p:spPr bwMode="auto">
          <a:xfrm>
            <a:off x="467544" y="1700808"/>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Unfortunately the activities of the Governors have been somewhat restricted towards the end of the 2019/20 year by the beginning of the Covid-19 pandemic.</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Whilst this AMM is focused largely on 2019/20, the Governors recognise and applaud every Member of Staff for their excellent service during the ongoing pandemic. Their work has been exemplary, for which we must all offer them our sincere thanks and gratitude. </a:t>
            </a:r>
          </a:p>
          <a:p>
            <a:endParaRPr lang="en-GB" altLang="en-US" sz="2400" dirty="0">
              <a:solidFill>
                <a:prstClr val="black"/>
              </a:solidFill>
              <a:latin typeface="Arial" panose="020B0604020202020204" pitchFamily="34" charset="0"/>
              <a:cs typeface="Arial" panose="020B0604020202020204" pitchFamily="34" charset="0"/>
            </a:endParaRPr>
          </a:p>
          <a:p>
            <a:endParaRPr lang="en-GB" altLang="en-US" sz="1700" dirty="0">
              <a:solidFill>
                <a:prstClr val="black"/>
              </a:solidFill>
              <a:latin typeface="Arial" panose="020B0604020202020204" pitchFamily="34" charset="0"/>
              <a:cs typeface="Arial" panose="020B0604020202020204" pitchFamily="34" charset="0"/>
            </a:endParaRPr>
          </a:p>
          <a:p>
            <a:pPr>
              <a:buFontTx/>
              <a:buNone/>
            </a:pPr>
            <a:endParaRPr lang="en-GB" altLang="en-US" sz="17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3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Our Governors</a:t>
            </a:r>
          </a:p>
        </p:txBody>
      </p:sp>
      <p:sp>
        <p:nvSpPr>
          <p:cNvPr id="12" name="Content Placeholder 2"/>
          <p:cNvSpPr txBox="1">
            <a:spLocks/>
          </p:cNvSpPr>
          <p:nvPr/>
        </p:nvSpPr>
        <p:spPr bwMode="auto">
          <a:xfrm>
            <a:off x="467544" y="1844824"/>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27 Governors in total,</a:t>
            </a:r>
            <a:r>
              <a:rPr lang="en-GB" sz="2000" dirty="0">
                <a:latin typeface="Arial" panose="020B0604020202020204" pitchFamily="34" charset="0"/>
                <a:cs typeface="Arial" panose="020B0604020202020204" pitchFamily="34" charset="0"/>
              </a:rPr>
              <a:t> comprising:</a:t>
            </a:r>
          </a:p>
          <a:p>
            <a:r>
              <a:rPr lang="en-GB" sz="2000" dirty="0">
                <a:latin typeface="Arial" panose="020B0604020202020204" pitchFamily="34" charset="0"/>
                <a:cs typeface="Arial" panose="020B0604020202020204" pitchFamily="34" charset="0"/>
              </a:rPr>
              <a:t>15 public governors - 8 constituencies (they must always be in the majority).</a:t>
            </a:r>
          </a:p>
          <a:p>
            <a:r>
              <a:rPr lang="en-GB" sz="2000" dirty="0">
                <a:latin typeface="Arial" panose="020B0604020202020204" pitchFamily="34" charset="0"/>
                <a:cs typeface="Arial" panose="020B0604020202020204" pitchFamily="34" charset="0"/>
              </a:rPr>
              <a:t>7 staff governors.</a:t>
            </a:r>
          </a:p>
          <a:p>
            <a:r>
              <a:rPr lang="en-GB" sz="2000" dirty="0">
                <a:latin typeface="Arial" panose="020B0604020202020204" pitchFamily="34" charset="0"/>
                <a:cs typeface="Arial" panose="020B0604020202020204" pitchFamily="34" charset="0"/>
              </a:rPr>
              <a:t>5 appointed governors, including:</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lvl="2"/>
            <a:r>
              <a:rPr lang="en-GB" sz="2000" b="1" dirty="0">
                <a:latin typeface="Arial" panose="020B0604020202020204" pitchFamily="34" charset="0"/>
                <a:cs typeface="Arial" panose="020B0604020202020204" pitchFamily="34" charset="0"/>
              </a:rPr>
              <a:t>Milton Keynes Clinical Commissioning Group</a:t>
            </a:r>
          </a:p>
          <a:p>
            <a:pPr lvl="2"/>
            <a:r>
              <a:rPr lang="en-GB" sz="2000" b="1" dirty="0" err="1">
                <a:latin typeface="Arial" panose="020B0604020202020204" pitchFamily="34" charset="0"/>
                <a:cs typeface="Arial" panose="020B0604020202020204" pitchFamily="34" charset="0"/>
              </a:rPr>
              <a:t>Healthwatch</a:t>
            </a:r>
            <a:r>
              <a:rPr lang="en-GB" sz="2000" b="1" dirty="0">
                <a:latin typeface="Arial" panose="020B0604020202020204" pitchFamily="34" charset="0"/>
                <a:cs typeface="Arial" panose="020B0604020202020204" pitchFamily="34" charset="0"/>
              </a:rPr>
              <a:t> Milton Keynes</a:t>
            </a:r>
          </a:p>
          <a:p>
            <a:pPr lvl="2"/>
            <a:r>
              <a:rPr lang="en-GB" sz="2000" b="1" dirty="0">
                <a:latin typeface="Arial" panose="020B0604020202020204" pitchFamily="34" charset="0"/>
                <a:cs typeface="Arial" panose="020B0604020202020204" pitchFamily="34" charset="0"/>
              </a:rPr>
              <a:t>Community Volunteer representation</a:t>
            </a:r>
          </a:p>
          <a:p>
            <a:pPr lvl="2"/>
            <a:r>
              <a:rPr lang="en-GB" sz="2000" b="1" dirty="0">
                <a:latin typeface="Arial" panose="020B0604020202020204" pitchFamily="34" charset="0"/>
                <a:cs typeface="Arial" panose="020B0604020202020204" pitchFamily="34" charset="0"/>
              </a:rPr>
              <a:t>Milton Keynes Business representation</a:t>
            </a:r>
          </a:p>
          <a:p>
            <a:pPr lvl="2"/>
            <a:r>
              <a:rPr lang="en-GB" sz="2000" b="1" dirty="0">
                <a:latin typeface="Arial" panose="020B0604020202020204" pitchFamily="34" charset="0"/>
                <a:cs typeface="Arial" panose="020B0604020202020204" pitchFamily="34" charset="0"/>
              </a:rPr>
              <a:t>Milton Keynes Council</a:t>
            </a:r>
          </a:p>
        </p:txBody>
      </p:sp>
    </p:spTree>
    <p:extLst>
      <p:ext uri="{BB962C8B-B14F-4D97-AF65-F5344CB8AC3E}">
        <p14:creationId xmlns:p14="http://schemas.microsoft.com/office/powerpoint/2010/main" val="31113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New Governors</a:t>
            </a:r>
          </a:p>
        </p:txBody>
      </p:sp>
      <p:sp>
        <p:nvSpPr>
          <p:cNvPr id="12" name="Content Placeholder 2"/>
          <p:cNvSpPr txBox="1">
            <a:spLocks/>
          </p:cNvSpPr>
          <p:nvPr/>
        </p:nvSpPr>
        <p:spPr bwMode="auto">
          <a:xfrm>
            <a:off x="467544" y="1844824"/>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We welcome our new Governors.</a:t>
            </a:r>
          </a:p>
          <a:p>
            <a:pPr marL="0" indent="0">
              <a:buNone/>
            </a:pP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All of our Governors are volunteers and unpaid, thus ensuring our independence.</a:t>
            </a:r>
          </a:p>
        </p:txBody>
      </p:sp>
    </p:spTree>
    <p:extLst>
      <p:ext uri="{BB962C8B-B14F-4D97-AF65-F5344CB8AC3E}">
        <p14:creationId xmlns:p14="http://schemas.microsoft.com/office/powerpoint/2010/main" val="296665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Statutory Duties</a:t>
            </a:r>
          </a:p>
        </p:txBody>
      </p:sp>
      <p:sp>
        <p:nvSpPr>
          <p:cNvPr id="12" name="Content Placeholder 2"/>
          <p:cNvSpPr txBox="1">
            <a:spLocks/>
          </p:cNvSpPr>
          <p:nvPr/>
        </p:nvSpPr>
        <p:spPr bwMode="auto">
          <a:xfrm>
            <a:off x="467544" y="1628800"/>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Council of Governors has a number of statutory duties required by law.</a:t>
            </a:r>
          </a:p>
          <a:p>
            <a:r>
              <a:rPr lang="en-GB" sz="2400" dirty="0">
                <a:latin typeface="Arial" panose="020B0604020202020204" pitchFamily="34" charset="0"/>
                <a:cs typeface="Arial" panose="020B0604020202020204" pitchFamily="34" charset="0"/>
              </a:rPr>
              <a:t>Perhaps the most important of these throughout the year are to:</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Hold Non-Executive Directors to account for the performance of the Executive Board.</a:t>
            </a:r>
          </a:p>
          <a:p>
            <a:pPr lvl="1"/>
            <a:r>
              <a:rPr lang="en-GB" sz="2000" dirty="0">
                <a:latin typeface="Arial" panose="020B0604020202020204" pitchFamily="34" charset="0"/>
                <a:cs typeface="Arial" panose="020B0604020202020204" pitchFamily="34" charset="0"/>
              </a:rPr>
              <a:t>Represent the interests of patients, members of the Trust as a whole and the public in general (we use the legal term Trust, but most of us know it as our hospital).</a:t>
            </a:r>
          </a:p>
          <a:p>
            <a:pPr lvl="1"/>
            <a:r>
              <a:rPr lang="en-GB" sz="2000" dirty="0">
                <a:latin typeface="Arial" panose="020B0604020202020204" pitchFamily="34" charset="0"/>
                <a:cs typeface="Arial" panose="020B0604020202020204" pitchFamily="34" charset="0"/>
              </a:rPr>
              <a:t>I stress the word ‘OUR’ as every member of staff I meet and our Governors think of it that way..</a:t>
            </a:r>
          </a:p>
        </p:txBody>
      </p:sp>
    </p:spTree>
    <p:extLst>
      <p:ext uri="{BB962C8B-B14F-4D97-AF65-F5344CB8AC3E}">
        <p14:creationId xmlns:p14="http://schemas.microsoft.com/office/powerpoint/2010/main" val="2993694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Statutory Duties cont’d</a:t>
            </a:r>
          </a:p>
        </p:txBody>
      </p:sp>
      <p:sp>
        <p:nvSpPr>
          <p:cNvPr id="12" name="Content Placeholder 2"/>
          <p:cNvSpPr txBox="1">
            <a:spLocks/>
          </p:cNvSpPr>
          <p:nvPr/>
        </p:nvSpPr>
        <p:spPr bwMode="auto">
          <a:xfrm>
            <a:off x="467544" y="1628800"/>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sz="2000" b="1" dirty="0">
                <a:latin typeface="Arial" panose="020B0604020202020204" pitchFamily="34" charset="0"/>
                <a:cs typeface="Arial" panose="020B0604020202020204" pitchFamily="34" charset="0"/>
              </a:rPr>
              <a:t>As Governors we must:</a:t>
            </a:r>
          </a:p>
          <a:p>
            <a:pPr>
              <a:lnSpc>
                <a:spcPct val="90000"/>
              </a:lnSpc>
            </a:pPr>
            <a:endParaRPr lang="en-GB" sz="2000" b="1" dirty="0">
              <a:latin typeface="Arial" panose="020B0604020202020204" pitchFamily="34" charset="0"/>
              <a:cs typeface="Arial" panose="020B0604020202020204" pitchFamily="34" charset="0"/>
            </a:endParaRPr>
          </a:p>
          <a:p>
            <a:pPr lvl="1">
              <a:lnSpc>
                <a:spcPct val="90000"/>
              </a:lnSpc>
            </a:pPr>
            <a:r>
              <a:rPr lang="en-GB" sz="2000" dirty="0">
                <a:latin typeface="Arial" panose="020B0604020202020204" pitchFamily="34" charset="0"/>
                <a:cs typeface="Arial" panose="020B0604020202020204" pitchFamily="34" charset="0"/>
              </a:rPr>
              <a:t>Be independent of the Board of Directors</a:t>
            </a:r>
          </a:p>
          <a:p>
            <a:pPr lvl="1">
              <a:lnSpc>
                <a:spcPct val="90000"/>
              </a:lnSpc>
            </a:pPr>
            <a:r>
              <a:rPr lang="en-GB" sz="2000" dirty="0">
                <a:latin typeface="Arial" panose="020B0604020202020204" pitchFamily="34" charset="0"/>
                <a:cs typeface="Arial" panose="020B0604020202020204" pitchFamily="34" charset="0"/>
              </a:rPr>
              <a:t>Represent the interests of patients, members and the people of Milton Keynes</a:t>
            </a:r>
          </a:p>
          <a:p>
            <a:pPr lvl="1">
              <a:lnSpc>
                <a:spcPct val="90000"/>
              </a:lnSpc>
            </a:pPr>
            <a:r>
              <a:rPr lang="en-GB" sz="2000" dirty="0">
                <a:latin typeface="Arial" panose="020B0604020202020204" pitchFamily="34" charset="0"/>
                <a:cs typeface="Arial" panose="020B0604020202020204" pitchFamily="34" charset="0"/>
              </a:rPr>
              <a:t>Abide by the Code of Practice - 7 Nolan Principles of Public Life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lvl="2">
              <a:lnSpc>
                <a:spcPct val="90000"/>
              </a:lnSpc>
            </a:pPr>
            <a:r>
              <a:rPr lang="en-GB" sz="1800" dirty="0">
                <a:latin typeface="Arial" panose="020B0604020202020204" pitchFamily="34" charset="0"/>
                <a:cs typeface="Arial" panose="020B0604020202020204" pitchFamily="34" charset="0"/>
              </a:rPr>
              <a:t>Selflessness			</a:t>
            </a:r>
          </a:p>
          <a:p>
            <a:pPr lvl="2">
              <a:lnSpc>
                <a:spcPct val="90000"/>
              </a:lnSpc>
            </a:pPr>
            <a:r>
              <a:rPr lang="en-GB" sz="1800" dirty="0">
                <a:latin typeface="Arial" panose="020B0604020202020204" pitchFamily="34" charset="0"/>
                <a:cs typeface="Arial" panose="020B0604020202020204" pitchFamily="34" charset="0"/>
              </a:rPr>
              <a:t>Integrity</a:t>
            </a:r>
          </a:p>
          <a:p>
            <a:pPr lvl="2">
              <a:lnSpc>
                <a:spcPct val="90000"/>
              </a:lnSpc>
            </a:pPr>
            <a:r>
              <a:rPr lang="en-GB" sz="1800" dirty="0">
                <a:latin typeface="Arial" panose="020B0604020202020204" pitchFamily="34" charset="0"/>
                <a:cs typeface="Arial" panose="020B0604020202020204" pitchFamily="34" charset="0"/>
              </a:rPr>
              <a:t>Objectivity			</a:t>
            </a:r>
          </a:p>
          <a:p>
            <a:pPr lvl="2">
              <a:lnSpc>
                <a:spcPct val="90000"/>
              </a:lnSpc>
            </a:pPr>
            <a:r>
              <a:rPr lang="en-GB" sz="1800" dirty="0">
                <a:latin typeface="Arial" panose="020B0604020202020204" pitchFamily="34" charset="0"/>
                <a:cs typeface="Arial" panose="020B0604020202020204" pitchFamily="34" charset="0"/>
              </a:rPr>
              <a:t>Accountability</a:t>
            </a:r>
          </a:p>
          <a:p>
            <a:pPr lvl="2">
              <a:lnSpc>
                <a:spcPct val="90000"/>
              </a:lnSpc>
            </a:pPr>
            <a:r>
              <a:rPr lang="en-GB" sz="1800" dirty="0">
                <a:latin typeface="Arial" panose="020B0604020202020204" pitchFamily="34" charset="0"/>
                <a:cs typeface="Arial" panose="020B0604020202020204" pitchFamily="34" charset="0"/>
              </a:rPr>
              <a:t>Openness			</a:t>
            </a:r>
          </a:p>
          <a:p>
            <a:pPr lvl="2">
              <a:lnSpc>
                <a:spcPct val="90000"/>
              </a:lnSpc>
            </a:pPr>
            <a:r>
              <a:rPr lang="en-GB" sz="1800" dirty="0">
                <a:latin typeface="Arial" panose="020B0604020202020204" pitchFamily="34" charset="0"/>
                <a:cs typeface="Arial" panose="020B0604020202020204" pitchFamily="34" charset="0"/>
              </a:rPr>
              <a:t>Honesty</a:t>
            </a:r>
          </a:p>
          <a:p>
            <a:pPr lvl="2">
              <a:lnSpc>
                <a:spcPct val="90000"/>
              </a:lnSpc>
            </a:pPr>
            <a:r>
              <a:rPr lang="en-GB" sz="1800" dirty="0">
                <a:latin typeface="Arial" panose="020B0604020202020204" pitchFamily="34" charset="0"/>
                <a:cs typeface="Arial" panose="020B0604020202020204" pitchFamily="34" charset="0"/>
              </a:rPr>
              <a:t>Leadership</a:t>
            </a:r>
          </a:p>
        </p:txBody>
      </p:sp>
    </p:spTree>
    <p:extLst>
      <p:ext uri="{BB962C8B-B14F-4D97-AF65-F5344CB8AC3E}">
        <p14:creationId xmlns:p14="http://schemas.microsoft.com/office/powerpoint/2010/main" val="3624251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Activities 2019/20</a:t>
            </a:r>
          </a:p>
        </p:txBody>
      </p:sp>
      <p:sp>
        <p:nvSpPr>
          <p:cNvPr id="12" name="Content Placeholder 2"/>
          <p:cNvSpPr txBox="1">
            <a:spLocks/>
          </p:cNvSpPr>
          <p:nvPr/>
        </p:nvSpPr>
        <p:spPr bwMode="auto">
          <a:xfrm>
            <a:off x="467544" y="1484784"/>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The Council formally meet 4  times during the year.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We also have regular Informal meetings with the Chairman. The Chairman and Lead Governor also have one-to-one meetings.</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Council of Governors is responsible for appointment of the Chairperson of the Board and the Non-Executive Directors.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Appointments Committee, which as Lead Governor I chair, is currently in the final stage of interviews for a new Chairperson.</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Monitored Trust-wide governance issues on an on-going basis and received a wide range of reports including, finance,  performance, quality and workforce with the opportunity to provide scrutiny and challenge.  </a:t>
            </a:r>
          </a:p>
        </p:txBody>
      </p:sp>
    </p:spTree>
    <p:extLst>
      <p:ext uri="{BB962C8B-B14F-4D97-AF65-F5344CB8AC3E}">
        <p14:creationId xmlns:p14="http://schemas.microsoft.com/office/powerpoint/2010/main" val="33305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8" name="TextBox 4"/>
          <p:cNvSpPr txBox="1">
            <a:spLocks noChangeArrowheads="1"/>
          </p:cNvSpPr>
          <p:nvPr/>
        </p:nvSpPr>
        <p:spPr bwMode="auto">
          <a:xfrm>
            <a:off x="212725" y="1700808"/>
            <a:ext cx="851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4000" b="1" dirty="0"/>
              <a:t>Review of 2019/20</a:t>
            </a:r>
          </a:p>
        </p:txBody>
      </p:sp>
      <p:sp>
        <p:nvSpPr>
          <p:cNvPr id="9" name="TextBox 4"/>
          <p:cNvSpPr txBox="1">
            <a:spLocks noChangeArrowheads="1"/>
          </p:cNvSpPr>
          <p:nvPr/>
        </p:nvSpPr>
        <p:spPr bwMode="auto">
          <a:xfrm>
            <a:off x="676275" y="2852936"/>
            <a:ext cx="7826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b="1" dirty="0">
                <a:solidFill>
                  <a:srgbClr val="0070C0"/>
                </a:solidFill>
              </a:rPr>
              <a:t>Professor Joe Harrison </a:t>
            </a:r>
          </a:p>
          <a:p>
            <a:pPr algn="ctr" eaLnBrk="1" hangingPunct="1"/>
            <a:r>
              <a:rPr lang="en-GB" altLang="en-US" i="1" dirty="0">
                <a:solidFill>
                  <a:srgbClr val="0070C0"/>
                </a:solidFill>
              </a:rPr>
              <a:t/>
            </a:r>
            <a:br>
              <a:rPr lang="en-GB" altLang="en-US" i="1" dirty="0">
                <a:solidFill>
                  <a:srgbClr val="0070C0"/>
                </a:solidFill>
              </a:rPr>
            </a:br>
            <a:r>
              <a:rPr lang="en-GB" altLang="en-US" i="1" dirty="0">
                <a:solidFill>
                  <a:srgbClr val="0070C0"/>
                </a:solidFill>
              </a:rPr>
              <a:t>Chief Executive Officer </a:t>
            </a:r>
          </a:p>
          <a:p>
            <a:pPr algn="ctr" eaLnBrk="1" hangingPunct="1"/>
            <a:r>
              <a:rPr lang="en-GB" altLang="en-US" dirty="0">
                <a:solidFill>
                  <a:srgbClr val="0070C0"/>
                </a:solidFill>
              </a:rPr>
              <a:t/>
            </a:r>
            <a:br>
              <a:rPr lang="en-GB" altLang="en-US" dirty="0">
                <a:solidFill>
                  <a:srgbClr val="0070C0"/>
                </a:solidFill>
              </a:rPr>
            </a:br>
            <a:r>
              <a:rPr lang="en-GB" altLang="en-US" dirty="0">
                <a:solidFill>
                  <a:srgbClr val="0070C0"/>
                </a:solidFill>
              </a:rPr>
              <a:t>Milton Keynes University Hospital </a:t>
            </a:r>
          </a:p>
          <a:p>
            <a:pPr algn="ctr" eaLnBrk="1" hangingPunct="1"/>
            <a:r>
              <a:rPr lang="en-GB" altLang="en-US" dirty="0">
                <a:solidFill>
                  <a:srgbClr val="0070C0"/>
                </a:solidFill>
              </a:rPr>
              <a:t>NHS Foundation Trust</a:t>
            </a:r>
          </a:p>
        </p:txBody>
      </p:sp>
    </p:spTree>
    <p:extLst>
      <p:ext uri="{BB962C8B-B14F-4D97-AF65-F5344CB8AC3E}">
        <p14:creationId xmlns:p14="http://schemas.microsoft.com/office/powerpoint/2010/main" val="724875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Other Activities</a:t>
            </a:r>
          </a:p>
        </p:txBody>
      </p:sp>
      <p:sp>
        <p:nvSpPr>
          <p:cNvPr id="12" name="Content Placeholder 2"/>
          <p:cNvSpPr txBox="1">
            <a:spLocks/>
          </p:cNvSpPr>
          <p:nvPr/>
        </p:nvSpPr>
        <p:spPr bwMode="auto">
          <a:xfrm>
            <a:off x="467544" y="1340768"/>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sz="2000" dirty="0">
                <a:latin typeface="Arial" panose="020B0604020202020204" pitchFamily="34" charset="0"/>
                <a:cs typeface="Arial" panose="020B0604020202020204" pitchFamily="34" charset="0"/>
              </a:rPr>
              <a:t>The Council of Governors:</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lvl="1">
              <a:lnSpc>
                <a:spcPct val="90000"/>
              </a:lnSpc>
            </a:pPr>
            <a:r>
              <a:rPr lang="en-GB" sz="1600" dirty="0"/>
              <a:t>R</a:t>
            </a:r>
            <a:r>
              <a:rPr lang="en-GB" sz="1600" dirty="0">
                <a:latin typeface="Arial" panose="020B0604020202020204" pitchFamily="34" charset="0"/>
                <a:cs typeface="Arial" panose="020B0604020202020204" pitchFamily="34" charset="0"/>
              </a:rPr>
              <a:t>eceived and approved formal reports including the Annual Report and Accounts.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a:t>
            </a:r>
          </a:p>
          <a:p>
            <a:pPr lvl="1">
              <a:lnSpc>
                <a:spcPct val="90000"/>
              </a:lnSpc>
            </a:pPr>
            <a:r>
              <a:rPr lang="en-GB" sz="1600" dirty="0">
                <a:latin typeface="Arial" panose="020B0604020202020204" pitchFamily="34" charset="0"/>
                <a:cs typeface="Arial" panose="020B0604020202020204" pitchFamily="34" charset="0"/>
              </a:rPr>
              <a:t>Represent the Council of Governors  on various Committees such as the Charitable Funds Committee and the Quality and Clinical Risk Committee, by attending as and when appropriate.</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lvl="1">
              <a:lnSpc>
                <a:spcPct val="90000"/>
              </a:lnSpc>
            </a:pPr>
            <a:r>
              <a:rPr lang="en-GB" sz="1600" dirty="0">
                <a:latin typeface="Arial" panose="020B0604020202020204" pitchFamily="34" charset="0"/>
                <a:cs typeface="Arial" panose="020B0604020202020204" pitchFamily="34" charset="0"/>
              </a:rPr>
              <a:t>Participate in the 15 Steps Programme.</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lvl="1">
              <a:lnSpc>
                <a:spcPct val="90000"/>
              </a:lnSpc>
            </a:pPr>
            <a:r>
              <a:rPr lang="en-GB" sz="1600" dirty="0">
                <a:latin typeface="Arial" panose="020B0604020202020204" pitchFamily="34" charset="0"/>
                <a:cs typeface="Arial" panose="020B0604020202020204" pitchFamily="34" charset="0"/>
              </a:rPr>
              <a:t>Participate in the annual PLACE (Patient Led Assessment: Clinical and Environment)  inspections and Clinical Excellence and Staff Awards.</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lvl="1">
              <a:lnSpc>
                <a:spcPct val="90000"/>
              </a:lnSpc>
            </a:pPr>
            <a:r>
              <a:rPr lang="en-GB" sz="1600" dirty="0">
                <a:latin typeface="Arial" panose="020B0604020202020204" pitchFamily="34" charset="0"/>
                <a:cs typeface="Arial" panose="020B0604020202020204" pitchFamily="34" charset="0"/>
              </a:rPr>
              <a:t>On-going drive to increase membership and enable patients and the public to have their say in the future development of the hospital.</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lvl="1">
              <a:lnSpc>
                <a:spcPct val="90000"/>
              </a:lnSpc>
            </a:pPr>
            <a:r>
              <a:rPr lang="en-GB" sz="1600" dirty="0">
                <a:latin typeface="Arial" panose="020B0604020202020204" pitchFamily="34" charset="0"/>
                <a:cs typeface="Arial" panose="020B0604020202020204" pitchFamily="34" charset="0"/>
              </a:rPr>
              <a:t>Lead Governors Network for the East of England area.</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lvl="1">
              <a:lnSpc>
                <a:spcPct val="90000"/>
              </a:lnSpc>
            </a:pPr>
            <a:r>
              <a:rPr lang="en-GB" sz="1600" dirty="0">
                <a:latin typeface="Arial" panose="020B0604020202020204" pitchFamily="34" charset="0"/>
                <a:cs typeface="Arial" panose="020B0604020202020204" pitchFamily="34" charset="0"/>
              </a:rPr>
              <a:t>An important current activity is our involvement in the process to appoint a new food supplier to the Hospital.</a:t>
            </a:r>
          </a:p>
        </p:txBody>
      </p:sp>
    </p:spTree>
    <p:extLst>
      <p:ext uri="{BB962C8B-B14F-4D97-AF65-F5344CB8AC3E}">
        <p14:creationId xmlns:p14="http://schemas.microsoft.com/office/powerpoint/2010/main" val="3904427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Membership</a:t>
            </a:r>
          </a:p>
        </p:txBody>
      </p:sp>
      <p:sp>
        <p:nvSpPr>
          <p:cNvPr id="12" name="Content Placeholder 2"/>
          <p:cNvSpPr txBox="1">
            <a:spLocks/>
          </p:cNvSpPr>
          <p:nvPr/>
        </p:nvSpPr>
        <p:spPr bwMode="auto">
          <a:xfrm>
            <a:off x="467544" y="1641828"/>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pPr>
            <a:r>
              <a:rPr lang="en-GB" sz="2400" dirty="0">
                <a:latin typeface="Arial" panose="020B0604020202020204" pitchFamily="34" charset="0"/>
                <a:cs typeface="Arial" panose="020B0604020202020204" pitchFamily="34" charset="0"/>
              </a:rPr>
              <a:t>The total membership including public members and staff members is 8,186 at the end of the year.</a:t>
            </a:r>
          </a:p>
          <a:p>
            <a:pPr marL="457200" indent="-457200">
              <a:lnSpc>
                <a:spcPct val="90000"/>
              </a:lnSpc>
            </a:pPr>
            <a:endParaRPr lang="en-GB" sz="2400" dirty="0">
              <a:latin typeface="Arial" panose="020B0604020202020204" pitchFamily="34" charset="0"/>
              <a:cs typeface="Arial" panose="020B0604020202020204" pitchFamily="34" charset="0"/>
            </a:endParaRPr>
          </a:p>
          <a:p>
            <a:pPr marL="457200" indent="-457200">
              <a:lnSpc>
                <a:spcPct val="90000"/>
              </a:lnSpc>
            </a:pPr>
            <a:r>
              <a:rPr lang="en-GB" sz="2400" dirty="0">
                <a:latin typeface="Arial" panose="020B0604020202020204" pitchFamily="34" charset="0"/>
                <a:cs typeface="Arial" panose="020B0604020202020204" pitchFamily="34" charset="0"/>
              </a:rPr>
              <a:t>The Membership and Engagement Strategy was  revised and refreshed  to encourage members to get more involved, but due to Covid-19 restrictions has yet to be implemented.</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57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Membership: </a:t>
            </a:r>
            <a:br>
              <a:rPr lang="en-GB" altLang="en-US" sz="2800" b="1" kern="0" dirty="0">
                <a:solidFill>
                  <a:srgbClr val="0070C0"/>
                </a:solidFill>
                <a:latin typeface="Arial" panose="020B0604020202020204" pitchFamily="34" charset="0"/>
                <a:cs typeface="Arial" panose="020B0604020202020204" pitchFamily="34" charset="0"/>
              </a:rPr>
            </a:br>
            <a:r>
              <a:rPr lang="en-GB" altLang="en-US" sz="2800" b="1" kern="0" dirty="0">
                <a:solidFill>
                  <a:srgbClr val="0070C0"/>
                </a:solidFill>
                <a:latin typeface="Arial" panose="020B0604020202020204" pitchFamily="34" charset="0"/>
                <a:cs typeface="Arial" panose="020B0604020202020204" pitchFamily="34" charset="0"/>
              </a:rPr>
              <a:t>Future Planned Activities</a:t>
            </a:r>
          </a:p>
        </p:txBody>
      </p:sp>
      <p:sp>
        <p:nvSpPr>
          <p:cNvPr id="12" name="Content Placeholder 2"/>
          <p:cNvSpPr txBox="1">
            <a:spLocks/>
          </p:cNvSpPr>
          <p:nvPr/>
        </p:nvSpPr>
        <p:spPr bwMode="auto">
          <a:xfrm>
            <a:off x="467544" y="1857852"/>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lvl="2" indent="-180975">
              <a:buNone/>
            </a:pPr>
            <a:r>
              <a:rPr lang="en-GB" dirty="0">
                <a:latin typeface="Arial" panose="020B0604020202020204" pitchFamily="34" charset="0"/>
                <a:cs typeface="Arial" panose="020B0604020202020204" pitchFamily="34" charset="0"/>
              </a:rPr>
              <a:t>These are subject to restrictions and will probably be virtual:</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1247775" lvl="3" indent="-342900"/>
            <a:r>
              <a:rPr lang="en-GB" sz="2400" dirty="0">
                <a:latin typeface="Arial" panose="020B0604020202020204" pitchFamily="34" charset="0"/>
                <a:cs typeface="Arial" panose="020B0604020202020204" pitchFamily="34" charset="0"/>
              </a:rPr>
              <a:t>More Meet the Members events. </a:t>
            </a:r>
          </a:p>
          <a:p>
            <a:pPr marL="1247775" lvl="3" indent="-342900"/>
            <a:r>
              <a:rPr lang="en-GB" sz="2400" dirty="0">
                <a:latin typeface="Arial" panose="020B0604020202020204" pitchFamily="34" charset="0"/>
                <a:cs typeface="Arial" panose="020B0604020202020204" pitchFamily="34" charset="0"/>
              </a:rPr>
              <a:t>Local community recruitment campaigns. </a:t>
            </a:r>
          </a:p>
          <a:p>
            <a:pPr marL="1247775" lvl="3" indent="-342900"/>
            <a:r>
              <a:rPr lang="en-GB" sz="2400" dirty="0">
                <a:latin typeface="Arial" panose="020B0604020202020204" pitchFamily="34" charset="0"/>
                <a:cs typeface="Arial" panose="020B0604020202020204" pitchFamily="34" charset="0"/>
              </a:rPr>
              <a:t>Members’ Newsletter.</a:t>
            </a:r>
          </a:p>
          <a:p>
            <a:pPr marL="1247775" lvl="3" indent="-342900"/>
            <a:r>
              <a:rPr lang="en-GB" sz="2400" dirty="0">
                <a:latin typeface="Arial" panose="020B0604020202020204" pitchFamily="34" charset="0"/>
                <a:cs typeface="Arial" panose="020B0604020202020204" pitchFamily="34" charset="0"/>
              </a:rPr>
              <a:t>More easily accessible information on the hospital website to keep everyone up-to-date.</a:t>
            </a:r>
          </a:p>
        </p:txBody>
      </p:sp>
    </p:spTree>
    <p:extLst>
      <p:ext uri="{BB962C8B-B14F-4D97-AF65-F5344CB8AC3E}">
        <p14:creationId xmlns:p14="http://schemas.microsoft.com/office/powerpoint/2010/main" val="1790248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1" name="Title 1"/>
          <p:cNvSpPr txBox="1">
            <a:spLocks/>
          </p:cNvSpPr>
          <p:nvPr/>
        </p:nvSpPr>
        <p:spPr bwMode="auto">
          <a:xfrm>
            <a:off x="327025" y="788988"/>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Membership</a:t>
            </a:r>
          </a:p>
        </p:txBody>
      </p:sp>
      <p:sp>
        <p:nvSpPr>
          <p:cNvPr id="12" name="Content Placeholder 2"/>
          <p:cNvSpPr txBox="1">
            <a:spLocks/>
          </p:cNvSpPr>
          <p:nvPr/>
        </p:nvSpPr>
        <p:spPr bwMode="auto">
          <a:xfrm>
            <a:off x="467544" y="1556792"/>
            <a:ext cx="8229600"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0000"/>
                </a:solidFill>
                <a:latin typeface="Arial" panose="020B0604020202020204" pitchFamily="34" charset="0"/>
                <a:cs typeface="Arial" panose="020B0604020202020204" pitchFamily="34" charset="0"/>
              </a:rPr>
              <a:t>As Governors we represent patients, members and the public.</a:t>
            </a:r>
          </a:p>
          <a:p>
            <a:pPr algn="ctr"/>
            <a:r>
              <a:rPr lang="en-GB" sz="2400" b="1" dirty="0">
                <a:latin typeface="Arial" panose="020B0604020202020204" pitchFamily="34" charset="0"/>
                <a:cs typeface="Arial" panose="020B0604020202020204" pitchFamily="34" charset="0"/>
              </a:rPr>
              <a:t>COME AND JOIN US! </a:t>
            </a:r>
          </a:p>
          <a:p>
            <a:pPr algn="ctr"/>
            <a:r>
              <a:rPr lang="en-GB" sz="2400" b="1" dirty="0">
                <a:latin typeface="Arial" panose="020B0604020202020204" pitchFamily="34" charset="0"/>
                <a:cs typeface="Arial" panose="020B0604020202020204" pitchFamily="34" charset="0"/>
              </a:rPr>
              <a:t>OUR hospital is here FOR YOU</a:t>
            </a:r>
          </a:p>
          <a:p>
            <a:endParaRPr lang="en-GB" dirty="0"/>
          </a:p>
        </p:txBody>
      </p:sp>
      <p:pic>
        <p:nvPicPr>
          <p:cNvPr id="7" name="Picture 6">
            <a:extLst>
              <a:ext uri="{FF2B5EF4-FFF2-40B4-BE49-F238E27FC236}">
                <a16:creationId xmlns:a16="http://schemas.microsoft.com/office/drawing/2014/main" xmlns="" id="{D2E91E90-306A-4320-AF07-485EA4F02706}"/>
              </a:ext>
            </a:extLst>
          </p:cNvPr>
          <p:cNvPicPr>
            <a:picLocks noChangeAspect="1"/>
          </p:cNvPicPr>
          <p:nvPr/>
        </p:nvPicPr>
        <p:blipFill rotWithShape="1">
          <a:blip r:embed="rId5" cstate="print">
            <a:alphaModFix/>
            <a:extLst>
              <a:ext uri="{28A0092B-C50C-407E-A947-70E740481C1C}">
                <a14:useLocalDpi xmlns:a14="http://schemas.microsoft.com/office/drawing/2010/main" val="0"/>
              </a:ext>
            </a:extLst>
          </a:blip>
          <a:srcRect l="7776" r="29989"/>
          <a:stretch/>
        </p:blipFill>
        <p:spPr>
          <a:xfrm>
            <a:off x="3419872" y="3501008"/>
            <a:ext cx="2450334" cy="2628083"/>
          </a:xfrm>
          <a:prstGeom prst="rect">
            <a:avLst/>
          </a:prstGeom>
        </p:spPr>
      </p:pic>
    </p:spTree>
    <p:extLst>
      <p:ext uri="{BB962C8B-B14F-4D97-AF65-F5344CB8AC3E}">
        <p14:creationId xmlns:p14="http://schemas.microsoft.com/office/powerpoint/2010/main" val="361006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57808"/>
            <a:ext cx="8229600" cy="1143000"/>
          </a:xfrm>
        </p:spPr>
        <p:txBody>
          <a:bodyPr>
            <a:normAutofit/>
          </a:bodyPr>
          <a:lstStyle/>
          <a:p>
            <a:r>
              <a:rPr lang="en-GB" sz="3200" b="1" dirty="0">
                <a:solidFill>
                  <a:srgbClr val="0070C0"/>
                </a:solidFill>
                <a:latin typeface="Arial" panose="020B0604020202020204" pitchFamily="34" charset="0"/>
                <a:cs typeface="Arial" panose="020B0604020202020204" pitchFamily="34" charset="0"/>
              </a:rPr>
              <a:t>Looking ahead to next year - Estates</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3" name="TextBox 2"/>
          <p:cNvSpPr txBox="1"/>
          <p:nvPr/>
        </p:nvSpPr>
        <p:spPr>
          <a:xfrm>
            <a:off x="755575" y="1471419"/>
            <a:ext cx="7416825" cy="649408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future is uncertain for health and care organisations during the ongoing pandemic so we must be agile…</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Work is ongoing in preparation for building the new Pathway Unit: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Detailed design almost complete.</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Planning permission accepted.</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Planning also continues for:</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New Women and Children’s Hospital.</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Surgical block including ITU / Theatres.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Imaging Centre.</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Radiotherapy.</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And other developments.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pic>
        <p:nvPicPr>
          <p:cNvPr id="7" name="Picture 6">
            <a:extLst>
              <a:ext uri="{FF2B5EF4-FFF2-40B4-BE49-F238E27FC236}">
                <a16:creationId xmlns:a16="http://schemas.microsoft.com/office/drawing/2014/main" xmlns="" id="{1E6E0297-50E2-429A-B615-5FC36955A79F}"/>
              </a:ext>
            </a:extLst>
          </p:cNvPr>
          <p:cNvPicPr>
            <a:picLocks noChangeAspect="1"/>
          </p:cNvPicPr>
          <p:nvPr/>
        </p:nvPicPr>
        <p:blipFill>
          <a:blip r:embed="rId5"/>
          <a:stretch>
            <a:fillRect/>
          </a:stretch>
        </p:blipFill>
        <p:spPr>
          <a:xfrm>
            <a:off x="5580112" y="3122174"/>
            <a:ext cx="2989378" cy="1530962"/>
          </a:xfrm>
          <a:prstGeom prst="rect">
            <a:avLst/>
          </a:prstGeom>
        </p:spPr>
      </p:pic>
    </p:spTree>
    <p:extLst>
      <p:ext uri="{BB962C8B-B14F-4D97-AF65-F5344CB8AC3E}">
        <p14:creationId xmlns:p14="http://schemas.microsoft.com/office/powerpoint/2010/main" val="3564806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70C0"/>
                </a:solidFill>
              </a:rPr>
              <a:t>Site Development Control Plan</a:t>
            </a:r>
            <a:br>
              <a:rPr lang="en-GB" b="1" dirty="0">
                <a:solidFill>
                  <a:srgbClr val="0070C0"/>
                </a:solidFill>
              </a:rPr>
            </a:br>
            <a:endParaRPr lang="en-GB" b="1" dirty="0"/>
          </a:p>
        </p:txBody>
      </p:sp>
      <p:pic>
        <p:nvPicPr>
          <p:cNvPr id="4" name="Content Placeholder 3">
            <a:extLst>
              <a:ext uri="{FF2B5EF4-FFF2-40B4-BE49-F238E27FC236}">
                <a16:creationId xmlns:a16="http://schemas.microsoft.com/office/drawing/2014/main" xmlns="" id="{088B87C1-9D15-4AF6-B9ED-A7E5EAAC3734}"/>
              </a:ext>
            </a:extLst>
          </p:cNvPr>
          <p:cNvPicPr>
            <a:picLocks noGrp="1" noChangeAspect="1"/>
          </p:cNvPicPr>
          <p:nvPr>
            <p:ph idx="1"/>
          </p:nvPr>
        </p:nvPicPr>
        <p:blipFill>
          <a:blip r:embed="rId2"/>
          <a:stretch>
            <a:fillRect/>
          </a:stretch>
        </p:blipFill>
        <p:spPr>
          <a:xfrm>
            <a:off x="611560" y="1268760"/>
            <a:ext cx="7893584" cy="4713387"/>
          </a:xfrm>
          <a:prstGeom prst="rect">
            <a:avLst/>
          </a:prstGeom>
        </p:spPr>
      </p:pic>
    </p:spTree>
    <p:extLst>
      <p:ext uri="{BB962C8B-B14F-4D97-AF65-F5344CB8AC3E}">
        <p14:creationId xmlns:p14="http://schemas.microsoft.com/office/powerpoint/2010/main" val="198069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rgbClr val="0070C0"/>
                </a:solidFill>
                <a:latin typeface="Arial" panose="020B0604020202020204" pitchFamily="34" charset="0"/>
                <a:cs typeface="Arial" panose="020B0604020202020204" pitchFamily="34" charset="0"/>
              </a:rPr>
              <a:t>Looking ahead to next year – Digital developments</a:t>
            </a:r>
            <a:endParaRPr lang="en-GB" sz="3600" dirty="0"/>
          </a:p>
        </p:txBody>
      </p:sp>
      <p:sp>
        <p:nvSpPr>
          <p:cNvPr id="3" name="Content Placeholder 2"/>
          <p:cNvSpPr>
            <a:spLocks noGrp="1"/>
          </p:cNvSpPr>
          <p:nvPr>
            <p:ph idx="1"/>
          </p:nvPr>
        </p:nvSpPr>
        <p:spPr/>
        <p:txBody>
          <a:bodyPr>
            <a:normAutofit fontScale="92500"/>
          </a:bodyPr>
          <a:lstStyle/>
          <a:p>
            <a:r>
              <a:rPr lang="en-GB" sz="2400" dirty="0">
                <a:latin typeface="Arial" panose="020B0604020202020204" pitchFamily="34" charset="0"/>
                <a:cs typeface="Arial" panose="020B0604020202020204" pitchFamily="34" charset="0"/>
              </a:rPr>
              <a:t>The expansion of the use of </a:t>
            </a:r>
            <a:r>
              <a:rPr lang="en-GB" sz="2400" dirty="0" err="1">
                <a:latin typeface="Arial" panose="020B0604020202020204" pitchFamily="34" charset="0"/>
                <a:cs typeface="Arial" panose="020B0604020202020204" pitchFamily="34" charset="0"/>
              </a:rPr>
              <a:t>eCARE</a:t>
            </a:r>
            <a:r>
              <a:rPr lang="en-GB" sz="2400" dirty="0">
                <a:latin typeface="Arial" panose="020B0604020202020204" pitchFamily="34" charset="0"/>
                <a:cs typeface="Arial" panose="020B0604020202020204" pitchFamily="34" charset="0"/>
              </a:rPr>
              <a:t> this year will encompass Paediatrics, Theatres and Anaesthetics and Intensive Care.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Existing use of </a:t>
            </a:r>
            <a:r>
              <a:rPr lang="en-GB" sz="2400" dirty="0" err="1">
                <a:latin typeface="Arial" panose="020B0604020202020204" pitchFamily="34" charset="0"/>
                <a:cs typeface="Arial" panose="020B0604020202020204" pitchFamily="34" charset="0"/>
              </a:rPr>
              <a:t>eCARE</a:t>
            </a:r>
            <a:r>
              <a:rPr lang="en-GB" sz="2400" dirty="0">
                <a:latin typeface="Arial" panose="020B0604020202020204" pitchFamily="34" charset="0"/>
                <a:cs typeface="Arial" panose="020B0604020202020204" pitchFamily="34" charset="0"/>
              </a:rPr>
              <a:t> will be improved greatly across the Organisation, and especially across outpatients.</a:t>
            </a:r>
          </a:p>
          <a:p>
            <a:endParaRPr lang="en-GB" sz="2400" dirty="0">
              <a:latin typeface="Arial" panose="020B0604020202020204" pitchFamily="34" charset="0"/>
              <a:cs typeface="Arial" panose="020B0604020202020204" pitchFamily="34" charset="0"/>
            </a:endParaRPr>
          </a:p>
          <a:p>
            <a:r>
              <a:rPr lang="en-GB" sz="2400" dirty="0" err="1">
                <a:latin typeface="Arial" panose="020B0604020202020204" pitchFamily="34" charset="0"/>
                <a:cs typeface="Arial" panose="020B0604020202020204" pitchFamily="34" charset="0"/>
              </a:rPr>
              <a:t>MyCare</a:t>
            </a:r>
            <a:r>
              <a:rPr lang="en-GB" sz="2400" dirty="0">
                <a:latin typeface="Arial" panose="020B0604020202020204" pitchFamily="34" charset="0"/>
                <a:cs typeface="Arial" panose="020B0604020202020204" pitchFamily="34" charset="0"/>
              </a:rPr>
              <a:t> – Better patient experience with digital documents at patients’ fingertips, including clinical letters, discharge summaries and test results – all part of going paperless.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Virtual library of patient information leaflets to be built on the Trust website.</a:t>
            </a:r>
          </a:p>
        </p:txBody>
      </p:sp>
    </p:spTree>
    <p:extLst>
      <p:ext uri="{BB962C8B-B14F-4D97-AF65-F5344CB8AC3E}">
        <p14:creationId xmlns:p14="http://schemas.microsoft.com/office/powerpoint/2010/main" val="169157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73832"/>
            <a:ext cx="8229600" cy="1143000"/>
          </a:xfrm>
        </p:spPr>
        <p:txBody>
          <a:bodyPr>
            <a:normAutofit/>
          </a:bodyPr>
          <a:lstStyle/>
          <a:p>
            <a:r>
              <a:rPr lang="en-GB" altLang="en-US" b="1" dirty="0">
                <a:solidFill>
                  <a:srgbClr val="0070C0"/>
                </a:solidFill>
              </a:rPr>
              <a:t>Last, but not least – Thank you...</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3" name="TextBox 2"/>
          <p:cNvSpPr txBox="1"/>
          <p:nvPr/>
        </p:nvSpPr>
        <p:spPr>
          <a:xfrm>
            <a:off x="1187624" y="2060848"/>
            <a:ext cx="6912768" cy="3600986"/>
          </a:xfrm>
          <a:prstGeom prst="rect">
            <a:avLst/>
          </a:prstGeom>
          <a:noFill/>
        </p:spPr>
        <p:txBody>
          <a:bodyPr wrap="square" rtlCol="0">
            <a:spAutoFit/>
          </a:bodyPr>
          <a:lstStyle/>
          <a:p>
            <a:pPr marL="285750" indent="-285750">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To our staff, who provide good, safe care every day for every patient…</a:t>
            </a:r>
          </a:p>
          <a:p>
            <a:pPr marL="285750" indent="-285750">
              <a:buFont typeface="Arial" panose="020B0604020202020204" pitchFamily="34" charset="0"/>
              <a:buChar char="•"/>
              <a:defRPr/>
            </a:pPr>
            <a:endParaRPr lang="en-GB" alt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To our volunteers…</a:t>
            </a:r>
          </a:p>
          <a:p>
            <a:pPr marL="285750" indent="-285750">
              <a:buFont typeface="Arial" panose="020B0604020202020204" pitchFamily="34" charset="0"/>
              <a:buChar char="•"/>
              <a:defRPr/>
            </a:pPr>
            <a:endParaRPr lang="en-GB" alt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To those who support our charity…</a:t>
            </a:r>
          </a:p>
          <a:p>
            <a:pPr marL="285750" indent="-285750">
              <a:buFont typeface="Arial" panose="020B0604020202020204" pitchFamily="34" charset="0"/>
              <a:buChar char="•"/>
              <a:defRPr/>
            </a:pPr>
            <a:endParaRPr lang="en-GB" alt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And to our community.</a:t>
            </a:r>
          </a:p>
          <a:p>
            <a:pPr>
              <a:defRPr/>
            </a:pPr>
            <a:endParaRPr lang="en-GB" altLang="en-US" dirty="0">
              <a:cs typeface="Arial" charset="0"/>
            </a:endParaRPr>
          </a:p>
          <a:p>
            <a:endParaRPr lang="en-GB" dirty="0"/>
          </a:p>
        </p:txBody>
      </p:sp>
    </p:spTree>
    <p:extLst>
      <p:ext uri="{BB962C8B-B14F-4D97-AF65-F5344CB8AC3E}">
        <p14:creationId xmlns:p14="http://schemas.microsoft.com/office/powerpoint/2010/main" val="278658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7" name="Title 1"/>
          <p:cNvSpPr txBox="1">
            <a:spLocks/>
          </p:cNvSpPr>
          <p:nvPr/>
        </p:nvSpPr>
        <p:spPr bwMode="auto">
          <a:xfrm>
            <a:off x="327025" y="833438"/>
            <a:ext cx="8229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2800" b="1" dirty="0">
                <a:solidFill>
                  <a:srgbClr val="0070C0"/>
                </a:solidFill>
              </a:rPr>
              <a:t>Vision and values – The </a:t>
            </a:r>
            <a:r>
              <a:rPr lang="en-GB" altLang="en-US" sz="2800" b="1" dirty="0" err="1">
                <a:solidFill>
                  <a:srgbClr val="0070C0"/>
                </a:solidFill>
              </a:rPr>
              <a:t>MKWay</a:t>
            </a:r>
            <a:endParaRPr lang="en-GB" altLang="en-US" sz="2800" b="1" dirty="0">
              <a:solidFill>
                <a:srgbClr val="0070C0"/>
              </a:solidFill>
            </a:endParaRPr>
          </a:p>
        </p:txBody>
      </p:sp>
      <p:sp>
        <p:nvSpPr>
          <p:cNvPr id="12" name="Content Placeholder 1"/>
          <p:cNvSpPr txBox="1">
            <a:spLocks/>
          </p:cNvSpPr>
          <p:nvPr/>
        </p:nvSpPr>
        <p:spPr bwMode="auto">
          <a:xfrm>
            <a:off x="500063" y="1669504"/>
            <a:ext cx="82819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buFontTx/>
              <a:buChar char="•"/>
            </a:pPr>
            <a:r>
              <a:rPr lang="en-GB" sz="2000" dirty="0"/>
              <a:t>The </a:t>
            </a:r>
            <a:r>
              <a:rPr lang="en-GB" sz="2000" dirty="0" err="1"/>
              <a:t>MKWay</a:t>
            </a:r>
            <a:r>
              <a:rPr lang="en-GB" sz="2000" dirty="0"/>
              <a:t> promotes the vision, values, strategy and objectives for #</a:t>
            </a:r>
            <a:r>
              <a:rPr lang="en-GB" sz="2000" dirty="0" err="1"/>
              <a:t>TeamMKUH</a:t>
            </a:r>
            <a:r>
              <a:rPr lang="en-GB" sz="2000" dirty="0"/>
              <a:t>.</a:t>
            </a:r>
            <a:endParaRPr lang="en-GB" altLang="en-US" sz="2000" dirty="0"/>
          </a:p>
          <a:p>
            <a:pPr>
              <a:spcBef>
                <a:spcPct val="20000"/>
              </a:spcBef>
            </a:pPr>
            <a:endParaRPr lang="en-GB" altLang="en-US" sz="2000" dirty="0"/>
          </a:p>
          <a:p>
            <a:pPr>
              <a:spcBef>
                <a:spcPct val="20000"/>
              </a:spcBef>
              <a:buFontTx/>
              <a:buChar char="•"/>
            </a:pPr>
            <a:r>
              <a:rPr lang="en-GB" altLang="en-US" sz="2000" dirty="0"/>
              <a:t>Our four values are: </a:t>
            </a:r>
          </a:p>
          <a:p>
            <a:pPr lvl="1">
              <a:spcBef>
                <a:spcPct val="20000"/>
              </a:spcBef>
              <a:buFontTx/>
              <a:buChar char="•"/>
            </a:pPr>
            <a:r>
              <a:rPr lang="en-GB" altLang="en-US" sz="2000" dirty="0"/>
              <a:t>We Care </a:t>
            </a:r>
          </a:p>
          <a:p>
            <a:pPr lvl="1">
              <a:spcBef>
                <a:spcPct val="20000"/>
              </a:spcBef>
              <a:buFontTx/>
              <a:buChar char="•"/>
            </a:pPr>
            <a:r>
              <a:rPr lang="en-GB" altLang="en-US" sz="2000" dirty="0"/>
              <a:t>We Communicate</a:t>
            </a:r>
          </a:p>
          <a:p>
            <a:pPr lvl="1">
              <a:spcBef>
                <a:spcPct val="20000"/>
              </a:spcBef>
              <a:buFontTx/>
              <a:buChar char="•"/>
            </a:pPr>
            <a:r>
              <a:rPr lang="en-GB" altLang="en-US" sz="2000" dirty="0"/>
              <a:t>We Collaborate W</a:t>
            </a:r>
          </a:p>
          <a:p>
            <a:pPr lvl="1">
              <a:spcBef>
                <a:spcPct val="20000"/>
              </a:spcBef>
              <a:buFontTx/>
              <a:buChar char="•"/>
            </a:pPr>
            <a:r>
              <a:rPr lang="en-GB" altLang="en-US" sz="2000" dirty="0"/>
              <a:t>We Contribute.</a:t>
            </a:r>
          </a:p>
          <a:p>
            <a:pPr>
              <a:spcBef>
                <a:spcPct val="20000"/>
              </a:spcBef>
              <a:buFontTx/>
              <a:buChar char="•"/>
            </a:pPr>
            <a:endParaRPr lang="en-GB" altLang="en-US" sz="2000" dirty="0"/>
          </a:p>
          <a:p>
            <a:pPr>
              <a:spcBef>
                <a:spcPct val="20000"/>
              </a:spcBef>
              <a:buFontTx/>
              <a:buChar char="•"/>
            </a:pPr>
            <a:r>
              <a:rPr lang="en-GB" sz="2000" dirty="0"/>
              <a:t>Developed in collaboration with staff, our values reflect what is important to our staff and patients, and set out the way we want to behave as an organisation.</a:t>
            </a:r>
          </a:p>
          <a:p>
            <a:pPr>
              <a:spcBef>
                <a:spcPct val="20000"/>
              </a:spcBef>
              <a:buFontTx/>
              <a:buChar char="•"/>
            </a:pPr>
            <a:endParaRPr lang="en-GB" altLang="en-US" sz="2000" dirty="0"/>
          </a:p>
          <a:p>
            <a:pPr>
              <a:spcBef>
                <a:spcPct val="20000"/>
              </a:spcBef>
            </a:pPr>
            <a:endParaRPr lang="en-GB" altLang="en-US" sz="1400" dirty="0"/>
          </a:p>
          <a:p>
            <a:pPr>
              <a:spcBef>
                <a:spcPct val="20000"/>
              </a:spcBef>
              <a:buFontTx/>
              <a:buChar char="•"/>
            </a:pPr>
            <a:endParaRPr lang="en-GB" altLang="en-US" dirty="0"/>
          </a:p>
          <a:p>
            <a:pPr>
              <a:spcBef>
                <a:spcPct val="20000"/>
              </a:spcBef>
              <a:buFontTx/>
              <a:buChar char="•"/>
            </a:pPr>
            <a:endParaRPr lang="en-GB" altLang="en-US" dirty="0"/>
          </a:p>
          <a:p>
            <a:pPr>
              <a:spcBef>
                <a:spcPct val="20000"/>
              </a:spcBef>
              <a:buFontTx/>
              <a:buChar char="•"/>
            </a:pPr>
            <a:endParaRPr lang="en-GB" altLang="en-US" dirty="0"/>
          </a:p>
          <a:p>
            <a:pPr>
              <a:spcBef>
                <a:spcPct val="20000"/>
              </a:spcBef>
              <a:buFontTx/>
              <a:buChar char="•"/>
            </a:pPr>
            <a:endParaRPr lang="en-GB" altLang="en-US" sz="2200" dirty="0"/>
          </a:p>
          <a:p>
            <a:pPr>
              <a:spcBef>
                <a:spcPct val="20000"/>
              </a:spcBef>
              <a:buFontTx/>
              <a:buChar char="•"/>
            </a:pPr>
            <a:endParaRPr lang="en-GB" altLang="en-US" sz="1000" dirty="0"/>
          </a:p>
          <a:p>
            <a:pPr>
              <a:spcBef>
                <a:spcPct val="20000"/>
              </a:spcBef>
              <a:buFontTx/>
              <a:buChar char="•"/>
            </a:pPr>
            <a:endParaRPr lang="en-GB" altLang="en-US" sz="1000" dirty="0"/>
          </a:p>
          <a:p>
            <a:pPr>
              <a:spcBef>
                <a:spcPct val="20000"/>
              </a:spcBef>
            </a:pPr>
            <a:endParaRPr lang="en-US" altLang="en-US" sz="3200" dirty="0"/>
          </a:p>
        </p:txBody>
      </p:sp>
    </p:spTree>
    <p:extLst>
      <p:ext uri="{BB962C8B-B14F-4D97-AF65-F5344CB8AC3E}">
        <p14:creationId xmlns:p14="http://schemas.microsoft.com/office/powerpoint/2010/main" val="71123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7" name="Title 1"/>
          <p:cNvSpPr txBox="1">
            <a:spLocks/>
          </p:cNvSpPr>
          <p:nvPr/>
        </p:nvSpPr>
        <p:spPr bwMode="auto">
          <a:xfrm>
            <a:off x="327025" y="620688"/>
            <a:ext cx="8229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GB" altLang="en-US" sz="2800" b="1" dirty="0">
              <a:solidFill>
                <a:srgbClr val="0070C0"/>
              </a:solidFill>
            </a:endParaRPr>
          </a:p>
        </p:txBody>
      </p:sp>
      <p:sp>
        <p:nvSpPr>
          <p:cNvPr id="12" name="Content Placeholder 1"/>
          <p:cNvSpPr txBox="1">
            <a:spLocks/>
          </p:cNvSpPr>
          <p:nvPr/>
        </p:nvSpPr>
        <p:spPr bwMode="auto">
          <a:xfrm>
            <a:off x="500063" y="1481138"/>
            <a:ext cx="82819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pPr>
            <a:endParaRPr lang="en-GB" altLang="en-US" sz="1400" dirty="0"/>
          </a:p>
          <a:p>
            <a:pPr>
              <a:spcBef>
                <a:spcPct val="20000"/>
              </a:spcBef>
              <a:buFontTx/>
              <a:buChar char="•"/>
            </a:pPr>
            <a:endParaRPr lang="en-GB" altLang="en-US" dirty="0"/>
          </a:p>
          <a:p>
            <a:pPr>
              <a:spcBef>
                <a:spcPct val="20000"/>
              </a:spcBef>
              <a:buFontTx/>
              <a:buChar char="•"/>
            </a:pPr>
            <a:endParaRPr lang="en-GB" altLang="en-US" dirty="0"/>
          </a:p>
          <a:p>
            <a:pPr>
              <a:spcBef>
                <a:spcPct val="20000"/>
              </a:spcBef>
              <a:buFontTx/>
              <a:buChar char="•"/>
            </a:pPr>
            <a:endParaRPr lang="en-GB" altLang="en-US" dirty="0"/>
          </a:p>
          <a:p>
            <a:pPr>
              <a:spcBef>
                <a:spcPct val="20000"/>
              </a:spcBef>
              <a:buFontTx/>
              <a:buChar char="•"/>
            </a:pPr>
            <a:endParaRPr lang="en-GB" altLang="en-US" sz="2200" dirty="0"/>
          </a:p>
          <a:p>
            <a:pPr>
              <a:spcBef>
                <a:spcPct val="20000"/>
              </a:spcBef>
              <a:buFontTx/>
              <a:buChar char="•"/>
            </a:pPr>
            <a:endParaRPr lang="en-GB" altLang="en-US" sz="1000" dirty="0"/>
          </a:p>
          <a:p>
            <a:pPr>
              <a:spcBef>
                <a:spcPct val="20000"/>
              </a:spcBef>
              <a:buFontTx/>
              <a:buChar char="•"/>
            </a:pPr>
            <a:endParaRPr lang="en-GB" altLang="en-US" sz="1000" dirty="0"/>
          </a:p>
          <a:p>
            <a:pPr>
              <a:spcBef>
                <a:spcPct val="20000"/>
              </a:spcBef>
            </a:pPr>
            <a:endParaRPr lang="en-US" altLang="en-US" sz="32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863877"/>
            <a:ext cx="7920880" cy="4700708"/>
          </a:xfrm>
          <a:prstGeom prst="rect">
            <a:avLst/>
          </a:prstGeom>
        </p:spPr>
      </p:pic>
    </p:spTree>
    <p:extLst>
      <p:ext uri="{BB962C8B-B14F-4D97-AF65-F5344CB8AC3E}">
        <p14:creationId xmlns:p14="http://schemas.microsoft.com/office/powerpoint/2010/main" val="162269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800" b="1" dirty="0">
                <a:solidFill>
                  <a:srgbClr val="0070C0"/>
                </a:solidFill>
                <a:latin typeface="Arial" panose="020B0604020202020204" pitchFamily="34" charset="0"/>
                <a:cs typeface="Arial" panose="020B0604020202020204" pitchFamily="34" charset="0"/>
              </a:rPr>
              <a:t>We’ve updated our Trust’s 10 strategic objectives</a:t>
            </a:r>
          </a:p>
        </p:txBody>
      </p:sp>
      <p:sp>
        <p:nvSpPr>
          <p:cNvPr id="3" name="Content Placeholder 2"/>
          <p:cNvSpPr>
            <a:spLocks noGrp="1"/>
          </p:cNvSpPr>
          <p:nvPr>
            <p:ph idx="1"/>
          </p:nvPr>
        </p:nvSpPr>
        <p:spPr/>
        <p:txBody>
          <a:bodyPr>
            <a:normAutofit fontScale="77500" lnSpcReduction="20000"/>
          </a:bodyPr>
          <a:lstStyle/>
          <a:p>
            <a:endParaRPr lang="en-GB" dirty="0"/>
          </a:p>
          <a:p>
            <a:r>
              <a:rPr lang="en-GB" dirty="0"/>
              <a:t>Improving patient safety</a:t>
            </a:r>
          </a:p>
          <a:p>
            <a:r>
              <a:rPr lang="en-GB" dirty="0"/>
              <a:t>Improving patient experience</a:t>
            </a:r>
          </a:p>
          <a:p>
            <a:r>
              <a:rPr lang="en-GB" dirty="0"/>
              <a:t>Improving clinical effectiveness</a:t>
            </a:r>
          </a:p>
          <a:p>
            <a:r>
              <a:rPr lang="en-GB" dirty="0"/>
              <a:t>Delivering key performance targets</a:t>
            </a:r>
          </a:p>
          <a:p>
            <a:r>
              <a:rPr lang="en-GB" dirty="0"/>
              <a:t>Developing MK at place</a:t>
            </a:r>
          </a:p>
          <a:p>
            <a:r>
              <a:rPr lang="en-GB" dirty="0"/>
              <a:t>Developing teaching and research</a:t>
            </a:r>
          </a:p>
          <a:p>
            <a:r>
              <a:rPr lang="en-GB" dirty="0"/>
              <a:t>Being well governed and financially viable</a:t>
            </a:r>
          </a:p>
          <a:p>
            <a:r>
              <a:rPr lang="en-GB" dirty="0"/>
              <a:t>Investing in our people</a:t>
            </a:r>
          </a:p>
          <a:p>
            <a:r>
              <a:rPr lang="en-GB" dirty="0"/>
              <a:t>Developing our estate</a:t>
            </a:r>
          </a:p>
          <a:p>
            <a:r>
              <a:rPr lang="en-GB" dirty="0"/>
              <a:t>Being innovative and sustainable</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9051"/>
          <a:stretch/>
        </p:blipFill>
        <p:spPr>
          <a:xfrm>
            <a:off x="5940152" y="1196751"/>
            <a:ext cx="2988188" cy="2637379"/>
          </a:xfrm>
          <a:prstGeom prst="rect">
            <a:avLst/>
          </a:prstGeom>
        </p:spPr>
      </p:pic>
    </p:spTree>
    <p:extLst>
      <p:ext uri="{BB962C8B-B14F-4D97-AF65-F5344CB8AC3E}">
        <p14:creationId xmlns:p14="http://schemas.microsoft.com/office/powerpoint/2010/main" val="20416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0" name="Title 1"/>
          <p:cNvSpPr>
            <a:spLocks noGrp="1"/>
          </p:cNvSpPr>
          <p:nvPr>
            <p:ph type="title"/>
          </p:nvPr>
        </p:nvSpPr>
        <p:spPr bwMode="auto">
          <a:xfrm>
            <a:off x="261938" y="8270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b="1" dirty="0">
                <a:solidFill>
                  <a:srgbClr val="0070C0"/>
                </a:solidFill>
              </a:rPr>
              <a:t>CQC inspection – We’re still rated ‘Good’</a:t>
            </a:r>
          </a:p>
        </p:txBody>
      </p:sp>
      <p:sp>
        <p:nvSpPr>
          <p:cNvPr id="3" name="TextBox 2"/>
          <p:cNvSpPr txBox="1"/>
          <p:nvPr/>
        </p:nvSpPr>
        <p:spPr>
          <a:xfrm>
            <a:off x="1250278" y="1556792"/>
            <a:ext cx="6408713"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Inspection held in April and May 2019.</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Our overall rating was ‘Good’, which is the same rating we received from our previous inspection in 2016.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 out of 5 main categories rated ‘Good’; the other rated ‘Requires </a:t>
            </a:r>
            <a:r>
              <a:rPr lang="en-GB">
                <a:latin typeface="Arial" panose="020B0604020202020204" pitchFamily="34" charset="0"/>
                <a:cs typeface="Arial" panose="020B0604020202020204" pitchFamily="34" charset="0"/>
              </a:rPr>
              <a:t>improvement’.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 summary: We should all be proud to be ‘Good’ – and be preparing to be ‘Outstanding’.</a:t>
            </a:r>
          </a:p>
          <a:p>
            <a:pPr marL="285750" indent="-285750">
              <a:buFont typeface="Arial" panose="020B0604020202020204" pitchFamily="34" charset="0"/>
              <a:buChar char="•"/>
            </a:pPr>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630453"/>
            <a:ext cx="2736304" cy="1894890"/>
          </a:xfrm>
          <a:prstGeom prst="rect">
            <a:avLst/>
          </a:prstGeom>
        </p:spPr>
      </p:pic>
    </p:spTree>
    <p:extLst>
      <p:ext uri="{BB962C8B-B14F-4D97-AF65-F5344CB8AC3E}">
        <p14:creationId xmlns:p14="http://schemas.microsoft.com/office/powerpoint/2010/main" val="89884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10" name="Title 1"/>
          <p:cNvSpPr>
            <a:spLocks noGrp="1"/>
          </p:cNvSpPr>
          <p:nvPr>
            <p:ph type="title"/>
          </p:nvPr>
        </p:nvSpPr>
        <p:spPr bwMode="auto">
          <a:xfrm>
            <a:off x="261938" y="8270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b="1" dirty="0">
                <a:solidFill>
                  <a:srgbClr val="0070C0"/>
                </a:solidFill>
              </a:rPr>
              <a:t>CQC – Overview of ratings</a:t>
            </a:r>
            <a:br>
              <a:rPr lang="en-GB" altLang="en-US" sz="3200" b="1" dirty="0">
                <a:solidFill>
                  <a:srgbClr val="0070C0"/>
                </a:solidFill>
              </a:rPr>
            </a:br>
            <a:endParaRPr lang="en-GB" altLang="en-US" sz="3200" b="1" dirty="0">
              <a:solidFill>
                <a:srgbClr val="0070C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1478565"/>
            <a:ext cx="7401752" cy="4680520"/>
          </a:xfrm>
          <a:prstGeom prst="rect">
            <a:avLst/>
          </a:prstGeom>
        </p:spPr>
      </p:pic>
    </p:spTree>
    <p:extLst>
      <p:ext uri="{BB962C8B-B14F-4D97-AF65-F5344CB8AC3E}">
        <p14:creationId xmlns:p14="http://schemas.microsoft.com/office/powerpoint/2010/main" val="385015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335129"/>
            <a:ext cx="9144000" cy="522872"/>
          </a:xfr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r="69734"/>
          <a:stretch/>
        </p:blipFill>
        <p:spPr>
          <a:xfrm>
            <a:off x="35497" y="28019"/>
            <a:ext cx="1512167" cy="8807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71400"/>
          <a:stretch/>
        </p:blipFill>
        <p:spPr>
          <a:xfrm>
            <a:off x="7668345" y="0"/>
            <a:ext cx="1475656" cy="836712"/>
          </a:xfrm>
          <a:prstGeom prst="rect">
            <a:avLst/>
          </a:prstGeom>
        </p:spPr>
      </p:pic>
      <p:sp>
        <p:nvSpPr>
          <p:cNvPr id="7" name="Title 1"/>
          <p:cNvSpPr txBox="1">
            <a:spLocks/>
          </p:cNvSpPr>
          <p:nvPr/>
        </p:nvSpPr>
        <p:spPr bwMode="auto">
          <a:xfrm>
            <a:off x="327025" y="774700"/>
            <a:ext cx="8229600"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a:lstStyle>
          <a:p>
            <a:pPr eaLnBrk="1" hangingPunct="1">
              <a:defRPr/>
            </a:pPr>
            <a:r>
              <a:rPr lang="en-GB" altLang="en-US" sz="2800" b="1" kern="0" dirty="0">
                <a:solidFill>
                  <a:srgbClr val="0070C0"/>
                </a:solidFill>
                <a:latin typeface="Arial" panose="020B0604020202020204" pitchFamily="34" charset="0"/>
                <a:cs typeface="Arial" panose="020B0604020202020204" pitchFamily="34" charset="0"/>
              </a:rPr>
              <a:t>Our Performance</a:t>
            </a:r>
          </a:p>
        </p:txBody>
      </p:sp>
      <p:sp>
        <p:nvSpPr>
          <p:cNvPr id="4" name="TextBox 3"/>
          <p:cNvSpPr txBox="1"/>
          <p:nvPr/>
        </p:nvSpPr>
        <p:spPr>
          <a:xfrm>
            <a:off x="1259632" y="1628800"/>
            <a:ext cx="6480720" cy="6217087"/>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Trust processed 24% more GP referrals than it had planned to at the beginning of the year.</a:t>
            </a:r>
            <a:br>
              <a:rPr lang="en-GB" sz="2000" dirty="0"/>
            </a:br>
            <a:endParaRPr lang="en-GB" sz="2000" dirty="0"/>
          </a:p>
          <a:p>
            <a:pPr marL="285750" indent="-285750">
              <a:buFont typeface="Arial" panose="020B0604020202020204" pitchFamily="34" charset="0"/>
              <a:buChar char="•"/>
            </a:pPr>
            <a:r>
              <a:rPr lang="en-GB" sz="2000" dirty="0"/>
              <a:t>Demand on the Emergency Department was 0.9% higher than expected. </a:t>
            </a:r>
            <a:br>
              <a:rPr lang="en-GB" sz="2000" dirty="0"/>
            </a:br>
            <a:endParaRPr lang="en-GB" sz="2000" dirty="0"/>
          </a:p>
          <a:p>
            <a:pPr marL="285750" indent="-285750">
              <a:buFont typeface="Arial" panose="020B0604020202020204" pitchFamily="34" charset="0"/>
              <a:buChar char="•"/>
            </a:pPr>
            <a:r>
              <a:rPr lang="en-GB" sz="2000" dirty="0"/>
              <a:t>The impact of Covid-19 affected activity volumes in March 2020. The Trust accommodated 9% fewer emergency admissions through the year than planned - a decrease of 16% compared to 2018/19. This was influenced by the evolution of the Ambulatory Care pathway. </a:t>
            </a:r>
            <a:br>
              <a:rPr lang="en-GB" sz="2000" dirty="0"/>
            </a:br>
            <a:endParaRPr lang="en-GB" sz="2000" dirty="0"/>
          </a:p>
          <a:p>
            <a:pPr marL="285750" indent="-285750">
              <a:buFont typeface="Arial" panose="020B0604020202020204" pitchFamily="34" charset="0"/>
              <a:buChar char="•"/>
            </a:pPr>
            <a:r>
              <a:rPr lang="en-GB" sz="2000" dirty="0"/>
              <a:t>The Trust treated 2% fewer elective admissions than planned and, when compared to elective activity in 2018/19, this represented a decrease of 3.4%.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solidFill>
                <a:srgbClr val="0070C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492032248"/>
      </p:ext>
    </p:extLst>
  </p:cSld>
  <p:clrMapOvr>
    <a:masterClrMapping/>
  </p:clrMapOvr>
</p:sld>
</file>

<file path=ppt/theme/theme1.xml><?xml version="1.0" encoding="utf-8"?>
<a:theme xmlns:a="http://schemas.openxmlformats.org/drawingml/2006/main" name="PP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Presentation Template</Template>
  <TotalTime>1129</TotalTime>
  <Words>1627</Words>
  <Application>Microsoft Office PowerPoint</Application>
  <PresentationFormat>On-screen Show (4:3)</PresentationFormat>
  <Paragraphs>287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PP Presentation Template</vt:lpstr>
      <vt:lpstr>MKUH Annual Meeting 2020</vt:lpstr>
      <vt:lpstr>PowerPoint Presentation</vt:lpstr>
      <vt:lpstr>PowerPoint Presentation</vt:lpstr>
      <vt:lpstr>PowerPoint Presentation</vt:lpstr>
      <vt:lpstr>PowerPoint Presentation</vt:lpstr>
      <vt:lpstr>We’ve updated our Trust’s 10 strategic objectives</vt:lpstr>
      <vt:lpstr>CQC inspection – We’re still rated ‘Good’</vt:lpstr>
      <vt:lpstr>CQC – Overview of ratings </vt:lpstr>
      <vt:lpstr>PowerPoint Presentation</vt:lpstr>
      <vt:lpstr>Covid-19 isolation facility</vt:lpstr>
      <vt:lpstr>PowerPoint Presentation</vt:lpstr>
      <vt:lpstr>PowerPoint Presentation</vt:lpstr>
      <vt:lpstr>Supporting Our Staff</vt:lpstr>
      <vt:lpstr>PowerPoint Presentation</vt:lpstr>
      <vt:lpstr>New Cancer Centre</vt:lpstr>
      <vt:lpstr>PowerPoint Presentation</vt:lpstr>
      <vt:lpstr>Financial Review of 2019-20</vt:lpstr>
      <vt:lpstr>Financial Headlines</vt:lpstr>
      <vt:lpstr>Financial performance</vt:lpstr>
      <vt:lpstr>Investing in the future</vt:lpstr>
      <vt:lpstr>Charitable funds</vt:lpstr>
      <vt:lpstr>Outlook for 2020/21 and beyond</vt:lpstr>
      <vt:lpstr>Council of Governors and Membership update  September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ahead to next year - Estates</vt:lpstr>
      <vt:lpstr>Site Development Control Plan </vt:lpstr>
      <vt:lpstr>Looking ahead to next year – Digital developments</vt:lpstr>
      <vt:lpstr>Last, but not least – Thank you...</vt:lpstr>
    </vt:vector>
  </TitlesOfParts>
  <Company>Milton Keynes Universtiy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Luigi Straccia</dc:creator>
  <cp:lastModifiedBy>Philippa CullenPrince</cp:lastModifiedBy>
  <cp:revision>126</cp:revision>
  <dcterms:created xsi:type="dcterms:W3CDTF">2019-09-04T08:52:35Z</dcterms:created>
  <dcterms:modified xsi:type="dcterms:W3CDTF">2020-09-22T16:20:14Z</dcterms:modified>
</cp:coreProperties>
</file>