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1" r:id="rId5"/>
  </p:sldMasterIdLst>
  <p:notesMasterIdLst>
    <p:notesMasterId r:id="rId51"/>
  </p:notesMasterIdLst>
  <p:sldIdLst>
    <p:sldId id="263" r:id="rId6"/>
    <p:sldId id="257" r:id="rId7"/>
    <p:sldId id="258" r:id="rId8"/>
    <p:sldId id="312" r:id="rId9"/>
    <p:sldId id="358" r:id="rId10"/>
    <p:sldId id="359" r:id="rId11"/>
    <p:sldId id="357" r:id="rId12"/>
    <p:sldId id="361" r:id="rId13"/>
    <p:sldId id="362" r:id="rId14"/>
    <p:sldId id="363" r:id="rId15"/>
    <p:sldId id="364" r:id="rId16"/>
    <p:sldId id="315" r:id="rId17"/>
    <p:sldId id="365" r:id="rId18"/>
    <p:sldId id="366" r:id="rId19"/>
    <p:sldId id="367" r:id="rId20"/>
    <p:sldId id="382" r:id="rId21"/>
    <p:sldId id="259" r:id="rId22"/>
    <p:sldId id="272" r:id="rId23"/>
    <p:sldId id="371" r:id="rId24"/>
    <p:sldId id="372" r:id="rId25"/>
    <p:sldId id="373" r:id="rId26"/>
    <p:sldId id="374" r:id="rId27"/>
    <p:sldId id="375" r:id="rId28"/>
    <p:sldId id="376" r:id="rId29"/>
    <p:sldId id="377" r:id="rId30"/>
    <p:sldId id="378" r:id="rId31"/>
    <p:sldId id="368" r:id="rId32"/>
    <p:sldId id="264" r:id="rId33"/>
    <p:sldId id="268" r:id="rId34"/>
    <p:sldId id="266" r:id="rId35"/>
    <p:sldId id="267" r:id="rId36"/>
    <p:sldId id="270" r:id="rId37"/>
    <p:sldId id="271" r:id="rId38"/>
    <p:sldId id="370" r:id="rId39"/>
    <p:sldId id="273" r:id="rId40"/>
    <p:sldId id="274" r:id="rId41"/>
    <p:sldId id="275" r:id="rId42"/>
    <p:sldId id="278" r:id="rId43"/>
    <p:sldId id="276" r:id="rId44"/>
    <p:sldId id="383" r:id="rId45"/>
    <p:sldId id="356" r:id="rId46"/>
    <p:sldId id="380" r:id="rId47"/>
    <p:sldId id="379" r:id="rId48"/>
    <p:sldId id="280" r:id="rId49"/>
    <p:sldId id="381"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2C88"/>
    <a:srgbClr val="3D556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27B124-022D-482C-9D7C-42AF24A25A5F}" v="100" dt="2021-11-02T13:41:00.718"/>
    <p1510:client id="{FED14911-3C3C-4ECA-8ECC-903CEB9B9209}" v="155" dt="2021-11-02T15:43:18.5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tableStyles" Target="tableStyle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microsoft.com/office/2015/10/relationships/revisionInfo" Target="revisionInfo.xml"/><Relationship Id="rId8" Type="http://schemas.openxmlformats.org/officeDocument/2006/relationships/slide" Target="slides/slide3.xml"/><Relationship Id="rId51" Type="http://schemas.openxmlformats.org/officeDocument/2006/relationships/notesMaster" Target="notesMasters/notesMaster1.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609428-EB36-4BF2-B4F1-CE3F954832DA}" type="datetimeFigureOut">
              <a:rPr lang="en-GB" smtClean="0"/>
              <a:t>04/11/2021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150F14-26A2-49CD-B65E-C41B70928A6D}" type="slidenum">
              <a:rPr lang="en-GB" smtClean="0"/>
              <a:t>‹#›</a:t>
            </a:fld>
            <a:endParaRPr lang="en-GB"/>
          </a:p>
        </p:txBody>
      </p:sp>
    </p:spTree>
    <p:extLst>
      <p:ext uri="{BB962C8B-B14F-4D97-AF65-F5344CB8AC3E}">
        <p14:creationId xmlns:p14="http://schemas.microsoft.com/office/powerpoint/2010/main" val="26032459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68150F14-26A2-49CD-B65E-C41B70928A6D}" type="slidenum">
              <a:rPr lang="en-GB" smtClean="0"/>
              <a:t>6</a:t>
            </a:fld>
            <a:endParaRPr lang="en-GB"/>
          </a:p>
        </p:txBody>
      </p:sp>
    </p:spTree>
    <p:extLst>
      <p:ext uri="{BB962C8B-B14F-4D97-AF65-F5344CB8AC3E}">
        <p14:creationId xmlns:p14="http://schemas.microsoft.com/office/powerpoint/2010/main" val="4190867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a:latin typeface="Arial" panose="020B0604020202020204" pitchFamily="34" charset="0"/>
                <a:cs typeface="Arial" panose="020B0604020202020204" pitchFamily="34" charset="0"/>
              </a:rPr>
              <a:t>Pandemic impact meant the national standard for consultant-led Referral to Treatment waiting times of 92% was not viable for the Trust to achieve</a:t>
            </a:r>
          </a:p>
          <a:p>
            <a:endParaRPr lang="en-GB" sz="1200">
              <a:latin typeface="Arial" panose="020B0604020202020204" pitchFamily="34" charset="0"/>
              <a:cs typeface="Arial" panose="020B0604020202020204" pitchFamily="34" charset="0"/>
            </a:endParaRPr>
          </a:p>
          <a:p>
            <a:r>
              <a:rPr lang="en-GB" sz="1200">
                <a:latin typeface="Arial" panose="020B0604020202020204" pitchFamily="34" charset="0"/>
                <a:cs typeface="Arial" panose="020B0604020202020204" pitchFamily="34" charset="0"/>
              </a:rPr>
              <a:t>The Trust did not achieve the target of treating 95% of patients attending the ED within 4 hours, although our overall performance of 93.1% (all types) for the year placed us among the top performing trusts with a Type 1 department nationally</a:t>
            </a:r>
          </a:p>
          <a:p>
            <a:endParaRPr lang="en-GB"/>
          </a:p>
        </p:txBody>
      </p:sp>
      <p:sp>
        <p:nvSpPr>
          <p:cNvPr id="4" name="Slide Number Placeholder 3"/>
          <p:cNvSpPr>
            <a:spLocks noGrp="1"/>
          </p:cNvSpPr>
          <p:nvPr>
            <p:ph type="sldNum" sz="quarter" idx="5"/>
          </p:nvPr>
        </p:nvSpPr>
        <p:spPr/>
        <p:txBody>
          <a:bodyPr/>
          <a:lstStyle/>
          <a:p>
            <a:fld id="{68150F14-26A2-49CD-B65E-C41B70928A6D}" type="slidenum">
              <a:rPr lang="en-GB" smtClean="0"/>
              <a:t>7</a:t>
            </a:fld>
            <a:endParaRPr lang="en-GB"/>
          </a:p>
        </p:txBody>
      </p:sp>
    </p:spTree>
    <p:extLst>
      <p:ext uri="{BB962C8B-B14F-4D97-AF65-F5344CB8AC3E}">
        <p14:creationId xmlns:p14="http://schemas.microsoft.com/office/powerpoint/2010/main" val="27431796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Also mention our P2P listening service, mental health first aiders and </a:t>
            </a:r>
            <a:r>
              <a:rPr lang="en-GB" err="1"/>
              <a:t>Vivup</a:t>
            </a:r>
            <a:r>
              <a:rPr lang="en-GB"/>
              <a:t> employee assistance programme</a:t>
            </a:r>
          </a:p>
        </p:txBody>
      </p:sp>
      <p:sp>
        <p:nvSpPr>
          <p:cNvPr id="4" name="Slide Number Placeholder 3"/>
          <p:cNvSpPr>
            <a:spLocks noGrp="1"/>
          </p:cNvSpPr>
          <p:nvPr>
            <p:ph type="sldNum" sz="quarter" idx="5"/>
          </p:nvPr>
        </p:nvSpPr>
        <p:spPr/>
        <p:txBody>
          <a:bodyPr/>
          <a:lstStyle/>
          <a:p>
            <a:fld id="{68150F14-26A2-49CD-B65E-C41B70928A6D}" type="slidenum">
              <a:rPr lang="en-GB" smtClean="0"/>
              <a:t>12</a:t>
            </a:fld>
            <a:endParaRPr lang="en-GB"/>
          </a:p>
        </p:txBody>
      </p:sp>
    </p:spTree>
    <p:extLst>
      <p:ext uri="{BB962C8B-B14F-4D97-AF65-F5344CB8AC3E}">
        <p14:creationId xmlns:p14="http://schemas.microsoft.com/office/powerpoint/2010/main" val="4212437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68150F14-26A2-49CD-B65E-C41B70928A6D}" type="slidenum">
              <a:rPr lang="en-GB" smtClean="0"/>
              <a:t>24</a:t>
            </a:fld>
            <a:endParaRPr lang="en-GB"/>
          </a:p>
        </p:txBody>
      </p:sp>
    </p:spTree>
    <p:extLst>
      <p:ext uri="{BB962C8B-B14F-4D97-AF65-F5344CB8AC3E}">
        <p14:creationId xmlns:p14="http://schemas.microsoft.com/office/powerpoint/2010/main" val="16261724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68150F14-26A2-49CD-B65E-C41B70928A6D}" type="slidenum">
              <a:rPr lang="en-GB" smtClean="0"/>
              <a:t>25</a:t>
            </a:fld>
            <a:endParaRPr lang="en-GB"/>
          </a:p>
        </p:txBody>
      </p:sp>
    </p:spTree>
    <p:extLst>
      <p:ext uri="{BB962C8B-B14F-4D97-AF65-F5344CB8AC3E}">
        <p14:creationId xmlns:p14="http://schemas.microsoft.com/office/powerpoint/2010/main" val="1647069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You will probably recognise Clare Hill and Ann Thomas from their support in the Friends Shop.  Robert Johnson-Taylor is also active on the </a:t>
            </a:r>
            <a:r>
              <a:rPr lang="en-GB" err="1"/>
              <a:t>southsite</a:t>
            </a:r>
            <a:r>
              <a:rPr lang="en-GB"/>
              <a:t> infrastructure group.</a:t>
            </a:r>
          </a:p>
          <a:p>
            <a:r>
              <a:rPr lang="en-GB"/>
              <a:t>As you will see from the bottom of the table we also have four appointed governors from the community who support and promote the hospital.</a:t>
            </a:r>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3444BD2-A583-4FBD-B40C-F5C043EEF310}" type="slidenum">
              <a:rPr kumimoji="0" lang="en-GB" sz="1200" b="0" i="0" u="none" strike="noStrike" kern="1200" cap="none" spc="0" normalizeH="0" baseline="0" noProof="0" smtClean="0">
                <a:ln>
                  <a:noFill/>
                </a:ln>
                <a:solidFill>
                  <a:prstClr val="black"/>
                </a:solidFill>
                <a:effectLst/>
                <a:uLnTx/>
                <a:uFillTx/>
                <a:latin typeface="Calibri" pitchFamily="34"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38</a:t>
            </a:fld>
            <a:endParaRPr kumimoji="0" lang="en-GB" sz="1200" b="0" i="0" u="none" strike="noStrike" kern="1200" cap="none" spc="0" normalizeH="0" baseline="0" noProof="0">
              <a:ln>
                <a:noFill/>
              </a:ln>
              <a:solidFill>
                <a:prstClr val="black"/>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16901581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68150F14-26A2-49CD-B65E-C41B70928A6D}" type="slidenum">
              <a:rPr lang="en-GB" smtClean="0"/>
              <a:t>42</a:t>
            </a:fld>
            <a:endParaRPr lang="en-GB"/>
          </a:p>
        </p:txBody>
      </p:sp>
    </p:spTree>
    <p:extLst>
      <p:ext uri="{BB962C8B-B14F-4D97-AF65-F5344CB8AC3E}">
        <p14:creationId xmlns:p14="http://schemas.microsoft.com/office/powerpoint/2010/main" val="17077900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3DCC769-7902-45F6-BB7F-BC905BBCD3CB}" type="datetimeFigureOut">
              <a:rPr lang="en-GB" smtClean="0"/>
              <a:t>04/11/2021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FF3DAB-27AC-4A53-9B82-C4A3A04B06CB}" type="slidenum">
              <a:rPr lang="en-GB" smtClean="0"/>
              <a:t>‹#›</a:t>
            </a:fld>
            <a:endParaRPr lang="en-GB"/>
          </a:p>
        </p:txBody>
      </p:sp>
    </p:spTree>
    <p:extLst>
      <p:ext uri="{BB962C8B-B14F-4D97-AF65-F5344CB8AC3E}">
        <p14:creationId xmlns:p14="http://schemas.microsoft.com/office/powerpoint/2010/main" val="1946981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3DCC769-7902-45F6-BB7F-BC905BBCD3CB}" type="datetimeFigureOut">
              <a:rPr lang="en-GB" smtClean="0"/>
              <a:t>04/11/2021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FF3DAB-27AC-4A53-9B82-C4A3A04B06CB}" type="slidenum">
              <a:rPr lang="en-GB" smtClean="0"/>
              <a:t>‹#›</a:t>
            </a:fld>
            <a:endParaRPr lang="en-GB"/>
          </a:p>
        </p:txBody>
      </p:sp>
    </p:spTree>
    <p:extLst>
      <p:ext uri="{BB962C8B-B14F-4D97-AF65-F5344CB8AC3E}">
        <p14:creationId xmlns:p14="http://schemas.microsoft.com/office/powerpoint/2010/main" val="1299367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3DCC769-7902-45F6-BB7F-BC905BBCD3CB}" type="datetimeFigureOut">
              <a:rPr lang="en-GB" smtClean="0"/>
              <a:t>04/11/2021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FF3DAB-27AC-4A53-9B82-C4A3A04B06CB}" type="slidenum">
              <a:rPr lang="en-GB" smtClean="0"/>
              <a:t>‹#›</a:t>
            </a:fld>
            <a:endParaRPr lang="en-GB"/>
          </a:p>
        </p:txBody>
      </p:sp>
    </p:spTree>
    <p:extLst>
      <p:ext uri="{BB962C8B-B14F-4D97-AF65-F5344CB8AC3E}">
        <p14:creationId xmlns:p14="http://schemas.microsoft.com/office/powerpoint/2010/main" val="24181616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6" name="Picture 5" descr="Text&#10;&#10;Description automatically generated">
            <a:extLst>
              <a:ext uri="{FF2B5EF4-FFF2-40B4-BE49-F238E27FC236}">
                <a16:creationId xmlns:a16="http://schemas.microsoft.com/office/drawing/2014/main" id="{8DE707FA-B9CC-4895-9D31-E50C39DA16E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3918643"/>
            <a:ext cx="9144000" cy="2964426"/>
          </a:xfrm>
          <a:prstGeom prst="rect">
            <a:avLst/>
          </a:prstGeom>
        </p:spPr>
      </p:pic>
      <p:sp>
        <p:nvSpPr>
          <p:cNvPr id="2" name="Title 1"/>
          <p:cNvSpPr>
            <a:spLocks noGrp="1"/>
          </p:cNvSpPr>
          <p:nvPr>
            <p:ph type="ctrTitle" hasCustomPrompt="1"/>
          </p:nvPr>
        </p:nvSpPr>
        <p:spPr>
          <a:xfrm>
            <a:off x="685800" y="1412776"/>
            <a:ext cx="7772400" cy="1470025"/>
          </a:xfrm>
        </p:spPr>
        <p:txBody>
          <a:bodyPr/>
          <a:lstStyle>
            <a:lvl1pPr algn="ctr">
              <a:defRPr sz="4000" baseline="0">
                <a:solidFill>
                  <a:srgbClr val="422C88"/>
                </a:solidFill>
                <a:latin typeface="Arial" panose="020B0604020202020204" pitchFamily="34" charset="0"/>
                <a:cs typeface="Arial" panose="020B0604020202020204" pitchFamily="34" charset="0"/>
              </a:defRPr>
            </a:lvl1pPr>
          </a:lstStyle>
          <a:p>
            <a:r>
              <a:rPr lang="en-US"/>
              <a:t>Presentation title</a:t>
            </a:r>
            <a:endParaRPr lang="en-GB"/>
          </a:p>
        </p:txBody>
      </p:sp>
      <p:sp>
        <p:nvSpPr>
          <p:cNvPr id="3" name="Subtitle 2"/>
          <p:cNvSpPr>
            <a:spLocks noGrp="1"/>
          </p:cNvSpPr>
          <p:nvPr>
            <p:ph type="subTitle" idx="1" hasCustomPrompt="1"/>
          </p:nvPr>
        </p:nvSpPr>
        <p:spPr>
          <a:xfrm>
            <a:off x="2483768" y="3212976"/>
            <a:ext cx="4280520" cy="432048"/>
          </a:xfrm>
        </p:spPr>
        <p:txBody>
          <a:bodyPr/>
          <a:lstStyle>
            <a:lvl1pPr marL="0" indent="0" algn="ctr">
              <a:buNone/>
              <a:defRPr sz="2400" baseline="0">
                <a:solidFill>
                  <a:srgbClr val="3D5567"/>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Name</a:t>
            </a:r>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24328" y="116632"/>
            <a:ext cx="1478484" cy="762444"/>
          </a:xfrm>
          <a:prstGeom prst="rect">
            <a:avLst/>
          </a:prstGeom>
        </p:spPr>
      </p:pic>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7504" y="188641"/>
            <a:ext cx="1797320" cy="576064"/>
          </a:xfrm>
          <a:prstGeom prst="rect">
            <a:avLst/>
          </a:prstGeom>
        </p:spPr>
      </p:pic>
      <p:sp>
        <p:nvSpPr>
          <p:cNvPr id="13" name="Text Placeholder 12"/>
          <p:cNvSpPr>
            <a:spLocks noGrp="1"/>
          </p:cNvSpPr>
          <p:nvPr>
            <p:ph type="body" sz="quarter" idx="13" hasCustomPrompt="1"/>
          </p:nvPr>
        </p:nvSpPr>
        <p:spPr>
          <a:xfrm>
            <a:off x="2484438" y="3789363"/>
            <a:ext cx="4247802" cy="503237"/>
          </a:xfrm>
        </p:spPr>
        <p:txBody>
          <a:bodyPr/>
          <a:lstStyle>
            <a:lvl1pPr marL="0" indent="0" algn="ctr">
              <a:buNone/>
              <a:defRPr sz="2000" baseline="0">
                <a:solidFill>
                  <a:srgbClr val="3D5567"/>
                </a:solidFill>
                <a:latin typeface="Arial" panose="020B0604020202020204" pitchFamily="34" charset="0"/>
                <a:cs typeface="Arial" panose="020B0604020202020204" pitchFamily="34" charset="0"/>
              </a:defRPr>
            </a:lvl1pPr>
          </a:lstStyle>
          <a:p>
            <a:pPr lvl="0"/>
            <a:r>
              <a:rPr lang="en-US"/>
              <a:t>Job title</a:t>
            </a:r>
          </a:p>
        </p:txBody>
      </p:sp>
    </p:spTree>
    <p:extLst>
      <p:ext uri="{BB962C8B-B14F-4D97-AF65-F5344CB8AC3E}">
        <p14:creationId xmlns:p14="http://schemas.microsoft.com/office/powerpoint/2010/main" val="19113498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9" name="Picture 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b="5305"/>
          <a:stretch>
            <a:fillRect/>
          </a:stretch>
        </p:blipFill>
        <p:spPr bwMode="auto">
          <a:xfrm>
            <a:off x="0" y="3911600"/>
            <a:ext cx="9144000" cy="297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hasCustomPrompt="1"/>
          </p:nvPr>
        </p:nvSpPr>
        <p:spPr>
          <a:xfrm>
            <a:off x="685800" y="1412776"/>
            <a:ext cx="7772400" cy="1470025"/>
          </a:xfrm>
        </p:spPr>
        <p:txBody>
          <a:bodyPr/>
          <a:lstStyle>
            <a:lvl1pPr algn="ctr">
              <a:defRPr sz="4000" baseline="0">
                <a:solidFill>
                  <a:srgbClr val="422C88"/>
                </a:solidFill>
                <a:latin typeface="Arial" panose="020B0604020202020204" pitchFamily="34" charset="0"/>
                <a:cs typeface="Arial" panose="020B0604020202020204" pitchFamily="34" charset="0"/>
              </a:defRPr>
            </a:lvl1pPr>
          </a:lstStyle>
          <a:p>
            <a:r>
              <a:rPr lang="en-US"/>
              <a:t>Presentation title</a:t>
            </a:r>
            <a:endParaRPr lang="en-GB"/>
          </a:p>
        </p:txBody>
      </p:sp>
      <p:sp>
        <p:nvSpPr>
          <p:cNvPr id="6" name="Slide Number Placeholder 5"/>
          <p:cNvSpPr>
            <a:spLocks noGrp="1"/>
          </p:cNvSpPr>
          <p:nvPr>
            <p:ph type="sldNum" sz="quarter" idx="12"/>
          </p:nvPr>
        </p:nvSpPr>
        <p:spPr/>
        <p:txBody>
          <a:bodyPr/>
          <a:lstStyle>
            <a:lvl1pPr>
              <a:defRPr/>
            </a:lvl1pPr>
          </a:lstStyle>
          <a:p>
            <a:pPr>
              <a:defRPr/>
            </a:pPr>
            <a:fld id="{DFBA6436-8480-47D3-B411-B0DC058E5B78}" type="slidenum">
              <a:rPr lang="en-GB"/>
              <a:pPr>
                <a:defRPr/>
              </a:pPr>
              <a:t>‹#›</a:t>
            </a:fld>
            <a:endParaRPr lang="en-GB"/>
          </a:p>
        </p:txBody>
      </p:sp>
      <p:sp>
        <p:nvSpPr>
          <p:cNvPr id="3" name="Subtitle 2"/>
          <p:cNvSpPr>
            <a:spLocks noGrp="1"/>
          </p:cNvSpPr>
          <p:nvPr>
            <p:ph type="subTitle" idx="1" hasCustomPrompt="1"/>
          </p:nvPr>
        </p:nvSpPr>
        <p:spPr>
          <a:xfrm>
            <a:off x="2483768" y="3212976"/>
            <a:ext cx="4280520" cy="432048"/>
          </a:xfrm>
        </p:spPr>
        <p:txBody>
          <a:bodyPr/>
          <a:lstStyle>
            <a:lvl1pPr marL="0" indent="0" algn="ctr">
              <a:buNone/>
              <a:defRPr sz="2400" baseline="0">
                <a:solidFill>
                  <a:srgbClr val="3D5567"/>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Name</a:t>
            </a:r>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24328" y="116632"/>
            <a:ext cx="1478484" cy="762444"/>
          </a:xfrm>
          <a:prstGeom prst="rect">
            <a:avLst/>
          </a:prstGeom>
        </p:spPr>
      </p:pic>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7504" y="188641"/>
            <a:ext cx="1797320" cy="576064"/>
          </a:xfrm>
          <a:prstGeom prst="rect">
            <a:avLst/>
          </a:prstGeom>
        </p:spPr>
      </p:pic>
      <p:sp>
        <p:nvSpPr>
          <p:cNvPr id="13" name="Text Placeholder 12"/>
          <p:cNvSpPr>
            <a:spLocks noGrp="1"/>
          </p:cNvSpPr>
          <p:nvPr>
            <p:ph type="body" sz="quarter" idx="13" hasCustomPrompt="1"/>
          </p:nvPr>
        </p:nvSpPr>
        <p:spPr>
          <a:xfrm>
            <a:off x="2484438" y="3789363"/>
            <a:ext cx="4247802" cy="503237"/>
          </a:xfrm>
        </p:spPr>
        <p:txBody>
          <a:bodyPr/>
          <a:lstStyle>
            <a:lvl1pPr marL="0" indent="0" algn="ctr">
              <a:buNone/>
              <a:defRPr sz="2000" baseline="0">
                <a:solidFill>
                  <a:srgbClr val="3D5567"/>
                </a:solidFill>
                <a:latin typeface="Arial" panose="020B0604020202020204" pitchFamily="34" charset="0"/>
                <a:cs typeface="Arial" panose="020B0604020202020204" pitchFamily="34" charset="0"/>
              </a:defRPr>
            </a:lvl1pPr>
          </a:lstStyle>
          <a:p>
            <a:pPr lvl="0"/>
            <a:r>
              <a:rPr lang="en-US"/>
              <a:t>Job title</a:t>
            </a:r>
          </a:p>
        </p:txBody>
      </p:sp>
    </p:spTree>
    <p:extLst>
      <p:ext uri="{BB962C8B-B14F-4D97-AF65-F5344CB8AC3E}">
        <p14:creationId xmlns:p14="http://schemas.microsoft.com/office/powerpoint/2010/main" val="27895826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sz="4000">
                <a:solidFill>
                  <a:srgbClr val="422C88"/>
                </a:solidFill>
                <a:latin typeface="Arial" panose="020B0604020202020204" pitchFamily="34" charset="0"/>
                <a:cs typeface="Arial" panose="020B0604020202020204" pitchFamily="34" charset="0"/>
              </a:defRPr>
            </a:lvl1pPr>
          </a:lstStyle>
          <a:p>
            <a:r>
              <a:rPr lang="en-US"/>
              <a:t>Slide title</a:t>
            </a:r>
            <a:endParaRPr lang="en-GB"/>
          </a:p>
        </p:txBody>
      </p:sp>
      <p:sp>
        <p:nvSpPr>
          <p:cNvPr id="3" name="Content Placeholder 2"/>
          <p:cNvSpPr>
            <a:spLocks noGrp="1"/>
          </p:cNvSpPr>
          <p:nvPr>
            <p:ph idx="1"/>
          </p:nvPr>
        </p:nvSpPr>
        <p:spPr/>
        <p:txBody>
          <a:bodyPr/>
          <a:lstStyle>
            <a:lvl1pPr>
              <a:defRPr sz="2800">
                <a:solidFill>
                  <a:srgbClr val="3D5567"/>
                </a:solidFill>
                <a:latin typeface="Arial" panose="020B0604020202020204" pitchFamily="34" charset="0"/>
                <a:cs typeface="Arial" panose="020B0604020202020204" pitchFamily="34" charset="0"/>
              </a:defRPr>
            </a:lvl1pPr>
            <a:lvl2pPr>
              <a:defRPr sz="2400">
                <a:solidFill>
                  <a:srgbClr val="3D5567"/>
                </a:solidFill>
                <a:latin typeface="Arial" panose="020B0604020202020204" pitchFamily="34" charset="0"/>
                <a:cs typeface="Arial" panose="020B0604020202020204" pitchFamily="34" charset="0"/>
              </a:defRPr>
            </a:lvl2pPr>
            <a:lvl3pPr>
              <a:defRPr sz="2000">
                <a:solidFill>
                  <a:srgbClr val="3D5567"/>
                </a:solidFill>
                <a:latin typeface="Arial" panose="020B0604020202020204" pitchFamily="34" charset="0"/>
                <a:cs typeface="Arial" panose="020B0604020202020204" pitchFamily="34" charset="0"/>
              </a:defRPr>
            </a:lvl3pPr>
            <a:lvl4pPr>
              <a:defRPr sz="1800">
                <a:solidFill>
                  <a:srgbClr val="3D5567"/>
                </a:solidFill>
                <a:latin typeface="Arial" panose="020B0604020202020204" pitchFamily="34" charset="0"/>
                <a:cs typeface="Arial" panose="020B0604020202020204" pitchFamily="34" charset="0"/>
              </a:defRPr>
            </a:lvl4pPr>
            <a:lvl5pPr>
              <a:defRPr sz="1800">
                <a:solidFill>
                  <a:srgbClr val="3D5567"/>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3ACF45D6-5D41-4954-A221-12C65BEBBFC4}" type="datetimeFigureOut">
              <a:rPr lang="en-GB"/>
              <a:pPr>
                <a:defRPr/>
              </a:pPr>
              <a:t>04/11/2021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089509C-3732-4FE6-91F5-E985016206EB}" type="slidenum">
              <a:rPr lang="en-GB"/>
              <a:pPr>
                <a:defRPr/>
              </a:pPr>
              <a:t>‹#›</a:t>
            </a:fld>
            <a:endParaRPr lang="en-GB"/>
          </a:p>
        </p:txBody>
      </p:sp>
      <p:pic>
        <p:nvPicPr>
          <p:cNvPr id="7" name="Content Placeholder 1"/>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335713"/>
            <a:ext cx="91440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24328" y="116632"/>
            <a:ext cx="1478484" cy="762444"/>
          </a:xfrm>
          <a:prstGeom prst="rect">
            <a:avLst/>
          </a:prstGeom>
        </p:spPr>
      </p:pic>
    </p:spTree>
    <p:extLst>
      <p:ext uri="{BB962C8B-B14F-4D97-AF65-F5344CB8AC3E}">
        <p14:creationId xmlns:p14="http://schemas.microsoft.com/office/powerpoint/2010/main" val="18232112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sz="4000">
                <a:solidFill>
                  <a:srgbClr val="422C88"/>
                </a:solidFill>
                <a:latin typeface="Arial" panose="020B0604020202020204" pitchFamily="34" charset="0"/>
                <a:cs typeface="Arial" panose="020B0604020202020204" pitchFamily="34" charset="0"/>
              </a:defRPr>
            </a:lvl1pPr>
          </a:lstStyle>
          <a:p>
            <a:r>
              <a:rPr lang="en-US"/>
              <a:t>Slide title</a:t>
            </a:r>
            <a:endParaRPr lang="en-GB"/>
          </a:p>
        </p:txBody>
      </p:sp>
      <p:sp>
        <p:nvSpPr>
          <p:cNvPr id="3" name="Content Placeholder 2"/>
          <p:cNvSpPr>
            <a:spLocks noGrp="1"/>
          </p:cNvSpPr>
          <p:nvPr>
            <p:ph idx="1" hasCustomPrompt="1"/>
          </p:nvPr>
        </p:nvSpPr>
        <p:spPr/>
        <p:txBody>
          <a:bodyPr/>
          <a:lstStyle>
            <a:lvl1pPr marL="0" indent="0">
              <a:buNone/>
              <a:defRPr sz="2800" baseline="0">
                <a:solidFill>
                  <a:srgbClr val="3D5567"/>
                </a:solidFill>
                <a:latin typeface="Arial" panose="020B0604020202020204" pitchFamily="34" charset="0"/>
                <a:cs typeface="Arial" panose="020B0604020202020204" pitchFamily="34" charset="0"/>
              </a:defRPr>
            </a:lvl1pPr>
            <a:lvl2pPr>
              <a:defRPr>
                <a:solidFill>
                  <a:srgbClr val="3D5567"/>
                </a:solidFill>
                <a:latin typeface="Arial" panose="020B0604020202020204" pitchFamily="34" charset="0"/>
                <a:cs typeface="Arial" panose="020B0604020202020204" pitchFamily="34" charset="0"/>
              </a:defRPr>
            </a:lvl2pPr>
            <a:lvl3pPr>
              <a:defRPr>
                <a:solidFill>
                  <a:srgbClr val="3D5567"/>
                </a:solidFill>
                <a:latin typeface="Arial" panose="020B0604020202020204" pitchFamily="34" charset="0"/>
                <a:cs typeface="Arial" panose="020B0604020202020204" pitchFamily="34" charset="0"/>
              </a:defRPr>
            </a:lvl3pPr>
            <a:lvl4pPr>
              <a:defRPr>
                <a:solidFill>
                  <a:srgbClr val="3D5567"/>
                </a:solidFill>
                <a:latin typeface="Arial" panose="020B0604020202020204" pitchFamily="34" charset="0"/>
                <a:cs typeface="Arial" panose="020B0604020202020204" pitchFamily="34" charset="0"/>
              </a:defRPr>
            </a:lvl4pPr>
            <a:lvl5pPr>
              <a:defRPr>
                <a:solidFill>
                  <a:srgbClr val="3D5567"/>
                </a:solidFill>
                <a:latin typeface="Arial" panose="020B0604020202020204" pitchFamily="34" charset="0"/>
                <a:cs typeface="Arial" panose="020B0604020202020204" pitchFamily="34" charset="0"/>
              </a:defRPr>
            </a:lvl5pPr>
          </a:lstStyle>
          <a:p>
            <a:pPr lvl="0"/>
            <a:r>
              <a:rPr lang="en-GB"/>
              <a:t>Add text here</a:t>
            </a:r>
          </a:p>
        </p:txBody>
      </p:sp>
      <p:sp>
        <p:nvSpPr>
          <p:cNvPr id="4" name="Date Placeholder 3"/>
          <p:cNvSpPr>
            <a:spLocks noGrp="1"/>
          </p:cNvSpPr>
          <p:nvPr>
            <p:ph type="dt" sz="half" idx="10"/>
          </p:nvPr>
        </p:nvSpPr>
        <p:spPr/>
        <p:txBody>
          <a:bodyPr/>
          <a:lstStyle>
            <a:lvl1pPr>
              <a:defRPr/>
            </a:lvl1pPr>
          </a:lstStyle>
          <a:p>
            <a:pPr>
              <a:defRPr/>
            </a:pPr>
            <a:fld id="{3ACF45D6-5D41-4954-A221-12C65BEBBFC4}" type="datetimeFigureOut">
              <a:rPr lang="en-GB"/>
              <a:pPr>
                <a:defRPr/>
              </a:pPr>
              <a:t>04/11/2021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089509C-3732-4FE6-91F5-E985016206EB}" type="slidenum">
              <a:rPr lang="en-GB"/>
              <a:pPr>
                <a:defRPr/>
              </a:pPr>
              <a:t>‹#›</a:t>
            </a:fld>
            <a:endParaRPr lang="en-GB"/>
          </a:p>
        </p:txBody>
      </p:sp>
      <p:pic>
        <p:nvPicPr>
          <p:cNvPr id="7" name="Content Placeholder 1"/>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335713"/>
            <a:ext cx="91440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24328" y="116632"/>
            <a:ext cx="1478484" cy="762444"/>
          </a:xfrm>
          <a:prstGeom prst="rect">
            <a:avLst/>
          </a:prstGeom>
        </p:spPr>
      </p:pic>
    </p:spTree>
    <p:extLst>
      <p:ext uri="{BB962C8B-B14F-4D97-AF65-F5344CB8AC3E}">
        <p14:creationId xmlns:p14="http://schemas.microsoft.com/office/powerpoint/2010/main" val="32720055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sz="4000">
                <a:solidFill>
                  <a:srgbClr val="422C88"/>
                </a:solidFill>
                <a:latin typeface="Arial" panose="020B0604020202020204" pitchFamily="34" charset="0"/>
                <a:cs typeface="Arial" panose="020B0604020202020204" pitchFamily="34" charset="0"/>
              </a:defRPr>
            </a:lvl1pPr>
          </a:lstStyle>
          <a:p>
            <a:r>
              <a:rPr lang="en-US"/>
              <a:t>Slide title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400">
                <a:solidFill>
                  <a:srgbClr val="3D5567"/>
                </a:solidFill>
                <a:latin typeface="Arial" panose="020B0604020202020204" pitchFamily="34" charset="0"/>
                <a:cs typeface="Arial" panose="020B0604020202020204" pitchFamily="34" charset="0"/>
              </a:defRPr>
            </a:lvl1pPr>
            <a:lvl2pPr>
              <a:defRPr sz="2000">
                <a:solidFill>
                  <a:srgbClr val="3D5567"/>
                </a:solidFill>
                <a:latin typeface="Arial" panose="020B0604020202020204" pitchFamily="34" charset="0"/>
                <a:cs typeface="Arial" panose="020B0604020202020204" pitchFamily="34" charset="0"/>
              </a:defRPr>
            </a:lvl2pPr>
            <a:lvl3pPr>
              <a:defRPr sz="1800">
                <a:solidFill>
                  <a:srgbClr val="3D5567"/>
                </a:solidFill>
                <a:latin typeface="Arial" panose="020B0604020202020204" pitchFamily="34" charset="0"/>
                <a:cs typeface="Arial" panose="020B0604020202020204" pitchFamily="34" charset="0"/>
              </a:defRPr>
            </a:lvl3pPr>
            <a:lvl4pPr>
              <a:defRPr sz="1600">
                <a:solidFill>
                  <a:srgbClr val="3D5567"/>
                </a:solidFill>
                <a:latin typeface="Arial" panose="020B0604020202020204" pitchFamily="34" charset="0"/>
                <a:cs typeface="Arial" panose="020B0604020202020204" pitchFamily="34" charset="0"/>
              </a:defRPr>
            </a:lvl4pPr>
            <a:lvl5pPr>
              <a:defRPr sz="1600">
                <a:solidFill>
                  <a:srgbClr val="3D5567"/>
                </a:solidFill>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400">
                <a:solidFill>
                  <a:srgbClr val="3D5567"/>
                </a:solidFill>
                <a:latin typeface="Arial" panose="020B0604020202020204" pitchFamily="34" charset="0"/>
                <a:cs typeface="Arial" panose="020B0604020202020204" pitchFamily="34" charset="0"/>
              </a:defRPr>
            </a:lvl1pPr>
            <a:lvl2pPr>
              <a:defRPr sz="2000">
                <a:solidFill>
                  <a:srgbClr val="3D5567"/>
                </a:solidFill>
                <a:latin typeface="Arial" panose="020B0604020202020204" pitchFamily="34" charset="0"/>
                <a:cs typeface="Arial" panose="020B0604020202020204" pitchFamily="34" charset="0"/>
              </a:defRPr>
            </a:lvl2pPr>
            <a:lvl3pPr>
              <a:defRPr sz="1800">
                <a:solidFill>
                  <a:srgbClr val="3D5567"/>
                </a:solidFill>
                <a:latin typeface="Arial" panose="020B0604020202020204" pitchFamily="34" charset="0"/>
                <a:cs typeface="Arial" panose="020B0604020202020204" pitchFamily="34" charset="0"/>
              </a:defRPr>
            </a:lvl3pPr>
            <a:lvl4pPr>
              <a:defRPr sz="1600">
                <a:solidFill>
                  <a:srgbClr val="3D5567"/>
                </a:solidFill>
                <a:latin typeface="Arial" panose="020B0604020202020204" pitchFamily="34" charset="0"/>
                <a:cs typeface="Arial" panose="020B0604020202020204" pitchFamily="34" charset="0"/>
              </a:defRPr>
            </a:lvl4pPr>
            <a:lvl5pPr>
              <a:defRPr sz="1600">
                <a:solidFill>
                  <a:srgbClr val="3D5567"/>
                </a:solidFill>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E070F286-CD93-430A-A74D-A6C8AB249486}" type="datetimeFigureOut">
              <a:rPr lang="en-GB"/>
              <a:pPr>
                <a:defRPr/>
              </a:pPr>
              <a:t>04/11/2021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279F822E-3DE0-4552-B675-0B371FFDE76C}" type="slidenum">
              <a:rPr lang="en-GB"/>
              <a:pPr>
                <a:defRPr/>
              </a:pPr>
              <a:t>‹#›</a:t>
            </a:fld>
            <a:endParaRPr lang="en-GB"/>
          </a:p>
        </p:txBody>
      </p:sp>
      <p:pic>
        <p:nvPicPr>
          <p:cNvPr id="8" name="Content Placeholder 1"/>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335713"/>
            <a:ext cx="91440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24328" y="116632"/>
            <a:ext cx="1478484" cy="762444"/>
          </a:xfrm>
          <a:prstGeom prst="rect">
            <a:avLst/>
          </a:prstGeom>
        </p:spPr>
      </p:pic>
    </p:spTree>
    <p:extLst>
      <p:ext uri="{BB962C8B-B14F-4D97-AF65-F5344CB8AC3E}">
        <p14:creationId xmlns:p14="http://schemas.microsoft.com/office/powerpoint/2010/main" val="2273592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3DCC769-7902-45F6-BB7F-BC905BBCD3CB}" type="datetimeFigureOut">
              <a:rPr lang="en-GB" smtClean="0"/>
              <a:t>04/11/2021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FF3DAB-27AC-4A53-9B82-C4A3A04B06CB}" type="slidenum">
              <a:rPr lang="en-GB" smtClean="0"/>
              <a:t>‹#›</a:t>
            </a:fld>
            <a:endParaRPr lang="en-GB"/>
          </a:p>
        </p:txBody>
      </p:sp>
    </p:spTree>
    <p:extLst>
      <p:ext uri="{BB962C8B-B14F-4D97-AF65-F5344CB8AC3E}">
        <p14:creationId xmlns:p14="http://schemas.microsoft.com/office/powerpoint/2010/main" val="720125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3DCC769-7902-45F6-BB7F-BC905BBCD3CB}" type="datetimeFigureOut">
              <a:rPr lang="en-GB" smtClean="0"/>
              <a:t>04/11/2021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FF3DAB-27AC-4A53-9B82-C4A3A04B06CB}" type="slidenum">
              <a:rPr lang="en-GB" smtClean="0"/>
              <a:t>‹#›</a:t>
            </a:fld>
            <a:endParaRPr lang="en-GB"/>
          </a:p>
        </p:txBody>
      </p:sp>
    </p:spTree>
    <p:extLst>
      <p:ext uri="{BB962C8B-B14F-4D97-AF65-F5344CB8AC3E}">
        <p14:creationId xmlns:p14="http://schemas.microsoft.com/office/powerpoint/2010/main" val="2157481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3DCC769-7902-45F6-BB7F-BC905BBCD3CB}" type="datetimeFigureOut">
              <a:rPr lang="en-GB" smtClean="0"/>
              <a:t>04/11/2021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FF3DAB-27AC-4A53-9B82-C4A3A04B06CB}" type="slidenum">
              <a:rPr lang="en-GB" smtClean="0"/>
              <a:t>‹#›</a:t>
            </a:fld>
            <a:endParaRPr lang="en-GB"/>
          </a:p>
        </p:txBody>
      </p:sp>
    </p:spTree>
    <p:extLst>
      <p:ext uri="{BB962C8B-B14F-4D97-AF65-F5344CB8AC3E}">
        <p14:creationId xmlns:p14="http://schemas.microsoft.com/office/powerpoint/2010/main" val="1496514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3DCC769-7902-45F6-BB7F-BC905BBCD3CB}" type="datetimeFigureOut">
              <a:rPr lang="en-GB" smtClean="0"/>
              <a:t>04/11/2021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BFF3DAB-27AC-4A53-9B82-C4A3A04B06CB}" type="slidenum">
              <a:rPr lang="en-GB" smtClean="0"/>
              <a:t>‹#›</a:t>
            </a:fld>
            <a:endParaRPr lang="en-GB"/>
          </a:p>
        </p:txBody>
      </p:sp>
    </p:spTree>
    <p:extLst>
      <p:ext uri="{BB962C8B-B14F-4D97-AF65-F5344CB8AC3E}">
        <p14:creationId xmlns:p14="http://schemas.microsoft.com/office/powerpoint/2010/main" val="1194868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3DCC769-7902-45F6-BB7F-BC905BBCD3CB}" type="datetimeFigureOut">
              <a:rPr lang="en-GB" smtClean="0"/>
              <a:t>04/11/2021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BFF3DAB-27AC-4A53-9B82-C4A3A04B06CB}" type="slidenum">
              <a:rPr lang="en-GB" smtClean="0"/>
              <a:t>‹#›</a:t>
            </a:fld>
            <a:endParaRPr lang="en-GB"/>
          </a:p>
        </p:txBody>
      </p:sp>
    </p:spTree>
    <p:extLst>
      <p:ext uri="{BB962C8B-B14F-4D97-AF65-F5344CB8AC3E}">
        <p14:creationId xmlns:p14="http://schemas.microsoft.com/office/powerpoint/2010/main" val="639625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DCC769-7902-45F6-BB7F-BC905BBCD3CB}" type="datetimeFigureOut">
              <a:rPr lang="en-GB" smtClean="0"/>
              <a:t>04/11/2021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BFF3DAB-27AC-4A53-9B82-C4A3A04B06CB}" type="slidenum">
              <a:rPr lang="en-GB" smtClean="0"/>
              <a:t>‹#›</a:t>
            </a:fld>
            <a:endParaRPr lang="en-GB"/>
          </a:p>
        </p:txBody>
      </p:sp>
    </p:spTree>
    <p:extLst>
      <p:ext uri="{BB962C8B-B14F-4D97-AF65-F5344CB8AC3E}">
        <p14:creationId xmlns:p14="http://schemas.microsoft.com/office/powerpoint/2010/main" val="589905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3DCC769-7902-45F6-BB7F-BC905BBCD3CB}" type="datetimeFigureOut">
              <a:rPr lang="en-GB" smtClean="0"/>
              <a:t>04/11/2021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FF3DAB-27AC-4A53-9B82-C4A3A04B06CB}" type="slidenum">
              <a:rPr lang="en-GB" smtClean="0"/>
              <a:t>‹#›</a:t>
            </a:fld>
            <a:endParaRPr lang="en-GB"/>
          </a:p>
        </p:txBody>
      </p:sp>
    </p:spTree>
    <p:extLst>
      <p:ext uri="{BB962C8B-B14F-4D97-AF65-F5344CB8AC3E}">
        <p14:creationId xmlns:p14="http://schemas.microsoft.com/office/powerpoint/2010/main" val="277395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3DCC769-7902-45F6-BB7F-BC905BBCD3CB}" type="datetimeFigureOut">
              <a:rPr lang="en-GB" smtClean="0"/>
              <a:t>04/11/2021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FF3DAB-27AC-4A53-9B82-C4A3A04B06CB}" type="slidenum">
              <a:rPr lang="en-GB" smtClean="0"/>
              <a:t>‹#›</a:t>
            </a:fld>
            <a:endParaRPr lang="en-GB"/>
          </a:p>
        </p:txBody>
      </p:sp>
    </p:spTree>
    <p:extLst>
      <p:ext uri="{BB962C8B-B14F-4D97-AF65-F5344CB8AC3E}">
        <p14:creationId xmlns:p14="http://schemas.microsoft.com/office/powerpoint/2010/main" val="2490148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theme" Target="../theme/theme2.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DCC769-7902-45F6-BB7F-BC905BBCD3CB}" type="datetimeFigureOut">
              <a:rPr lang="en-GB" smtClean="0"/>
              <a:t>04/11/2021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FF3DAB-27AC-4A53-9B82-C4A3A04B06CB}" type="slidenum">
              <a:rPr lang="en-GB" smtClean="0"/>
              <a:t>‹#›</a:t>
            </a:fld>
            <a:endParaRPr lang="en-GB"/>
          </a:p>
        </p:txBody>
      </p:sp>
    </p:spTree>
    <p:extLst>
      <p:ext uri="{BB962C8B-B14F-4D97-AF65-F5344CB8AC3E}">
        <p14:creationId xmlns:p14="http://schemas.microsoft.com/office/powerpoint/2010/main" val="4055814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Slide title</a:t>
            </a:r>
            <a:endParaRPr lang="en-GB" altLang="en-U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57D6B17E-5B6B-421A-969F-EE8E9EC37460}" type="datetimeFigureOut">
              <a:rPr lang="en-GB"/>
              <a:pPr>
                <a:defRPr/>
              </a:pPr>
              <a:t>04/11/2021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18BB2437-DC0C-4E91-A8C0-4E0B5E9CB1A2}" type="slidenum">
              <a:rPr lang="en-GB"/>
              <a:pPr>
                <a:defRPr/>
              </a:pPr>
              <a:t>‹#›</a:t>
            </a:fld>
            <a:endParaRPr lang="en-GB"/>
          </a:p>
        </p:txBody>
      </p:sp>
    </p:spTree>
    <p:extLst>
      <p:ext uri="{BB962C8B-B14F-4D97-AF65-F5344CB8AC3E}">
        <p14:creationId xmlns:p14="http://schemas.microsoft.com/office/powerpoint/2010/main" val="414236597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Lst>
  <p:txStyles>
    <p:titleStyle>
      <a:lvl1pPr algn="l" rtl="0" eaLnBrk="1" fontAlgn="base" hangingPunct="1">
        <a:spcBef>
          <a:spcPct val="0"/>
        </a:spcBef>
        <a:spcAft>
          <a:spcPct val="0"/>
        </a:spcAft>
        <a:defRPr sz="4400" kern="1200">
          <a:solidFill>
            <a:srgbClr val="422C88"/>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rgbClr val="3D5567"/>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Font typeface="Arial" charset="0"/>
        <a:buChar char="–"/>
        <a:defRPr sz="2800" kern="1200">
          <a:solidFill>
            <a:srgbClr val="3D5567"/>
          </a:solidFill>
          <a:latin typeface="Arial" panose="020B0604020202020204" pitchFamily="34" charset="0"/>
          <a:ea typeface="+mn-ea"/>
          <a:cs typeface="Arial" panose="020B0604020202020204" pitchFamily="34" charset="0"/>
        </a:defRPr>
      </a:lvl2pPr>
      <a:lvl3pPr marL="1143000" indent="-228600" algn="l" rtl="0" eaLnBrk="1" fontAlgn="base" hangingPunct="1">
        <a:spcBef>
          <a:spcPct val="20000"/>
        </a:spcBef>
        <a:spcAft>
          <a:spcPct val="0"/>
        </a:spcAft>
        <a:buFont typeface="Arial" charset="0"/>
        <a:buChar char="•"/>
        <a:defRPr sz="2400" kern="1200">
          <a:solidFill>
            <a:srgbClr val="3D5567"/>
          </a:solidFill>
          <a:latin typeface="Arial" panose="020B0604020202020204" pitchFamily="34" charset="0"/>
          <a:ea typeface="+mn-ea"/>
          <a:cs typeface="Arial" panose="020B0604020202020204" pitchFamily="34" charset="0"/>
        </a:defRPr>
      </a:lvl3pPr>
      <a:lvl4pPr marL="1600200" indent="-228600" algn="l" rtl="0" eaLnBrk="1" fontAlgn="base" hangingPunct="1">
        <a:spcBef>
          <a:spcPct val="20000"/>
        </a:spcBef>
        <a:spcAft>
          <a:spcPct val="0"/>
        </a:spcAft>
        <a:buFont typeface="Arial" charset="0"/>
        <a:buChar char="–"/>
        <a:defRPr sz="2000" kern="1200">
          <a:solidFill>
            <a:srgbClr val="3D5567"/>
          </a:solidFill>
          <a:latin typeface="Arial" panose="020B0604020202020204" pitchFamily="34" charset="0"/>
          <a:ea typeface="+mn-ea"/>
          <a:cs typeface="Arial" panose="020B0604020202020204" pitchFamily="34" charset="0"/>
        </a:defRPr>
      </a:lvl4pPr>
      <a:lvl5pPr marL="2057400" indent="-228600" algn="l" rtl="0" eaLnBrk="1" fontAlgn="base" hangingPunct="1">
        <a:spcBef>
          <a:spcPct val="20000"/>
        </a:spcBef>
        <a:spcAft>
          <a:spcPct val="0"/>
        </a:spcAft>
        <a:buFont typeface="Arial" charset="0"/>
        <a:buChar char="»"/>
        <a:defRPr sz="2000" kern="1200">
          <a:solidFill>
            <a:srgbClr val="3D5567"/>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13.jpeg"/><Relationship Id="rId4" Type="http://schemas.openxmlformats.org/officeDocument/2006/relationships/image" Target="../media/image8.jpeg"/></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15.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4.jpeg"/><Relationship Id="rId5" Type="http://schemas.openxmlformats.org/officeDocument/2006/relationships/image" Target="../media/image8.jpeg"/><Relationship Id="rId4" Type="http://schemas.openxmlformats.org/officeDocument/2006/relationships/image" Target="../media/image7.jpeg"/></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16.jpeg"/><Relationship Id="rId4" Type="http://schemas.openxmlformats.org/officeDocument/2006/relationships/image" Target="../media/image8.jpeg"/></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18.jpeg"/><Relationship Id="rId5" Type="http://schemas.openxmlformats.org/officeDocument/2006/relationships/image" Target="../media/image17.jpeg"/><Relationship Id="rId4" Type="http://schemas.openxmlformats.org/officeDocument/2006/relationships/image" Target="../media/image8.jpeg"/></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19.jpeg"/><Relationship Id="rId4" Type="http://schemas.openxmlformats.org/officeDocument/2006/relationships/image" Target="../media/image8.jpeg"/></Relationships>
</file>

<file path=ppt/slides/_rels/slide17.xml.rels><?xml version="1.0" encoding="UTF-8" standalone="yes" ?><Relationships xmlns="http://schemas.openxmlformats.org/package/2006/relationships"><Relationship Id="rId3" Target="../media/image7.jpeg" Type="http://schemas.openxmlformats.org/officeDocument/2006/relationships/image"/><Relationship Id="rId2" Target="../media/image5.jpeg" Type="http://schemas.openxmlformats.org/officeDocument/2006/relationships/image"/><Relationship Id="rId1" Target="../slideLayouts/slideLayout2.xml" Type="http://schemas.openxmlformats.org/officeDocument/2006/relationships/slideLayout"/><Relationship Id="rId6" Target="../media/image21.jpeg" Type="http://schemas.openxmlformats.org/officeDocument/2006/relationships/image"/><Relationship Id="rId5" Target="../media/image20.jpeg" Type="http://schemas.openxmlformats.org/officeDocument/2006/relationships/image"/><Relationship Id="rId4" Target="../media/image8.jpeg" Type="http://schemas.openxmlformats.org/officeDocument/2006/relationships/image"/></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22.jpeg"/><Relationship Id="rId4" Type="http://schemas.openxmlformats.org/officeDocument/2006/relationships/image" Target="../media/image8.jpeg"/></Relationships>
</file>

<file path=ppt/slides/_rels/slide1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23.png"/><Relationship Id="rId4" Type="http://schemas.openxmlformats.org/officeDocument/2006/relationships/image" Target="../media/image8.jpeg"/></Relationships>
</file>

<file path=ppt/slides/_rels/slide21.xml.rels><?xml version="1.0" encoding="UTF-8" standalone="yes" ?><Relationships xmlns="http://schemas.openxmlformats.org/package/2006/relationships"><Relationship Id="rId3" Target="../media/image7.jpeg" Type="http://schemas.openxmlformats.org/officeDocument/2006/relationships/image"/><Relationship Id="rId2" Target="../media/image5.jpeg" Type="http://schemas.openxmlformats.org/officeDocument/2006/relationships/image"/><Relationship Id="rId1" Target="../slideLayouts/slideLayout2.xml" Type="http://schemas.openxmlformats.org/officeDocument/2006/relationships/slideLayout"/><Relationship Id="rId5" Target="../media/image24.jpeg" Type="http://schemas.openxmlformats.org/officeDocument/2006/relationships/image"/><Relationship Id="rId4" Target="../media/image8.jpeg" Type="http://schemas.openxmlformats.org/officeDocument/2006/relationships/image"/></Relationships>
</file>

<file path=ppt/slides/_rels/slide2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2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25.png"/><Relationship Id="rId4" Type="http://schemas.openxmlformats.org/officeDocument/2006/relationships/image" Target="../media/image8.jpeg"/></Relationships>
</file>

<file path=ppt/slides/_rels/slide24.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27.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26.jpeg"/><Relationship Id="rId5" Type="http://schemas.openxmlformats.org/officeDocument/2006/relationships/image" Target="../media/image8.jpeg"/><Relationship Id="rId4" Type="http://schemas.openxmlformats.org/officeDocument/2006/relationships/image" Target="../media/image7.jpeg"/></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29.emf"/><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28.png"/><Relationship Id="rId5" Type="http://schemas.openxmlformats.org/officeDocument/2006/relationships/image" Target="../media/image8.jpeg"/><Relationship Id="rId4" Type="http://schemas.openxmlformats.org/officeDocument/2006/relationships/image" Target="../media/image7.jpeg"/></Relationships>
</file>

<file path=ppt/slides/_rels/slide2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2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2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3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6.xml"/></Relationships>
</file>

<file path=ppt/slides/_rels/slide3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15.xml"/><Relationship Id="rId4" Type="http://schemas.openxmlformats.org/officeDocument/2006/relationships/image" Target="../media/image8.jpeg"/></Relationships>
</file>

<file path=ppt/slides/_rels/slide3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30.jpeg"/><Relationship Id="rId1" Type="http://schemas.openxmlformats.org/officeDocument/2006/relationships/slideLayout" Target="../slideLayouts/slideLayout15.xml"/><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_rels/slide4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14.xml"/><Relationship Id="rId4" Type="http://schemas.openxmlformats.org/officeDocument/2006/relationships/image" Target="../media/image8.jpeg"/></Relationships>
</file>

<file path=ppt/slides/_rels/slide4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4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31.jpeg"/><Relationship Id="rId5" Type="http://schemas.openxmlformats.org/officeDocument/2006/relationships/image" Target="../media/image8.jpeg"/><Relationship Id="rId4" Type="http://schemas.openxmlformats.org/officeDocument/2006/relationships/image" Target="../media/image7.jpeg"/></Relationships>
</file>

<file path=ppt/slides/_rels/slide43.xml.rels><?xml version="1.0" encoding="UTF-8" standalone="yes" ?><Relationships xmlns="http://schemas.openxmlformats.org/package/2006/relationships"><Relationship Id="rId3" Target="../media/image7.jpeg" Type="http://schemas.openxmlformats.org/officeDocument/2006/relationships/image"/><Relationship Id="rId7" Target="../media/image34.jpeg" Type="http://schemas.openxmlformats.org/officeDocument/2006/relationships/image"/><Relationship Id="rId2" Target="../media/image5.jpeg" Type="http://schemas.openxmlformats.org/officeDocument/2006/relationships/image"/><Relationship Id="rId1" Target="../slideLayouts/slideLayout2.xml" Type="http://schemas.openxmlformats.org/officeDocument/2006/relationships/slideLayout"/><Relationship Id="rId6" Target="../media/image33.jpeg" Type="http://schemas.openxmlformats.org/officeDocument/2006/relationships/image"/><Relationship Id="rId5" Target="../media/image32.jpeg" Type="http://schemas.openxmlformats.org/officeDocument/2006/relationships/image"/><Relationship Id="rId4" Target="../media/image8.jpeg" Type="http://schemas.openxmlformats.org/officeDocument/2006/relationships/image"/></Relationships>
</file>

<file path=ppt/slides/_rels/slide4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4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8.jpeg"/><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8.jpeg"/><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2D633C2E-EBCC-4231-845C-461A146F7EE8}"/>
              </a:ext>
            </a:extLst>
          </p:cNvPr>
          <p:cNvPicPr>
            <a:picLocks noChangeAspect="1"/>
          </p:cNvPicPr>
          <p:nvPr/>
        </p:nvPicPr>
        <p:blipFill>
          <a:blip r:embed="rId2"/>
          <a:stretch>
            <a:fillRect/>
          </a:stretch>
        </p:blipFill>
        <p:spPr>
          <a:xfrm>
            <a:off x="1130509" y="1916832"/>
            <a:ext cx="6882981" cy="2517866"/>
          </a:xfrm>
          <a:prstGeom prst="rect">
            <a:avLst/>
          </a:prstGeom>
        </p:spPr>
      </p:pic>
    </p:spTree>
    <p:extLst>
      <p:ext uri="{BB962C8B-B14F-4D97-AF65-F5344CB8AC3E}">
        <p14:creationId xmlns:p14="http://schemas.microsoft.com/office/powerpoint/2010/main" val="2883912381"/>
      </p:ext>
    </p:extLst>
  </p:cSld>
  <p:clrMapOvr>
    <a:masterClrMapping/>
  </p:clrMapOvr>
</p:sld>
</file>

<file path=ppt/slides/slide1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2" name="Content Placeholder 1"/>
          <p:cNvPicPr>
            <a:picLocks noChangeAspect="1" noGrp="1"/>
          </p:cNvPicPr>
          <p:nvPr>
            <p:ph idx="1"/>
          </p:nvPr>
        </p:nvPicPr>
        <p:blipFill>
          <a:blip cstate="print" r:embed="rId2">
            <a:extLst>
              <a:ext uri="{28A0092B-C50C-407E-A947-70E740481C1C}">
                <a14:useLocalDpi xmlns:a14="http://schemas.microsoft.com/office/drawing/2010/main" val="0"/>
              </a:ext>
            </a:extLst>
          </a:blip>
          <a:stretch>
            <a:fillRect/>
          </a:stretch>
        </p:blipFill>
        <p:spPr>
          <a:xfrm>
            <a:off x="0" y="6335129"/>
            <a:ext cx="9144000" cy="522872"/>
          </a:xfrm>
        </p:spPr>
      </p:pic>
      <p:pic>
        <p:nvPicPr>
          <p:cNvPr id="5" name="Picture 4"/>
          <p:cNvPicPr/>
          <p:nvPr/>
        </p:nvPicPr>
        <p:blipFill rotWithShape="1">
          <a:blip cstate="print" r:embed="rId3">
            <a:extLst>
              <a:ext uri="{28A0092B-C50C-407E-A947-70E740481C1C}">
                <a14:useLocalDpi xmlns:a14="http://schemas.microsoft.com/office/drawing/2010/main" val="0"/>
              </a:ext>
            </a:extLst>
          </a:blip>
          <a:srcRect r="-136"/>
          <a:stretch/>
        </p:blipFill>
        <p:spPr>
          <a:xfrm>
            <a:off x="35497" y="28019"/>
            <a:ext cx="1512167" cy="880701"/>
          </a:xfrm>
          <a:prstGeom prst="rect">
            <a:avLst/>
          </a:prstGeom>
        </p:spPr>
      </p:pic>
      <p:pic>
        <p:nvPicPr>
          <p:cNvPr id="7" name="Picture 6"/>
          <p:cNvPicPr/>
          <p:nvPr/>
        </p:nvPicPr>
        <p:blipFill rotWithShape="1">
          <a:blip cstate="print" r:embed="rId4">
            <a:extLst>
              <a:ext uri="{28A0092B-C50C-407E-A947-70E740481C1C}">
                <a14:useLocalDpi xmlns:a14="http://schemas.microsoft.com/office/drawing/2010/main" val="0"/>
              </a:ext>
            </a:extLst>
          </a:blip>
          <a:srcRect r="21"/>
          <a:stretch/>
        </p:blipFill>
        <p:spPr>
          <a:xfrm>
            <a:off x="7668345" y="0"/>
            <a:ext cx="1475656" cy="836712"/>
          </a:xfrm>
          <a:prstGeom prst="rect">
            <a:avLst/>
          </a:prstGeom>
        </p:spPr>
      </p:pic>
      <p:sp>
        <p:nvSpPr>
          <p:cNvPr id="10" name="Title 1"/>
          <p:cNvSpPr>
            <a:spLocks noGrp="1"/>
          </p:cNvSpPr>
          <p:nvPr>
            <p:ph type="title"/>
          </p:nvPr>
        </p:nvSpPr>
        <p:spPr bwMode="auto">
          <a:xfrm>
            <a:off x="261938" y="827088"/>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normAutofit/>
          </a:bodyPr>
          <a:lstStyle/>
          <a:p>
            <a:r>
              <a:rPr altLang="en-US" b="1" lang="en-GB" sz="3200">
                <a:solidFill>
                  <a:srgbClr val="422C88"/>
                </a:solidFill>
                <a:latin charset="0" panose="020B0604020202020204" pitchFamily="34" typeface="Arial"/>
                <a:cs charset="0" panose="020B0604020202020204" pitchFamily="34" typeface="Arial"/>
              </a:rPr>
              <a:t>Vaccination Centre</a:t>
            </a:r>
          </a:p>
        </p:txBody>
      </p:sp>
      <p:sp>
        <p:nvSpPr>
          <p:cNvPr id="6" name="TextBox 5">
            <a:extLst>
              <a:ext uri="{FF2B5EF4-FFF2-40B4-BE49-F238E27FC236}">
                <a16:creationId xmlns:a16="http://schemas.microsoft.com/office/drawing/2014/main" id="{A02BE4CD-987F-49EE-9970-EFB8533DDD5F}"/>
              </a:ext>
            </a:extLst>
          </p:cNvPr>
          <p:cNvSpPr txBox="1"/>
          <p:nvPr/>
        </p:nvSpPr>
        <p:spPr>
          <a:xfrm>
            <a:off x="739611" y="1744170"/>
            <a:ext cx="7560840" cy="4708981"/>
          </a:xfrm>
          <a:prstGeom prst="rect">
            <a:avLst/>
          </a:prstGeom>
          <a:noFill/>
        </p:spPr>
        <p:txBody>
          <a:bodyPr rtlCol="0" wrap="square">
            <a:spAutoFit/>
          </a:bodyPr>
          <a:lstStyle/>
          <a:p>
            <a:pPr indent="-285750" marL="285750">
              <a:buFont charset="0" panose="020B0604020202020204" pitchFamily="34" typeface="Arial"/>
              <a:buChar char="•"/>
            </a:pPr>
            <a:r>
              <a:rPr lang="en-GB" sz="1600">
                <a:latin charset="0" panose="020B0604020202020204" pitchFamily="34" typeface="Arial"/>
                <a:cs charset="0" panose="020B0604020202020204" pitchFamily="34" typeface="Arial"/>
              </a:rPr>
              <a:t>In December 2020, MKUH opened one of the region’s first vaccination centre in the Academic Centre.</a:t>
            </a:r>
          </a:p>
          <a:p>
            <a:pPr indent="-285750" marL="285750">
              <a:buFont charset="0" panose="020B0604020202020204" pitchFamily="34" typeface="Arial"/>
              <a:buChar char="•"/>
            </a:pPr>
            <a:endParaRPr lang="en-GB" sz="1600">
              <a:latin charset="0" panose="020B0604020202020204" pitchFamily="34" typeface="Arial"/>
              <a:cs charset="0" panose="020B0604020202020204" pitchFamily="34" typeface="Arial"/>
            </a:endParaRPr>
          </a:p>
          <a:p>
            <a:pPr indent="-285750" marL="285750">
              <a:buFont charset="0" panose="020B0604020202020204" pitchFamily="34" typeface="Arial"/>
              <a:buChar char="•"/>
            </a:pPr>
            <a:r>
              <a:rPr lang="en-GB" sz="1600">
                <a:latin charset="0" panose="020B0604020202020204" pitchFamily="34" typeface="Arial"/>
                <a:cs charset="0" panose="020B0604020202020204" pitchFamily="34" typeface="Arial"/>
              </a:rPr>
              <a:t>Over 35,000 doses of the Pfizer/BioNTech vaccine were administered to members of the public, MKUH and other local health and care staff. </a:t>
            </a:r>
          </a:p>
          <a:p>
            <a:pPr indent="-285750" marL="285750">
              <a:buFont charset="0" panose="020B0604020202020204" pitchFamily="34" typeface="Arial"/>
              <a:buChar char="•"/>
            </a:pPr>
            <a:endParaRPr lang="en-GB" sz="1600">
              <a:latin charset="0" panose="020B0604020202020204" pitchFamily="34" typeface="Arial"/>
              <a:cs charset="0" panose="020B0604020202020204" pitchFamily="34" typeface="Arial"/>
            </a:endParaRPr>
          </a:p>
          <a:p>
            <a:pPr indent="-285750" marL="285750">
              <a:buFont charset="0" panose="020B0604020202020204" pitchFamily="34" typeface="Arial"/>
              <a:buChar char="•"/>
            </a:pPr>
            <a:r>
              <a:rPr b="0" i="0" lang="en-GB" sz="1600">
                <a:effectLst/>
                <a:latin charset="0" panose="020B0604020202020204" pitchFamily="34" typeface="arial"/>
              </a:rPr>
              <a:t>Arthur Simper, 86, and wife </a:t>
            </a:r>
            <a:r>
              <a:rPr i="0" lang="en-GB" sz="1600">
                <a:effectLst/>
                <a:latin charset="0" panose="020B0604020202020204" pitchFamily="34" typeface="arial"/>
              </a:rPr>
              <a:t>Barbara</a:t>
            </a:r>
            <a:r>
              <a:rPr b="0" i="0" lang="en-GB" sz="1600">
                <a:effectLst/>
                <a:latin charset="0" panose="020B0604020202020204" pitchFamily="34" typeface="arial"/>
              </a:rPr>
              <a:t>, 82, were the first people in the East of England </a:t>
            </a:r>
            <a:r>
              <a:rPr lang="en-GB" sz="1600">
                <a:latin charset="0" panose="020B0604020202020204" pitchFamily="34" typeface="arial"/>
              </a:rPr>
              <a:t>and some of the first in the country to receive the first dose of the </a:t>
            </a:r>
            <a:r>
              <a:rPr b="0" i="0" lang="en-GB" sz="1600">
                <a:effectLst/>
                <a:latin charset="0" panose="020B0604020202020204" pitchFamily="34" typeface="arial"/>
              </a:rPr>
              <a:t>COVID-19 vaccination centre. </a:t>
            </a:r>
          </a:p>
          <a:p>
            <a:endParaRPr lang="en-GB" sz="1600">
              <a:latin charset="0" panose="020B0604020202020204" pitchFamily="34" typeface="arial"/>
              <a:cs charset="0" panose="020B0604020202020204" pitchFamily="34" typeface="Arial"/>
            </a:endParaRPr>
          </a:p>
          <a:p>
            <a:endParaRPr lang="en-GB" sz="1600">
              <a:latin charset="0" panose="020B0604020202020204" pitchFamily="34" typeface="arial"/>
              <a:cs charset="0" panose="020B0604020202020204" pitchFamily="34" typeface="Arial"/>
            </a:endParaRPr>
          </a:p>
          <a:p>
            <a:pPr indent="-285750" marL="285750">
              <a:buFont charset="0" panose="020B0604020202020204" pitchFamily="34" typeface="Arial"/>
              <a:buChar char="•"/>
            </a:pPr>
            <a:endParaRPr lang="en-GB" sz="1600">
              <a:latin charset="0" panose="020B0604020202020204" pitchFamily="34" typeface="Arial"/>
              <a:cs charset="0" panose="020B0604020202020204" pitchFamily="34" typeface="Arial"/>
            </a:endParaRPr>
          </a:p>
          <a:p>
            <a:pPr indent="-285750" marL="285750">
              <a:buFont charset="0" panose="020B0604020202020204" pitchFamily="34" typeface="Arial"/>
              <a:buChar char="•"/>
            </a:pPr>
            <a:endParaRPr lang="en-GB">
              <a:latin charset="0" panose="020B0604020202020204" pitchFamily="34" typeface="Arial"/>
              <a:cs charset="0" panose="020B0604020202020204" pitchFamily="34" typeface="Arial"/>
            </a:endParaRPr>
          </a:p>
          <a:p>
            <a:pPr indent="-285750" marL="285750">
              <a:buFont charset="0" panose="020B0604020202020204" pitchFamily="34" typeface="Arial"/>
              <a:buChar char="•"/>
            </a:pPr>
            <a:endParaRPr lang="en-GB"/>
          </a:p>
          <a:p>
            <a:endParaRPr lang="en-GB"/>
          </a:p>
          <a:p>
            <a:endParaRPr lang="en-GB"/>
          </a:p>
          <a:p>
            <a:endParaRPr lang="en-GB"/>
          </a:p>
          <a:p>
            <a:endParaRPr lang="en-GB"/>
          </a:p>
        </p:txBody>
      </p:sp>
      <p:pic>
        <p:nvPicPr>
          <p:cNvPr descr="A picture containing person&#10;&#10;Description automatically generated" id="4" name="Picture 3">
            <a:extLst>
              <a:ext uri="{FF2B5EF4-FFF2-40B4-BE49-F238E27FC236}">
                <a16:creationId xmlns:a16="http://schemas.microsoft.com/office/drawing/2014/main" id="{D9D15C42-A44C-4472-90BB-66C2EF6818CD}"/>
              </a:ext>
            </a:extLst>
          </p:cNvPr>
          <p:cNvPicPr>
            <a:picLocks noChangeAspect="1"/>
          </p:cNvPicPr>
          <p:nvPr/>
        </p:nvPicPr>
        <p:blipFill rotWithShape="1">
          <a:blip r:embed="rId5">
            <a:extLst>
              <a:ext uri="{28A0092B-C50C-407E-A947-70E740481C1C}">
                <a14:useLocalDpi xmlns:a14="http://schemas.microsoft.com/office/drawing/2010/main" val="0"/>
              </a:ext>
            </a:extLst>
          </a:blip>
          <a:srcRect b="62"/>
          <a:stretch/>
        </p:blipFill>
        <p:spPr>
          <a:xfrm>
            <a:off x="2626337" y="4149174"/>
            <a:ext cx="3500802" cy="2226784"/>
          </a:xfrm>
          <a:prstGeom prst="rect">
            <a:avLst/>
          </a:prstGeom>
        </p:spPr>
      </p:pic>
    </p:spTree>
    <p:extLst>
      <p:ext uri="{BB962C8B-B14F-4D97-AF65-F5344CB8AC3E}">
        <p14:creationId xmlns:p14="http://schemas.microsoft.com/office/powerpoint/2010/main" val="2082730145"/>
      </p:ext>
    </p:extLst>
  </p:cSld>
  <p:clrMapOvr>
    <a:masterClrMapping/>
  </p:clrMapOvr>
</p:sld>
</file>

<file path=ppt/slides/slide1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2" name="Content Placeholder 1"/>
          <p:cNvPicPr>
            <a:picLocks noChangeAspect="1" noGrp="1"/>
          </p:cNvPicPr>
          <p:nvPr>
            <p:ph idx="1"/>
          </p:nvPr>
        </p:nvPicPr>
        <p:blipFill>
          <a:blip cstate="print" r:embed="rId2">
            <a:extLst>
              <a:ext uri="{28A0092B-C50C-407E-A947-70E740481C1C}">
                <a14:useLocalDpi xmlns:a14="http://schemas.microsoft.com/office/drawing/2010/main" val="0"/>
              </a:ext>
            </a:extLst>
          </a:blip>
          <a:stretch>
            <a:fillRect/>
          </a:stretch>
        </p:blipFill>
        <p:spPr>
          <a:xfrm>
            <a:off x="0" y="6335129"/>
            <a:ext cx="9144000" cy="522872"/>
          </a:xfrm>
        </p:spPr>
      </p:pic>
      <p:pic>
        <p:nvPicPr>
          <p:cNvPr id="5" name="Picture 4"/>
          <p:cNvPicPr/>
          <p:nvPr/>
        </p:nvPicPr>
        <p:blipFill rotWithShape="1">
          <a:blip cstate="print" r:embed="rId3">
            <a:extLst>
              <a:ext uri="{28A0092B-C50C-407E-A947-70E740481C1C}">
                <a14:useLocalDpi xmlns:a14="http://schemas.microsoft.com/office/drawing/2010/main" val="0"/>
              </a:ext>
            </a:extLst>
          </a:blip>
          <a:srcRect r="-136"/>
          <a:stretch/>
        </p:blipFill>
        <p:spPr>
          <a:xfrm>
            <a:off x="35497" y="28019"/>
            <a:ext cx="1512167" cy="880701"/>
          </a:xfrm>
          <a:prstGeom prst="rect">
            <a:avLst/>
          </a:prstGeom>
        </p:spPr>
      </p:pic>
      <p:pic>
        <p:nvPicPr>
          <p:cNvPr id="7" name="Picture 6"/>
          <p:cNvPicPr/>
          <p:nvPr/>
        </p:nvPicPr>
        <p:blipFill rotWithShape="1">
          <a:blip cstate="print" r:embed="rId4">
            <a:extLst>
              <a:ext uri="{28A0092B-C50C-407E-A947-70E740481C1C}">
                <a14:useLocalDpi xmlns:a14="http://schemas.microsoft.com/office/drawing/2010/main" val="0"/>
              </a:ext>
            </a:extLst>
          </a:blip>
          <a:srcRect r="21"/>
          <a:stretch/>
        </p:blipFill>
        <p:spPr>
          <a:xfrm>
            <a:off x="7668345" y="0"/>
            <a:ext cx="1475656" cy="836712"/>
          </a:xfrm>
          <a:prstGeom prst="rect">
            <a:avLst/>
          </a:prstGeom>
        </p:spPr>
      </p:pic>
      <p:sp>
        <p:nvSpPr>
          <p:cNvPr id="10" name="Title 1"/>
          <p:cNvSpPr>
            <a:spLocks noGrp="1"/>
          </p:cNvSpPr>
          <p:nvPr>
            <p:ph type="title"/>
          </p:nvPr>
        </p:nvSpPr>
        <p:spPr bwMode="auto">
          <a:xfrm>
            <a:off x="261938" y="827088"/>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normAutofit/>
          </a:bodyPr>
          <a:lstStyle/>
          <a:p>
            <a:r>
              <a:rPr altLang="en-US" b="1" lang="en-GB" sz="3200">
                <a:solidFill>
                  <a:srgbClr val="422C88"/>
                </a:solidFill>
                <a:latin charset="0" panose="020B0604020202020204" pitchFamily="34" typeface="Arial"/>
                <a:cs charset="0" panose="020B0604020202020204" pitchFamily="34" typeface="Arial"/>
              </a:rPr>
              <a:t>The impact of COVID-19 on our staff</a:t>
            </a:r>
          </a:p>
        </p:txBody>
      </p:sp>
      <p:sp>
        <p:nvSpPr>
          <p:cNvPr id="6" name="TextBox 5">
            <a:extLst>
              <a:ext uri="{FF2B5EF4-FFF2-40B4-BE49-F238E27FC236}">
                <a16:creationId xmlns:a16="http://schemas.microsoft.com/office/drawing/2014/main" id="{A02BE4CD-987F-49EE-9970-EFB8533DDD5F}"/>
              </a:ext>
            </a:extLst>
          </p:cNvPr>
          <p:cNvSpPr txBox="1"/>
          <p:nvPr/>
        </p:nvSpPr>
        <p:spPr>
          <a:xfrm>
            <a:off x="755576" y="1916832"/>
            <a:ext cx="7560840" cy="6186309"/>
          </a:xfrm>
          <a:prstGeom prst="rect">
            <a:avLst/>
          </a:prstGeom>
          <a:noFill/>
        </p:spPr>
        <p:txBody>
          <a:bodyPr rtlCol="0" wrap="square">
            <a:spAutoFit/>
          </a:bodyPr>
          <a:lstStyle/>
          <a:p>
            <a:pPr indent="-285750" marL="285750">
              <a:buFont charset="0" panose="020B0604020202020204" pitchFamily="34" typeface="Arial"/>
              <a:buChar char="•"/>
            </a:pPr>
            <a:r>
              <a:rPr lang="en-GB" sz="1600">
                <a:latin charset="0" panose="020B0604020202020204" pitchFamily="34" typeface="Arial"/>
                <a:cs charset="0" panose="020B0604020202020204" pitchFamily="34" typeface="Arial"/>
              </a:rPr>
              <a:t>Our staff have worked incredibly hard throughout the year to respond to all the challenges of the pandemic.</a:t>
            </a:r>
          </a:p>
          <a:p>
            <a:pPr indent="-285750" marL="285750">
              <a:buFont charset="0" panose="020B0604020202020204" pitchFamily="34" typeface="Arial"/>
              <a:buChar char="•"/>
            </a:pPr>
            <a:endParaRPr lang="en-GB" sz="1600">
              <a:latin charset="0" panose="020B0604020202020204" pitchFamily="34" typeface="Arial"/>
              <a:cs charset="0" panose="020B0604020202020204" pitchFamily="34" typeface="Arial"/>
            </a:endParaRPr>
          </a:p>
          <a:p>
            <a:pPr indent="-285750" marL="285750">
              <a:buFont charset="0" panose="020B0604020202020204" pitchFamily="34" typeface="Arial"/>
              <a:buChar char="•"/>
            </a:pPr>
            <a:r>
              <a:rPr lang="en-GB" sz="1600">
                <a:latin charset="0" panose="020B0604020202020204" pitchFamily="34" typeface="Arial"/>
                <a:cs charset="0" panose="020B0604020202020204" pitchFamily="34" typeface="Arial"/>
              </a:rPr>
              <a:t>Many worked longer hours, in full PPE and exhausting conditions, to deliver safe and effective care to local people.</a:t>
            </a:r>
          </a:p>
          <a:p>
            <a:pPr indent="-285750" marL="285750">
              <a:buFont charset="0" panose="020B0604020202020204" pitchFamily="34" typeface="Arial"/>
              <a:buChar char="•"/>
            </a:pPr>
            <a:endParaRPr lang="en-GB" sz="1600">
              <a:latin charset="0" panose="020B0604020202020204" pitchFamily="34" typeface="Arial"/>
              <a:cs charset="0" panose="020B0604020202020204" pitchFamily="34" typeface="Arial"/>
            </a:endParaRPr>
          </a:p>
          <a:p>
            <a:pPr indent="-285750" marL="285750">
              <a:buFont charset="0" panose="020B0604020202020204" pitchFamily="34" typeface="Arial"/>
              <a:buChar char="•"/>
            </a:pPr>
            <a:r>
              <a:rPr lang="en-GB" sz="1600">
                <a:latin charset="0" panose="020B0604020202020204" pitchFamily="34" typeface="Arial"/>
                <a:cs charset="0" panose="020B0604020202020204" pitchFamily="34" typeface="Arial"/>
              </a:rPr>
              <a:t>Some staff have had to shield from their families for long periods, whilst others have had to work remotely as they were required to shield themselves. </a:t>
            </a:r>
          </a:p>
          <a:p>
            <a:pPr indent="-285750" marL="285750">
              <a:buFont charset="0" panose="020B0604020202020204" pitchFamily="34" typeface="Arial"/>
              <a:buChar char="•"/>
            </a:pPr>
            <a:endParaRPr lang="en-GB" sz="1600">
              <a:latin charset="0" panose="020B0604020202020204" pitchFamily="34" typeface="Arial"/>
              <a:cs charset="0" panose="020B0604020202020204" pitchFamily="34" typeface="Arial"/>
            </a:endParaRPr>
          </a:p>
          <a:p>
            <a:pPr indent="-285750" marL="285750">
              <a:buFont charset="0" panose="020B0604020202020204" pitchFamily="34" typeface="Arial"/>
              <a:buChar char="•"/>
            </a:pPr>
            <a:r>
              <a:rPr lang="en-GB" sz="1600">
                <a:latin charset="0" panose="020B0604020202020204" pitchFamily="34" typeface="Arial"/>
                <a:cs charset="0" panose="020B0604020202020204" pitchFamily="34" typeface="Arial"/>
              </a:rPr>
              <a:t>Increased instances of sickness absence and COVID-19 isolation periods have put wards and departments under additional pressure. </a:t>
            </a:r>
          </a:p>
          <a:p>
            <a:pPr indent="-285750" marL="285750">
              <a:buFont charset="0" panose="020B0604020202020204" pitchFamily="34" typeface="Arial"/>
              <a:buChar char="•"/>
            </a:pPr>
            <a:endParaRPr lang="en-GB" sz="1600">
              <a:latin charset="0" panose="020B0604020202020204" pitchFamily="34" typeface="Arial"/>
              <a:cs charset="0" panose="020B0604020202020204" pitchFamily="34" typeface="Arial"/>
            </a:endParaRPr>
          </a:p>
          <a:p>
            <a:pPr indent="-285750" marL="285750">
              <a:buFont charset="0" panose="020B0604020202020204" pitchFamily="34" typeface="Arial"/>
              <a:buChar char="•"/>
            </a:pPr>
            <a:r>
              <a:rPr lang="en-GB" sz="1600">
                <a:latin charset="0" panose="020B0604020202020204" pitchFamily="34" typeface="Arial"/>
                <a:cs charset="0" panose="020B0604020202020204" pitchFamily="34" typeface="Arial"/>
              </a:rPr>
              <a:t>We redeployed staff to bolster areas where there was critical need and utilised brilliant student nurses to help us too. </a:t>
            </a:r>
          </a:p>
          <a:p>
            <a:pPr indent="-285750" marL="285750">
              <a:buFont charset="0" panose="020B0604020202020204" pitchFamily="34" typeface="Arial"/>
              <a:buChar char="•"/>
            </a:pPr>
            <a:endParaRPr lang="en-GB" sz="1600">
              <a:latin charset="0" panose="020B0604020202020204" pitchFamily="34" typeface="Arial"/>
              <a:cs charset="0" panose="020B0604020202020204" pitchFamily="34" typeface="Arial"/>
            </a:endParaRPr>
          </a:p>
          <a:p>
            <a:pPr algn="ctr"/>
            <a:r>
              <a:rPr lang="en-GB" sz="1600">
                <a:latin charset="0" panose="020B0604020202020204" pitchFamily="34" typeface="Arial"/>
                <a:cs charset="0" panose="020B0604020202020204" pitchFamily="34" typeface="Arial"/>
              </a:rPr>
              <a:t>Thank you to all of #TeamMKUH for their professionalism, compassion and determination in difficult circumstances throughout the year. </a:t>
            </a:r>
          </a:p>
          <a:p>
            <a:pPr indent="-285750" marL="285750">
              <a:buFont charset="0" panose="020B0604020202020204" pitchFamily="34" typeface="Arial"/>
              <a:buChar char="•"/>
            </a:pPr>
            <a:endParaRPr lang="en-GB" sz="1600">
              <a:latin charset="0" panose="020B0604020202020204" pitchFamily="34" typeface="Arial"/>
              <a:cs charset="0" panose="020B0604020202020204" pitchFamily="34" typeface="Arial"/>
            </a:endParaRPr>
          </a:p>
          <a:p>
            <a:pPr indent="-285750" marL="285750">
              <a:buFont charset="0" panose="020B0604020202020204" pitchFamily="34" typeface="Arial"/>
              <a:buChar char="•"/>
            </a:pPr>
            <a:endParaRPr lang="en-GB">
              <a:latin charset="0" panose="020B0604020202020204" pitchFamily="34" typeface="Arial"/>
              <a:cs charset="0" panose="020B0604020202020204" pitchFamily="34" typeface="Arial"/>
            </a:endParaRPr>
          </a:p>
          <a:p>
            <a:pPr indent="-285750" marL="285750">
              <a:buFont charset="0" panose="020B0604020202020204" pitchFamily="34" typeface="Arial"/>
              <a:buChar char="•"/>
            </a:pPr>
            <a:endParaRPr lang="en-GB"/>
          </a:p>
          <a:p>
            <a:endParaRPr lang="en-GB"/>
          </a:p>
          <a:p>
            <a:endParaRPr lang="en-GB"/>
          </a:p>
          <a:p>
            <a:endParaRPr lang="en-GB"/>
          </a:p>
          <a:p>
            <a:endParaRPr lang="en-GB"/>
          </a:p>
        </p:txBody>
      </p:sp>
    </p:spTree>
    <p:extLst>
      <p:ext uri="{BB962C8B-B14F-4D97-AF65-F5344CB8AC3E}">
        <p14:creationId xmlns:p14="http://schemas.microsoft.com/office/powerpoint/2010/main" val="1451904430"/>
      </p:ext>
    </p:extLst>
  </p:cSld>
  <p:clrMapOvr>
    <a:masterClrMapping/>
  </p:clrMapOvr>
</p:sld>
</file>

<file path=ppt/slides/slide1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2" name="Content Placeholder 1"/>
          <p:cNvPicPr>
            <a:picLocks noChangeAspect="1" noGrp="1"/>
          </p:cNvPicPr>
          <p:nvPr>
            <p:ph idx="1"/>
          </p:nvPr>
        </p:nvPicPr>
        <p:blipFill>
          <a:blip cstate="print" r:embed="rId3">
            <a:extLst>
              <a:ext uri="{28A0092B-C50C-407E-A947-70E740481C1C}">
                <a14:useLocalDpi xmlns:a14="http://schemas.microsoft.com/office/drawing/2010/main" val="0"/>
              </a:ext>
            </a:extLst>
          </a:blip>
          <a:stretch>
            <a:fillRect/>
          </a:stretch>
        </p:blipFill>
        <p:spPr>
          <a:xfrm>
            <a:off x="0" y="6335129"/>
            <a:ext cx="9144000" cy="522872"/>
          </a:xfrm>
        </p:spPr>
      </p:pic>
      <p:pic>
        <p:nvPicPr>
          <p:cNvPr id="8" name="Picture 7"/>
          <p:cNvPicPr/>
          <p:nvPr/>
        </p:nvPicPr>
        <p:blipFill rotWithShape="1">
          <a:blip cstate="print" r:embed="rId4">
            <a:extLst>
              <a:ext uri="{28A0092B-C50C-407E-A947-70E740481C1C}">
                <a14:useLocalDpi xmlns:a14="http://schemas.microsoft.com/office/drawing/2010/main" val="0"/>
              </a:ext>
            </a:extLst>
          </a:blip>
          <a:srcRect r="-136"/>
          <a:stretch/>
        </p:blipFill>
        <p:spPr>
          <a:xfrm>
            <a:off x="35497" y="28019"/>
            <a:ext cx="1512167" cy="880701"/>
          </a:xfrm>
          <a:prstGeom prst="rect">
            <a:avLst/>
          </a:prstGeom>
        </p:spPr>
      </p:pic>
      <p:pic>
        <p:nvPicPr>
          <p:cNvPr id="9" name="Picture 8"/>
          <p:cNvPicPr/>
          <p:nvPr/>
        </p:nvPicPr>
        <p:blipFill rotWithShape="1">
          <a:blip cstate="print" r:embed="rId5">
            <a:extLst>
              <a:ext uri="{28A0092B-C50C-407E-A947-70E740481C1C}">
                <a14:useLocalDpi xmlns:a14="http://schemas.microsoft.com/office/drawing/2010/main" val="0"/>
              </a:ext>
            </a:extLst>
          </a:blip>
          <a:srcRect r="21"/>
          <a:stretch/>
        </p:blipFill>
        <p:spPr>
          <a:xfrm>
            <a:off x="7668345" y="0"/>
            <a:ext cx="1475656" cy="836712"/>
          </a:xfrm>
          <a:prstGeom prst="rect">
            <a:avLst/>
          </a:prstGeom>
        </p:spPr>
      </p:pic>
      <p:sp>
        <p:nvSpPr>
          <p:cNvPr id="7" name="Title 1"/>
          <p:cNvSpPr txBox="1">
            <a:spLocks/>
          </p:cNvSpPr>
          <p:nvPr/>
        </p:nvSpPr>
        <p:spPr bwMode="auto">
          <a:xfrm>
            <a:off x="327025" y="833438"/>
            <a:ext cx="8229600" cy="62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charset="0" typeface="Arial"/>
                <a:ea charset="-128" pitchFamily="34" typeface="ＭＳ Ｐゴシック"/>
              </a:defRPr>
            </a:lvl1pPr>
            <a:lvl2pPr indent="-285750" marL="742950">
              <a:defRPr sz="2400">
                <a:solidFill>
                  <a:schemeClr val="tx1"/>
                </a:solidFill>
                <a:latin charset="0" typeface="Arial"/>
                <a:ea charset="-128" pitchFamily="34" typeface="ＭＳ Ｐゴシック"/>
              </a:defRPr>
            </a:lvl2pPr>
            <a:lvl3pPr indent="-228600" marL="1143000">
              <a:defRPr sz="2400">
                <a:solidFill>
                  <a:schemeClr val="tx1"/>
                </a:solidFill>
                <a:latin charset="0" typeface="Arial"/>
                <a:ea charset="-128" pitchFamily="34" typeface="ＭＳ Ｐゴシック"/>
              </a:defRPr>
            </a:lvl3pPr>
            <a:lvl4pPr indent="-228600" marL="1600200">
              <a:defRPr sz="2400">
                <a:solidFill>
                  <a:schemeClr val="tx1"/>
                </a:solidFill>
                <a:latin charset="0" typeface="Arial"/>
                <a:ea charset="-128" pitchFamily="34" typeface="ＭＳ Ｐゴシック"/>
              </a:defRPr>
            </a:lvl4pPr>
            <a:lvl5pPr indent="-228600" marL="2057400">
              <a:defRPr sz="2400">
                <a:solidFill>
                  <a:schemeClr val="tx1"/>
                </a:solidFill>
                <a:latin charset="0" typeface="Arial"/>
                <a:ea charset="-128" pitchFamily="34" typeface="ＭＳ Ｐゴシック"/>
              </a:defRPr>
            </a:lvl5pPr>
            <a:lvl6pPr eaLnBrk="0" fontAlgn="base" hangingPunct="0" indent="-228600" marL="2514600">
              <a:spcBef>
                <a:spcPct val="0"/>
              </a:spcBef>
              <a:spcAft>
                <a:spcPct val="0"/>
              </a:spcAft>
              <a:defRPr sz="2400">
                <a:solidFill>
                  <a:schemeClr val="tx1"/>
                </a:solidFill>
                <a:latin charset="0" typeface="Arial"/>
                <a:ea charset="-128" pitchFamily="34" typeface="ＭＳ Ｐゴシック"/>
              </a:defRPr>
            </a:lvl6pPr>
            <a:lvl7pPr eaLnBrk="0" fontAlgn="base" hangingPunct="0" indent="-228600" marL="2971800">
              <a:spcBef>
                <a:spcPct val="0"/>
              </a:spcBef>
              <a:spcAft>
                <a:spcPct val="0"/>
              </a:spcAft>
              <a:defRPr sz="2400">
                <a:solidFill>
                  <a:schemeClr val="tx1"/>
                </a:solidFill>
                <a:latin charset="0" typeface="Arial"/>
                <a:ea charset="-128" pitchFamily="34" typeface="ＭＳ Ｐゴシック"/>
              </a:defRPr>
            </a:lvl7pPr>
            <a:lvl8pPr eaLnBrk="0" fontAlgn="base" hangingPunct="0" indent="-228600" marL="3429000">
              <a:spcBef>
                <a:spcPct val="0"/>
              </a:spcBef>
              <a:spcAft>
                <a:spcPct val="0"/>
              </a:spcAft>
              <a:defRPr sz="2400">
                <a:solidFill>
                  <a:schemeClr val="tx1"/>
                </a:solidFill>
                <a:latin charset="0" typeface="Arial"/>
                <a:ea charset="-128" pitchFamily="34" typeface="ＭＳ Ｐゴシック"/>
              </a:defRPr>
            </a:lvl8pPr>
            <a:lvl9pPr eaLnBrk="0" fontAlgn="base" hangingPunct="0" indent="-228600" marL="3886200">
              <a:spcBef>
                <a:spcPct val="0"/>
              </a:spcBef>
              <a:spcAft>
                <a:spcPct val="0"/>
              </a:spcAft>
              <a:defRPr sz="2400">
                <a:solidFill>
                  <a:schemeClr val="tx1"/>
                </a:solidFill>
                <a:latin charset="0" typeface="Arial"/>
                <a:ea charset="-128" pitchFamily="34" typeface="ＭＳ Ｐゴシック"/>
              </a:defRPr>
            </a:lvl9pPr>
          </a:lstStyle>
          <a:p>
            <a:pPr algn="ctr"/>
            <a:r>
              <a:rPr b="1" lang="en-GB" sz="3200">
                <a:solidFill>
                  <a:srgbClr val="422C88"/>
                </a:solidFill>
              </a:rPr>
              <a:t>Staff support</a:t>
            </a:r>
            <a:endParaRPr altLang="en-US" b="1" lang="en-GB" sz="3200">
              <a:solidFill>
                <a:srgbClr val="422C88"/>
              </a:solidFill>
            </a:endParaRPr>
          </a:p>
        </p:txBody>
      </p:sp>
      <p:sp>
        <p:nvSpPr>
          <p:cNvPr id="12" name="Content Placeholder 1"/>
          <p:cNvSpPr txBox="1">
            <a:spLocks/>
          </p:cNvSpPr>
          <p:nvPr/>
        </p:nvSpPr>
        <p:spPr bwMode="auto">
          <a:xfrm>
            <a:off x="300831" y="1287549"/>
            <a:ext cx="5279281" cy="2789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indent="-342900" marL="342900">
              <a:defRPr sz="2400">
                <a:solidFill>
                  <a:schemeClr val="tx1"/>
                </a:solidFill>
                <a:latin charset="0" typeface="Arial"/>
                <a:ea charset="-128" pitchFamily="34" typeface="ＭＳ Ｐゴシック"/>
              </a:defRPr>
            </a:lvl1pPr>
            <a:lvl2pPr indent="-285750" marL="742950">
              <a:defRPr sz="2400">
                <a:solidFill>
                  <a:schemeClr val="tx1"/>
                </a:solidFill>
                <a:latin charset="0" typeface="Arial"/>
                <a:ea charset="-128" pitchFamily="34" typeface="ＭＳ Ｐゴシック"/>
              </a:defRPr>
            </a:lvl2pPr>
            <a:lvl3pPr indent="-228600" marL="1143000">
              <a:defRPr sz="2400">
                <a:solidFill>
                  <a:schemeClr val="tx1"/>
                </a:solidFill>
                <a:latin charset="0" typeface="Arial"/>
                <a:ea charset="-128" pitchFamily="34" typeface="ＭＳ Ｐゴシック"/>
              </a:defRPr>
            </a:lvl3pPr>
            <a:lvl4pPr indent="-228600" marL="1600200">
              <a:defRPr sz="2400">
                <a:solidFill>
                  <a:schemeClr val="tx1"/>
                </a:solidFill>
                <a:latin charset="0" typeface="Arial"/>
                <a:ea charset="-128" pitchFamily="34" typeface="ＭＳ Ｐゴシック"/>
              </a:defRPr>
            </a:lvl4pPr>
            <a:lvl5pPr indent="-228600" marL="2057400">
              <a:defRPr sz="2400">
                <a:solidFill>
                  <a:schemeClr val="tx1"/>
                </a:solidFill>
                <a:latin charset="0" typeface="Arial"/>
                <a:ea charset="-128" pitchFamily="34" typeface="ＭＳ Ｐゴシック"/>
              </a:defRPr>
            </a:lvl5pPr>
            <a:lvl6pPr eaLnBrk="0" fontAlgn="base" hangingPunct="0" indent="-228600" marL="2514600">
              <a:spcBef>
                <a:spcPct val="0"/>
              </a:spcBef>
              <a:spcAft>
                <a:spcPct val="0"/>
              </a:spcAft>
              <a:defRPr sz="2400">
                <a:solidFill>
                  <a:schemeClr val="tx1"/>
                </a:solidFill>
                <a:latin charset="0" typeface="Arial"/>
                <a:ea charset="-128" pitchFamily="34" typeface="ＭＳ Ｐゴシック"/>
              </a:defRPr>
            </a:lvl6pPr>
            <a:lvl7pPr eaLnBrk="0" fontAlgn="base" hangingPunct="0" indent="-228600" marL="2971800">
              <a:spcBef>
                <a:spcPct val="0"/>
              </a:spcBef>
              <a:spcAft>
                <a:spcPct val="0"/>
              </a:spcAft>
              <a:defRPr sz="2400">
                <a:solidFill>
                  <a:schemeClr val="tx1"/>
                </a:solidFill>
                <a:latin charset="0" typeface="Arial"/>
                <a:ea charset="-128" pitchFamily="34" typeface="ＭＳ Ｐゴシック"/>
              </a:defRPr>
            </a:lvl7pPr>
            <a:lvl8pPr eaLnBrk="0" fontAlgn="base" hangingPunct="0" indent="-228600" marL="3429000">
              <a:spcBef>
                <a:spcPct val="0"/>
              </a:spcBef>
              <a:spcAft>
                <a:spcPct val="0"/>
              </a:spcAft>
              <a:defRPr sz="2400">
                <a:solidFill>
                  <a:schemeClr val="tx1"/>
                </a:solidFill>
                <a:latin charset="0" typeface="Arial"/>
                <a:ea charset="-128" pitchFamily="34" typeface="ＭＳ Ｐゴシック"/>
              </a:defRPr>
            </a:lvl8pPr>
            <a:lvl9pPr eaLnBrk="0" fontAlgn="base" hangingPunct="0" indent="-228600" marL="3886200">
              <a:spcBef>
                <a:spcPct val="0"/>
              </a:spcBef>
              <a:spcAft>
                <a:spcPct val="0"/>
              </a:spcAft>
              <a:defRPr sz="2400">
                <a:solidFill>
                  <a:schemeClr val="tx1"/>
                </a:solidFill>
                <a:latin charset="0" typeface="Arial"/>
                <a:ea charset="-128" pitchFamily="34" typeface="ＭＳ Ｐゴシック"/>
              </a:defRPr>
            </a:lvl9pPr>
          </a:lstStyle>
          <a:p>
            <a:pPr indent="-285750" marL="285750">
              <a:spcBef>
                <a:spcPct val="20000"/>
              </a:spcBef>
              <a:buFont charset="0" panose="020B0604020202020204" pitchFamily="34" typeface="Arial"/>
              <a:buChar char="•"/>
            </a:pPr>
            <a:endParaRPr altLang="en-US" lang="en-US" sz="1800"/>
          </a:p>
          <a:p>
            <a:pPr indent="-285750" marL="285750">
              <a:spcBef>
                <a:spcPct val="20000"/>
              </a:spcBef>
              <a:buFont charset="0" panose="020B0604020202020204" pitchFamily="34" typeface="Arial"/>
              <a:buChar char="•"/>
            </a:pPr>
            <a:r>
              <a:rPr altLang="en-US" lang="en-US" sz="1600"/>
              <a:t>We introduced a new staff hub (pictured), to give colleagues additional space to relax and decompress. </a:t>
            </a:r>
          </a:p>
          <a:p>
            <a:pPr indent="-285750" marL="285750">
              <a:spcBef>
                <a:spcPct val="20000"/>
              </a:spcBef>
              <a:buFont charset="0" panose="020B0604020202020204" pitchFamily="34" typeface="Arial"/>
              <a:buChar char="•"/>
            </a:pPr>
            <a:endParaRPr altLang="en-US" lang="en-US" sz="1600"/>
          </a:p>
          <a:p>
            <a:pPr indent="-285750" marL="285750">
              <a:spcBef>
                <a:spcPct val="20000"/>
              </a:spcBef>
              <a:buFont charset="0" panose="020B0604020202020204" pitchFamily="34" typeface="Arial"/>
              <a:buChar char="•"/>
            </a:pPr>
            <a:r>
              <a:rPr altLang="en-US" lang="en-US" sz="1600"/>
              <a:t>Free hotel accommodation and complimentary hot evening meals were </a:t>
            </a:r>
            <a:r>
              <a:rPr altLang="en-US" err="1" lang="en-US" sz="1600"/>
              <a:t>organised</a:t>
            </a:r>
            <a:r>
              <a:rPr altLang="en-US" lang="en-US" sz="1600"/>
              <a:t> for staff shielding from their families.</a:t>
            </a:r>
          </a:p>
          <a:p>
            <a:pPr indent="-285750" marL="285750">
              <a:spcBef>
                <a:spcPct val="20000"/>
              </a:spcBef>
              <a:buFont charset="0" panose="020B0604020202020204" pitchFamily="34" typeface="Arial"/>
              <a:buChar char="•"/>
            </a:pPr>
            <a:endParaRPr altLang="en-US" lang="en-US" sz="1600"/>
          </a:p>
          <a:p>
            <a:pPr indent="-285750" marL="285750">
              <a:spcBef>
                <a:spcPct val="20000"/>
              </a:spcBef>
              <a:buFont charset="0" panose="020B0604020202020204" pitchFamily="34" typeface="Arial"/>
              <a:buChar char="•"/>
            </a:pPr>
            <a:r>
              <a:rPr altLang="en-US" lang="en-US" sz="1600"/>
              <a:t>A COVID-19 helpline continued to support staff with any questions they may have, and daily welfare calls were set up with those in isolation. </a:t>
            </a:r>
          </a:p>
          <a:p>
            <a:pPr indent="-285750" marL="285750">
              <a:spcBef>
                <a:spcPct val="20000"/>
              </a:spcBef>
              <a:buFont charset="0" panose="020B0604020202020204" pitchFamily="34" typeface="Arial"/>
              <a:buChar char="•"/>
            </a:pPr>
            <a:endParaRPr altLang="en-US" lang="en-US" sz="1600"/>
          </a:p>
          <a:p>
            <a:pPr indent="-285750" marL="285750">
              <a:spcBef>
                <a:spcPct val="20000"/>
              </a:spcBef>
              <a:buFont charset="0" panose="020B0604020202020204" pitchFamily="34" typeface="Arial"/>
              <a:buChar char="•"/>
            </a:pPr>
            <a:r>
              <a:rPr altLang="en-US" lang="en-US" sz="1600"/>
              <a:t>We ran 12 Weeks of Wellbeing from January to March and focused on all the support available to staff, as well as introducing £2 healthy meals from our restaurant, virtual staff social groups (Click and Connect) and a work place activity app, where teams could track steps and exercise.</a:t>
            </a:r>
            <a:endParaRPr altLang="en-US" lang="en-US" sz="1800"/>
          </a:p>
          <a:p>
            <a:pPr indent="-285750" marL="285750">
              <a:spcBef>
                <a:spcPct val="20000"/>
              </a:spcBef>
              <a:buFont charset="0" panose="020B0604020202020204" pitchFamily="34" typeface="Arial"/>
              <a:buChar char="•"/>
            </a:pPr>
            <a:endParaRPr altLang="en-US" lang="en-US" sz="2000"/>
          </a:p>
          <a:p>
            <a:pPr indent="-285750" marL="285750">
              <a:spcBef>
                <a:spcPct val="20000"/>
              </a:spcBef>
              <a:buFont charset="0" panose="020B0604020202020204" pitchFamily="34" typeface="Arial"/>
              <a:buChar char="•"/>
            </a:pPr>
            <a:endParaRPr altLang="en-US" lang="en-US" sz="2000"/>
          </a:p>
          <a:p>
            <a:pPr indent="-285750" marL="285750">
              <a:spcBef>
                <a:spcPct val="20000"/>
              </a:spcBef>
              <a:buFont charset="0" panose="020B0604020202020204" pitchFamily="34" typeface="Arial"/>
              <a:buChar char="•"/>
            </a:pPr>
            <a:endParaRPr altLang="en-US" lang="en-US" sz="2000"/>
          </a:p>
          <a:p>
            <a:pPr indent="-285750" marL="285750">
              <a:spcBef>
                <a:spcPct val="20000"/>
              </a:spcBef>
              <a:buFont charset="0" panose="020B0604020202020204" pitchFamily="34" typeface="Arial"/>
              <a:buChar char="•"/>
            </a:pPr>
            <a:endParaRPr altLang="en-US" lang="en-US" sz="2000"/>
          </a:p>
          <a:p>
            <a:pPr>
              <a:spcBef>
                <a:spcPct val="20000"/>
              </a:spcBef>
              <a:buFont charset="0" panose="020B0604020202020204" pitchFamily="34" typeface="Arial"/>
              <a:buChar char="•"/>
            </a:pPr>
            <a:endParaRPr altLang="en-US" lang="en-US" sz="1800"/>
          </a:p>
          <a:p>
            <a:pPr>
              <a:spcBef>
                <a:spcPct val="20000"/>
              </a:spcBef>
              <a:buFont charset="0" panose="020B0604020202020204" pitchFamily="34" typeface="Arial"/>
              <a:buChar char="•"/>
            </a:pPr>
            <a:endParaRPr altLang="en-US" lang="en-US" sz="1800"/>
          </a:p>
          <a:p>
            <a:pPr>
              <a:spcBef>
                <a:spcPct val="20000"/>
              </a:spcBef>
              <a:buFont charset="0" panose="020B0604020202020204" pitchFamily="34" typeface="Arial"/>
              <a:buChar char="•"/>
            </a:pPr>
            <a:endParaRPr altLang="en-US" lang="en-US" sz="1800"/>
          </a:p>
          <a:p>
            <a:pPr>
              <a:spcBef>
                <a:spcPct val="20000"/>
              </a:spcBef>
            </a:pPr>
            <a:endParaRPr altLang="en-US" lang="en-US" sz="1800"/>
          </a:p>
        </p:txBody>
      </p:sp>
      <p:pic>
        <p:nvPicPr>
          <p:cNvPr descr="Text&#10;&#10;Description automatically generated" id="5" name="Picture 4">
            <a:extLst>
              <a:ext uri="{FF2B5EF4-FFF2-40B4-BE49-F238E27FC236}">
                <a16:creationId xmlns:a16="http://schemas.microsoft.com/office/drawing/2014/main" id="{4F838743-2FAF-4B7D-B3BB-1537F92DEB5E}"/>
              </a:ext>
            </a:extLst>
          </p:cNvPr>
          <p:cNvPicPr>
            <a:picLocks noChangeAspect="1"/>
          </p:cNvPicPr>
          <p:nvPr/>
        </p:nvPicPr>
        <p:blipFill rotWithShape="1">
          <a:blip r:embed="rId6">
            <a:extLst>
              <a:ext uri="{28A0092B-C50C-407E-A947-70E740481C1C}">
                <a14:useLocalDpi xmlns:a14="http://schemas.microsoft.com/office/drawing/2010/main" val="0"/>
              </a:ext>
            </a:extLst>
          </a:blip>
          <a:srcRect b="-27" r="45"/>
          <a:stretch/>
        </p:blipFill>
        <p:spPr>
          <a:xfrm>
            <a:off x="6300192" y="4342820"/>
            <a:ext cx="1944216" cy="1795794"/>
          </a:xfrm>
          <a:prstGeom prst="rect">
            <a:avLst/>
          </a:prstGeom>
        </p:spPr>
      </p:pic>
      <p:pic>
        <p:nvPicPr>
          <p:cNvPr descr="A picture containing floor, indoor, ceiling, room&#10;&#10;Description automatically generated" id="6" name="Picture 5">
            <a:extLst>
              <a:ext uri="{FF2B5EF4-FFF2-40B4-BE49-F238E27FC236}">
                <a16:creationId xmlns:a16="http://schemas.microsoft.com/office/drawing/2014/main" id="{D95B77E8-7227-4A9A-B650-3FF4A52E267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871640" y="1706044"/>
            <a:ext cx="3144734" cy="2358551"/>
          </a:xfrm>
          <a:prstGeom prst="rect">
            <a:avLst/>
          </a:prstGeom>
        </p:spPr>
      </p:pic>
    </p:spTree>
    <p:extLst>
      <p:ext uri="{BB962C8B-B14F-4D97-AF65-F5344CB8AC3E}">
        <p14:creationId xmlns:p14="http://schemas.microsoft.com/office/powerpoint/2010/main" val="2884388101"/>
      </p:ext>
    </p:extLst>
  </p:cSld>
  <p:clrMapOvr>
    <a:masterClrMapping/>
  </p:clrMapOvr>
</p:sld>
</file>

<file path=ppt/slides/slide1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2" name="Content Placeholder 1"/>
          <p:cNvPicPr>
            <a:picLocks noChangeAspect="1" noGrp="1"/>
          </p:cNvPicPr>
          <p:nvPr>
            <p:ph idx="1"/>
          </p:nvPr>
        </p:nvPicPr>
        <p:blipFill>
          <a:blip cstate="print" r:embed="rId2">
            <a:extLst>
              <a:ext uri="{28A0092B-C50C-407E-A947-70E740481C1C}">
                <a14:useLocalDpi xmlns:a14="http://schemas.microsoft.com/office/drawing/2010/main" val="0"/>
              </a:ext>
            </a:extLst>
          </a:blip>
          <a:stretch>
            <a:fillRect/>
          </a:stretch>
        </p:blipFill>
        <p:spPr>
          <a:xfrm>
            <a:off x="0" y="6335129"/>
            <a:ext cx="9144000" cy="522872"/>
          </a:xfrm>
        </p:spPr>
      </p:pic>
      <p:pic>
        <p:nvPicPr>
          <p:cNvPr id="8" name="Picture 7"/>
          <p:cNvPicPr/>
          <p:nvPr/>
        </p:nvPicPr>
        <p:blipFill rotWithShape="1">
          <a:blip cstate="print" r:embed="rId3">
            <a:extLst>
              <a:ext uri="{28A0092B-C50C-407E-A947-70E740481C1C}">
                <a14:useLocalDpi xmlns:a14="http://schemas.microsoft.com/office/drawing/2010/main" val="0"/>
              </a:ext>
            </a:extLst>
          </a:blip>
          <a:srcRect r="-136"/>
          <a:stretch/>
        </p:blipFill>
        <p:spPr>
          <a:xfrm>
            <a:off x="35497" y="28019"/>
            <a:ext cx="1512167" cy="880701"/>
          </a:xfrm>
          <a:prstGeom prst="rect">
            <a:avLst/>
          </a:prstGeom>
        </p:spPr>
      </p:pic>
      <p:pic>
        <p:nvPicPr>
          <p:cNvPr id="9" name="Picture 8"/>
          <p:cNvPicPr/>
          <p:nvPr/>
        </p:nvPicPr>
        <p:blipFill rotWithShape="1">
          <a:blip cstate="print" r:embed="rId4">
            <a:extLst>
              <a:ext uri="{28A0092B-C50C-407E-A947-70E740481C1C}">
                <a14:useLocalDpi xmlns:a14="http://schemas.microsoft.com/office/drawing/2010/main" val="0"/>
              </a:ext>
            </a:extLst>
          </a:blip>
          <a:srcRect r="21"/>
          <a:stretch/>
        </p:blipFill>
        <p:spPr>
          <a:xfrm>
            <a:off x="7668345" y="0"/>
            <a:ext cx="1475656" cy="836712"/>
          </a:xfrm>
          <a:prstGeom prst="rect">
            <a:avLst/>
          </a:prstGeom>
        </p:spPr>
      </p:pic>
      <p:sp>
        <p:nvSpPr>
          <p:cNvPr id="7" name="Title 1"/>
          <p:cNvSpPr txBox="1">
            <a:spLocks/>
          </p:cNvSpPr>
          <p:nvPr/>
        </p:nvSpPr>
        <p:spPr bwMode="auto">
          <a:xfrm>
            <a:off x="327025" y="833438"/>
            <a:ext cx="8229600" cy="62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charset="0" typeface="Arial"/>
                <a:ea charset="-128" pitchFamily="34" typeface="ＭＳ Ｐゴシック"/>
              </a:defRPr>
            </a:lvl1pPr>
            <a:lvl2pPr indent="-285750" marL="742950">
              <a:defRPr sz="2400">
                <a:solidFill>
                  <a:schemeClr val="tx1"/>
                </a:solidFill>
                <a:latin charset="0" typeface="Arial"/>
                <a:ea charset="-128" pitchFamily="34" typeface="ＭＳ Ｐゴシック"/>
              </a:defRPr>
            </a:lvl2pPr>
            <a:lvl3pPr indent="-228600" marL="1143000">
              <a:defRPr sz="2400">
                <a:solidFill>
                  <a:schemeClr val="tx1"/>
                </a:solidFill>
                <a:latin charset="0" typeface="Arial"/>
                <a:ea charset="-128" pitchFamily="34" typeface="ＭＳ Ｐゴシック"/>
              </a:defRPr>
            </a:lvl3pPr>
            <a:lvl4pPr indent="-228600" marL="1600200">
              <a:defRPr sz="2400">
                <a:solidFill>
                  <a:schemeClr val="tx1"/>
                </a:solidFill>
                <a:latin charset="0" typeface="Arial"/>
                <a:ea charset="-128" pitchFamily="34" typeface="ＭＳ Ｐゴシック"/>
              </a:defRPr>
            </a:lvl4pPr>
            <a:lvl5pPr indent="-228600" marL="2057400">
              <a:defRPr sz="2400">
                <a:solidFill>
                  <a:schemeClr val="tx1"/>
                </a:solidFill>
                <a:latin charset="0" typeface="Arial"/>
                <a:ea charset="-128" pitchFamily="34" typeface="ＭＳ Ｐゴシック"/>
              </a:defRPr>
            </a:lvl5pPr>
            <a:lvl6pPr eaLnBrk="0" fontAlgn="base" hangingPunct="0" indent="-228600" marL="2514600">
              <a:spcBef>
                <a:spcPct val="0"/>
              </a:spcBef>
              <a:spcAft>
                <a:spcPct val="0"/>
              </a:spcAft>
              <a:defRPr sz="2400">
                <a:solidFill>
                  <a:schemeClr val="tx1"/>
                </a:solidFill>
                <a:latin charset="0" typeface="Arial"/>
                <a:ea charset="-128" pitchFamily="34" typeface="ＭＳ Ｐゴシック"/>
              </a:defRPr>
            </a:lvl6pPr>
            <a:lvl7pPr eaLnBrk="0" fontAlgn="base" hangingPunct="0" indent="-228600" marL="2971800">
              <a:spcBef>
                <a:spcPct val="0"/>
              </a:spcBef>
              <a:spcAft>
                <a:spcPct val="0"/>
              </a:spcAft>
              <a:defRPr sz="2400">
                <a:solidFill>
                  <a:schemeClr val="tx1"/>
                </a:solidFill>
                <a:latin charset="0" typeface="Arial"/>
                <a:ea charset="-128" pitchFamily="34" typeface="ＭＳ Ｐゴシック"/>
              </a:defRPr>
            </a:lvl7pPr>
            <a:lvl8pPr eaLnBrk="0" fontAlgn="base" hangingPunct="0" indent="-228600" marL="3429000">
              <a:spcBef>
                <a:spcPct val="0"/>
              </a:spcBef>
              <a:spcAft>
                <a:spcPct val="0"/>
              </a:spcAft>
              <a:defRPr sz="2400">
                <a:solidFill>
                  <a:schemeClr val="tx1"/>
                </a:solidFill>
                <a:latin charset="0" typeface="Arial"/>
                <a:ea charset="-128" pitchFamily="34" typeface="ＭＳ Ｐゴシック"/>
              </a:defRPr>
            </a:lvl8pPr>
            <a:lvl9pPr eaLnBrk="0" fontAlgn="base" hangingPunct="0" indent="-228600" marL="3886200">
              <a:spcBef>
                <a:spcPct val="0"/>
              </a:spcBef>
              <a:spcAft>
                <a:spcPct val="0"/>
              </a:spcAft>
              <a:defRPr sz="2400">
                <a:solidFill>
                  <a:schemeClr val="tx1"/>
                </a:solidFill>
                <a:latin charset="0" typeface="Arial"/>
                <a:ea charset="-128" pitchFamily="34" typeface="ＭＳ Ｐゴシック"/>
              </a:defRPr>
            </a:lvl9pPr>
          </a:lstStyle>
          <a:p>
            <a:pPr algn="ctr"/>
            <a:r>
              <a:rPr b="1" lang="en-GB" sz="3200">
                <a:solidFill>
                  <a:srgbClr val="422C88"/>
                </a:solidFill>
              </a:rPr>
              <a:t>Staff engagement</a:t>
            </a:r>
          </a:p>
          <a:p>
            <a:pPr eaLnBrk="1" hangingPunct="1"/>
            <a:endParaRPr altLang="en-US" b="1" lang="en-GB" sz="2800">
              <a:solidFill>
                <a:srgbClr val="0070C0"/>
              </a:solidFill>
            </a:endParaRPr>
          </a:p>
        </p:txBody>
      </p:sp>
      <p:sp>
        <p:nvSpPr>
          <p:cNvPr id="12" name="Content Placeholder 1"/>
          <p:cNvSpPr txBox="1">
            <a:spLocks/>
          </p:cNvSpPr>
          <p:nvPr/>
        </p:nvSpPr>
        <p:spPr bwMode="auto">
          <a:xfrm>
            <a:off x="431006" y="1121569"/>
            <a:ext cx="8281987"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indent="-342900" marL="342900">
              <a:defRPr sz="2400">
                <a:solidFill>
                  <a:schemeClr val="tx1"/>
                </a:solidFill>
                <a:latin charset="0" typeface="Arial"/>
                <a:ea charset="-128" pitchFamily="34" typeface="ＭＳ Ｐゴシック"/>
              </a:defRPr>
            </a:lvl1pPr>
            <a:lvl2pPr indent="-285750" marL="742950">
              <a:defRPr sz="2400">
                <a:solidFill>
                  <a:schemeClr val="tx1"/>
                </a:solidFill>
                <a:latin charset="0" typeface="Arial"/>
                <a:ea charset="-128" pitchFamily="34" typeface="ＭＳ Ｐゴシック"/>
              </a:defRPr>
            </a:lvl2pPr>
            <a:lvl3pPr indent="-228600" marL="1143000">
              <a:defRPr sz="2400">
                <a:solidFill>
                  <a:schemeClr val="tx1"/>
                </a:solidFill>
                <a:latin charset="0" typeface="Arial"/>
                <a:ea charset="-128" pitchFamily="34" typeface="ＭＳ Ｐゴシック"/>
              </a:defRPr>
            </a:lvl3pPr>
            <a:lvl4pPr indent="-228600" marL="1600200">
              <a:defRPr sz="2400">
                <a:solidFill>
                  <a:schemeClr val="tx1"/>
                </a:solidFill>
                <a:latin charset="0" typeface="Arial"/>
                <a:ea charset="-128" pitchFamily="34" typeface="ＭＳ Ｐゴシック"/>
              </a:defRPr>
            </a:lvl4pPr>
            <a:lvl5pPr indent="-228600" marL="2057400">
              <a:defRPr sz="2400">
                <a:solidFill>
                  <a:schemeClr val="tx1"/>
                </a:solidFill>
                <a:latin charset="0" typeface="Arial"/>
                <a:ea charset="-128" pitchFamily="34" typeface="ＭＳ Ｐゴシック"/>
              </a:defRPr>
            </a:lvl5pPr>
            <a:lvl6pPr eaLnBrk="0" fontAlgn="base" hangingPunct="0" indent="-228600" marL="2514600">
              <a:spcBef>
                <a:spcPct val="0"/>
              </a:spcBef>
              <a:spcAft>
                <a:spcPct val="0"/>
              </a:spcAft>
              <a:defRPr sz="2400">
                <a:solidFill>
                  <a:schemeClr val="tx1"/>
                </a:solidFill>
                <a:latin charset="0" typeface="Arial"/>
                <a:ea charset="-128" pitchFamily="34" typeface="ＭＳ Ｐゴシック"/>
              </a:defRPr>
            </a:lvl6pPr>
            <a:lvl7pPr eaLnBrk="0" fontAlgn="base" hangingPunct="0" indent="-228600" marL="2971800">
              <a:spcBef>
                <a:spcPct val="0"/>
              </a:spcBef>
              <a:spcAft>
                <a:spcPct val="0"/>
              </a:spcAft>
              <a:defRPr sz="2400">
                <a:solidFill>
                  <a:schemeClr val="tx1"/>
                </a:solidFill>
                <a:latin charset="0" typeface="Arial"/>
                <a:ea charset="-128" pitchFamily="34" typeface="ＭＳ Ｐゴシック"/>
              </a:defRPr>
            </a:lvl7pPr>
            <a:lvl8pPr eaLnBrk="0" fontAlgn="base" hangingPunct="0" indent="-228600" marL="3429000">
              <a:spcBef>
                <a:spcPct val="0"/>
              </a:spcBef>
              <a:spcAft>
                <a:spcPct val="0"/>
              </a:spcAft>
              <a:defRPr sz="2400">
                <a:solidFill>
                  <a:schemeClr val="tx1"/>
                </a:solidFill>
                <a:latin charset="0" typeface="Arial"/>
                <a:ea charset="-128" pitchFamily="34" typeface="ＭＳ Ｐゴシック"/>
              </a:defRPr>
            </a:lvl8pPr>
            <a:lvl9pPr eaLnBrk="0" fontAlgn="base" hangingPunct="0" indent="-228600" marL="3886200">
              <a:spcBef>
                <a:spcPct val="0"/>
              </a:spcBef>
              <a:spcAft>
                <a:spcPct val="0"/>
              </a:spcAft>
              <a:defRPr sz="2400">
                <a:solidFill>
                  <a:schemeClr val="tx1"/>
                </a:solidFill>
                <a:latin charset="0" typeface="Arial"/>
                <a:ea charset="-128" pitchFamily="34" typeface="ＭＳ Ｐゴシック"/>
              </a:defRPr>
            </a:lvl9pPr>
          </a:lstStyle>
          <a:p>
            <a:pPr indent="0" marL="0">
              <a:spcBef>
                <a:spcPct val="20000"/>
              </a:spcBef>
            </a:pPr>
            <a:endParaRPr altLang="en-US" lang="en-US" sz="1800"/>
          </a:p>
          <a:p>
            <a:pPr indent="-285750" marL="285750">
              <a:spcBef>
                <a:spcPct val="20000"/>
              </a:spcBef>
              <a:buFont charset="0" panose="020B0604020202020204" pitchFamily="34" typeface="Arial"/>
              <a:buChar char="•"/>
            </a:pPr>
            <a:r>
              <a:rPr altLang="en-US" lang="en-US" sz="1800"/>
              <a:t>The NHS Staff Survey in November 2020 </a:t>
            </a:r>
            <a:r>
              <a:rPr lang="en-GB" sz="1800"/>
              <a:t>highlighted significant improvements in our scores from staff on health and wellbeing and staff engagement. </a:t>
            </a:r>
          </a:p>
          <a:p>
            <a:pPr indent="0" marL="0">
              <a:spcBef>
                <a:spcPct val="20000"/>
              </a:spcBef>
            </a:pPr>
            <a:endParaRPr altLang="en-US" lang="en-US" sz="1800"/>
          </a:p>
          <a:p>
            <a:pPr indent="-285750" marL="285750">
              <a:spcBef>
                <a:spcPct val="20000"/>
              </a:spcBef>
              <a:buFont charset="0" panose="020B0604020202020204" pitchFamily="34" typeface="Arial"/>
              <a:buChar char="•"/>
            </a:pPr>
            <a:r>
              <a:rPr altLang="en-US" lang="en-US" sz="1800"/>
              <a:t>We held our annual staff event, Event in the Tent, as a virtual conference for the first time in September 2020. The themes were rest, resilience and recovery. </a:t>
            </a:r>
          </a:p>
          <a:p>
            <a:pPr indent="-285750" marL="285750">
              <a:spcBef>
                <a:spcPct val="20000"/>
              </a:spcBef>
              <a:buFont charset="0" panose="020B0604020202020204" pitchFamily="34" typeface="Arial"/>
              <a:buChar char="•"/>
            </a:pPr>
            <a:endParaRPr altLang="en-US" lang="en-US" sz="1800"/>
          </a:p>
          <a:p>
            <a:pPr indent="-285750" marL="285750">
              <a:spcBef>
                <a:spcPct val="20000"/>
              </a:spcBef>
              <a:buFont charset="0" panose="020B0604020202020204" pitchFamily="34" typeface="Arial"/>
              <a:buChar char="•"/>
            </a:pPr>
            <a:r>
              <a:rPr altLang="en-US" lang="en-US" sz="1800"/>
              <a:t>Live virtual Q&amp;As take place each week, with hundreds of staff attending to see a presentation and ask the exec team any questions.</a:t>
            </a:r>
          </a:p>
          <a:p>
            <a:pPr indent="-285750" marL="285750">
              <a:spcBef>
                <a:spcPct val="20000"/>
              </a:spcBef>
              <a:buFont charset="0" panose="020B0604020202020204" pitchFamily="34" typeface="Arial"/>
              <a:buChar char="•"/>
            </a:pPr>
            <a:endParaRPr altLang="en-US" lang="en-US" sz="2000"/>
          </a:p>
          <a:p>
            <a:pPr indent="0" marL="0">
              <a:spcBef>
                <a:spcPct val="20000"/>
              </a:spcBef>
            </a:pPr>
            <a:endParaRPr altLang="en-US" lang="en-US" sz="2000"/>
          </a:p>
          <a:p>
            <a:pPr indent="-285750" marL="285750">
              <a:spcBef>
                <a:spcPct val="20000"/>
              </a:spcBef>
              <a:buFont charset="0" panose="020B0604020202020204" pitchFamily="34" typeface="Arial"/>
              <a:buChar char="•"/>
            </a:pPr>
            <a:endParaRPr altLang="en-US" lang="en-US" sz="2000"/>
          </a:p>
          <a:p>
            <a:pPr indent="-285750" marL="285750">
              <a:spcBef>
                <a:spcPct val="20000"/>
              </a:spcBef>
              <a:buFont charset="0" panose="020B0604020202020204" pitchFamily="34" typeface="Arial"/>
              <a:buChar char="•"/>
            </a:pPr>
            <a:endParaRPr altLang="en-US" lang="en-US" sz="2000"/>
          </a:p>
          <a:p>
            <a:pPr indent="-285750" marL="285750">
              <a:spcBef>
                <a:spcPct val="20000"/>
              </a:spcBef>
              <a:buFont charset="0" panose="020B0604020202020204" pitchFamily="34" typeface="Arial"/>
              <a:buChar char="•"/>
            </a:pPr>
            <a:endParaRPr altLang="en-US" lang="en-US" sz="2000"/>
          </a:p>
          <a:p>
            <a:pPr indent="-285750" marL="285750">
              <a:spcBef>
                <a:spcPct val="20000"/>
              </a:spcBef>
              <a:buFont charset="0" panose="020B0604020202020204" pitchFamily="34" typeface="Arial"/>
              <a:buChar char="•"/>
            </a:pPr>
            <a:endParaRPr altLang="en-US" lang="en-US" sz="2000"/>
          </a:p>
          <a:p>
            <a:pPr>
              <a:spcBef>
                <a:spcPct val="20000"/>
              </a:spcBef>
              <a:buFont charset="0" panose="020B0604020202020204" pitchFamily="34" typeface="Arial"/>
              <a:buChar char="•"/>
            </a:pPr>
            <a:endParaRPr altLang="en-US" lang="en-US" sz="1800"/>
          </a:p>
          <a:p>
            <a:pPr>
              <a:spcBef>
                <a:spcPct val="20000"/>
              </a:spcBef>
              <a:buFont charset="0" panose="020B0604020202020204" pitchFamily="34" typeface="Arial"/>
              <a:buChar char="•"/>
            </a:pPr>
            <a:endParaRPr altLang="en-US" lang="en-US" sz="1800"/>
          </a:p>
          <a:p>
            <a:pPr>
              <a:spcBef>
                <a:spcPct val="20000"/>
              </a:spcBef>
              <a:buFont charset="0" panose="020B0604020202020204" pitchFamily="34" typeface="Arial"/>
              <a:buChar char="•"/>
            </a:pPr>
            <a:endParaRPr altLang="en-US" lang="en-US" sz="1800"/>
          </a:p>
          <a:p>
            <a:pPr>
              <a:spcBef>
                <a:spcPct val="20000"/>
              </a:spcBef>
            </a:pPr>
            <a:endParaRPr altLang="en-US" lang="en-US" sz="1800"/>
          </a:p>
        </p:txBody>
      </p:sp>
      <p:pic>
        <p:nvPicPr>
          <p:cNvPr descr="A picture containing website&#10;&#10;Description automatically generated" id="5" name="Picture 4">
            <a:extLst>
              <a:ext uri="{FF2B5EF4-FFF2-40B4-BE49-F238E27FC236}">
                <a16:creationId xmlns:a16="http://schemas.microsoft.com/office/drawing/2014/main" id="{CF467058-FE86-46EF-B6B9-EA773284FE1E}"/>
              </a:ext>
            </a:extLst>
          </p:cNvPr>
          <p:cNvPicPr>
            <a:picLocks noChangeAspect="1"/>
          </p:cNvPicPr>
          <p:nvPr/>
        </p:nvPicPr>
        <p:blipFill rotWithShape="1">
          <a:blip r:embed="rId5">
            <a:extLst>
              <a:ext uri="{28A0092B-C50C-407E-A947-70E740481C1C}">
                <a14:useLocalDpi xmlns:a14="http://schemas.microsoft.com/office/drawing/2010/main" val="0"/>
              </a:ext>
            </a:extLst>
          </a:blip>
          <a:srcRect b="-22"/>
          <a:stretch/>
        </p:blipFill>
        <p:spPr>
          <a:xfrm>
            <a:off x="3064455" y="4501671"/>
            <a:ext cx="3015090" cy="2029344"/>
          </a:xfrm>
          <a:prstGeom prst="rect">
            <a:avLst/>
          </a:prstGeom>
        </p:spPr>
      </p:pic>
    </p:spTree>
    <p:extLst>
      <p:ext uri="{BB962C8B-B14F-4D97-AF65-F5344CB8AC3E}">
        <p14:creationId xmlns:p14="http://schemas.microsoft.com/office/powerpoint/2010/main" val="3948034437"/>
      </p:ext>
    </p:extLst>
  </p:cSld>
  <p:clrMapOvr>
    <a:masterClrMapping/>
  </p:clrMapOvr>
</p:sld>
</file>

<file path=ppt/slides/slide1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2" name="Content Placeholder 1"/>
          <p:cNvPicPr>
            <a:picLocks noChangeAspect="1" noGrp="1"/>
          </p:cNvPicPr>
          <p:nvPr>
            <p:ph idx="1"/>
          </p:nvPr>
        </p:nvPicPr>
        <p:blipFill>
          <a:blip cstate="print" r:embed="rId2">
            <a:extLst>
              <a:ext uri="{28A0092B-C50C-407E-A947-70E740481C1C}">
                <a14:useLocalDpi xmlns:a14="http://schemas.microsoft.com/office/drawing/2010/main" val="0"/>
              </a:ext>
            </a:extLst>
          </a:blip>
          <a:stretch>
            <a:fillRect/>
          </a:stretch>
        </p:blipFill>
        <p:spPr>
          <a:xfrm>
            <a:off x="0" y="6335129"/>
            <a:ext cx="9144000" cy="522872"/>
          </a:xfrm>
        </p:spPr>
      </p:pic>
      <p:pic>
        <p:nvPicPr>
          <p:cNvPr id="8" name="Picture 7"/>
          <p:cNvPicPr/>
          <p:nvPr/>
        </p:nvPicPr>
        <p:blipFill rotWithShape="1">
          <a:blip cstate="print" r:embed="rId3">
            <a:extLst>
              <a:ext uri="{28A0092B-C50C-407E-A947-70E740481C1C}">
                <a14:useLocalDpi xmlns:a14="http://schemas.microsoft.com/office/drawing/2010/main" val="0"/>
              </a:ext>
            </a:extLst>
          </a:blip>
          <a:srcRect r="-136"/>
          <a:stretch/>
        </p:blipFill>
        <p:spPr>
          <a:xfrm>
            <a:off x="35497" y="28019"/>
            <a:ext cx="1512167" cy="880701"/>
          </a:xfrm>
          <a:prstGeom prst="rect">
            <a:avLst/>
          </a:prstGeom>
        </p:spPr>
      </p:pic>
      <p:pic>
        <p:nvPicPr>
          <p:cNvPr id="9" name="Picture 8"/>
          <p:cNvPicPr/>
          <p:nvPr/>
        </p:nvPicPr>
        <p:blipFill rotWithShape="1">
          <a:blip cstate="print" r:embed="rId4">
            <a:extLst>
              <a:ext uri="{28A0092B-C50C-407E-A947-70E740481C1C}">
                <a14:useLocalDpi xmlns:a14="http://schemas.microsoft.com/office/drawing/2010/main" val="0"/>
              </a:ext>
            </a:extLst>
          </a:blip>
          <a:srcRect r="21"/>
          <a:stretch/>
        </p:blipFill>
        <p:spPr>
          <a:xfrm>
            <a:off x="7668345" y="0"/>
            <a:ext cx="1475656" cy="836712"/>
          </a:xfrm>
          <a:prstGeom prst="rect">
            <a:avLst/>
          </a:prstGeom>
        </p:spPr>
      </p:pic>
      <p:sp>
        <p:nvSpPr>
          <p:cNvPr id="7" name="Title 1"/>
          <p:cNvSpPr txBox="1">
            <a:spLocks/>
          </p:cNvSpPr>
          <p:nvPr/>
        </p:nvSpPr>
        <p:spPr bwMode="auto">
          <a:xfrm>
            <a:off x="327025" y="833438"/>
            <a:ext cx="8229600" cy="62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charset="0" typeface="Arial"/>
                <a:ea charset="-128" pitchFamily="34" typeface="ＭＳ Ｐゴシック"/>
              </a:defRPr>
            </a:lvl1pPr>
            <a:lvl2pPr indent="-285750" marL="742950">
              <a:defRPr sz="2400">
                <a:solidFill>
                  <a:schemeClr val="tx1"/>
                </a:solidFill>
                <a:latin charset="0" typeface="Arial"/>
                <a:ea charset="-128" pitchFamily="34" typeface="ＭＳ Ｐゴシック"/>
              </a:defRPr>
            </a:lvl2pPr>
            <a:lvl3pPr indent="-228600" marL="1143000">
              <a:defRPr sz="2400">
                <a:solidFill>
                  <a:schemeClr val="tx1"/>
                </a:solidFill>
                <a:latin charset="0" typeface="Arial"/>
                <a:ea charset="-128" pitchFamily="34" typeface="ＭＳ Ｐゴシック"/>
              </a:defRPr>
            </a:lvl3pPr>
            <a:lvl4pPr indent="-228600" marL="1600200">
              <a:defRPr sz="2400">
                <a:solidFill>
                  <a:schemeClr val="tx1"/>
                </a:solidFill>
                <a:latin charset="0" typeface="Arial"/>
                <a:ea charset="-128" pitchFamily="34" typeface="ＭＳ Ｐゴシック"/>
              </a:defRPr>
            </a:lvl4pPr>
            <a:lvl5pPr indent="-228600" marL="2057400">
              <a:defRPr sz="2400">
                <a:solidFill>
                  <a:schemeClr val="tx1"/>
                </a:solidFill>
                <a:latin charset="0" typeface="Arial"/>
                <a:ea charset="-128" pitchFamily="34" typeface="ＭＳ Ｐゴシック"/>
              </a:defRPr>
            </a:lvl5pPr>
            <a:lvl6pPr eaLnBrk="0" fontAlgn="base" hangingPunct="0" indent="-228600" marL="2514600">
              <a:spcBef>
                <a:spcPct val="0"/>
              </a:spcBef>
              <a:spcAft>
                <a:spcPct val="0"/>
              </a:spcAft>
              <a:defRPr sz="2400">
                <a:solidFill>
                  <a:schemeClr val="tx1"/>
                </a:solidFill>
                <a:latin charset="0" typeface="Arial"/>
                <a:ea charset="-128" pitchFamily="34" typeface="ＭＳ Ｐゴシック"/>
              </a:defRPr>
            </a:lvl6pPr>
            <a:lvl7pPr eaLnBrk="0" fontAlgn="base" hangingPunct="0" indent="-228600" marL="2971800">
              <a:spcBef>
                <a:spcPct val="0"/>
              </a:spcBef>
              <a:spcAft>
                <a:spcPct val="0"/>
              </a:spcAft>
              <a:defRPr sz="2400">
                <a:solidFill>
                  <a:schemeClr val="tx1"/>
                </a:solidFill>
                <a:latin charset="0" typeface="Arial"/>
                <a:ea charset="-128" pitchFamily="34" typeface="ＭＳ Ｐゴシック"/>
              </a:defRPr>
            </a:lvl7pPr>
            <a:lvl8pPr eaLnBrk="0" fontAlgn="base" hangingPunct="0" indent="-228600" marL="3429000">
              <a:spcBef>
                <a:spcPct val="0"/>
              </a:spcBef>
              <a:spcAft>
                <a:spcPct val="0"/>
              </a:spcAft>
              <a:defRPr sz="2400">
                <a:solidFill>
                  <a:schemeClr val="tx1"/>
                </a:solidFill>
                <a:latin charset="0" typeface="Arial"/>
                <a:ea charset="-128" pitchFamily="34" typeface="ＭＳ Ｐゴシック"/>
              </a:defRPr>
            </a:lvl8pPr>
            <a:lvl9pPr eaLnBrk="0" fontAlgn="base" hangingPunct="0" indent="-228600" marL="3886200">
              <a:spcBef>
                <a:spcPct val="0"/>
              </a:spcBef>
              <a:spcAft>
                <a:spcPct val="0"/>
              </a:spcAft>
              <a:defRPr sz="2400">
                <a:solidFill>
                  <a:schemeClr val="tx1"/>
                </a:solidFill>
                <a:latin charset="0" typeface="Arial"/>
                <a:ea charset="-128" pitchFamily="34" typeface="ＭＳ Ｐゴシック"/>
              </a:defRPr>
            </a:lvl9pPr>
          </a:lstStyle>
          <a:p>
            <a:pPr algn="ctr"/>
            <a:r>
              <a:rPr b="1" lang="en-GB" sz="3200">
                <a:solidFill>
                  <a:srgbClr val="422C88"/>
                </a:solidFill>
              </a:rPr>
              <a:t>Digital advances</a:t>
            </a:r>
          </a:p>
          <a:p>
            <a:pPr eaLnBrk="1" hangingPunct="1"/>
            <a:endParaRPr altLang="en-US" b="1" lang="en-GB" sz="2800">
              <a:solidFill>
                <a:srgbClr val="0070C0"/>
              </a:solidFill>
            </a:endParaRPr>
          </a:p>
        </p:txBody>
      </p:sp>
      <p:sp>
        <p:nvSpPr>
          <p:cNvPr id="12" name="Content Placeholder 1"/>
          <p:cNvSpPr txBox="1">
            <a:spLocks/>
          </p:cNvSpPr>
          <p:nvPr/>
        </p:nvSpPr>
        <p:spPr bwMode="auto">
          <a:xfrm>
            <a:off x="395536" y="1340768"/>
            <a:ext cx="8281987"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indent="-342900" marL="342900">
              <a:defRPr sz="2400">
                <a:solidFill>
                  <a:schemeClr val="tx1"/>
                </a:solidFill>
                <a:latin charset="0" typeface="Arial"/>
                <a:ea charset="-128" pitchFamily="34" typeface="ＭＳ Ｐゴシック"/>
              </a:defRPr>
            </a:lvl1pPr>
            <a:lvl2pPr indent="-285750" marL="742950">
              <a:defRPr sz="2400">
                <a:solidFill>
                  <a:schemeClr val="tx1"/>
                </a:solidFill>
                <a:latin charset="0" typeface="Arial"/>
                <a:ea charset="-128" pitchFamily="34" typeface="ＭＳ Ｐゴシック"/>
              </a:defRPr>
            </a:lvl2pPr>
            <a:lvl3pPr indent="-228600" marL="1143000">
              <a:defRPr sz="2400">
                <a:solidFill>
                  <a:schemeClr val="tx1"/>
                </a:solidFill>
                <a:latin charset="0" typeface="Arial"/>
                <a:ea charset="-128" pitchFamily="34" typeface="ＭＳ Ｐゴシック"/>
              </a:defRPr>
            </a:lvl3pPr>
            <a:lvl4pPr indent="-228600" marL="1600200">
              <a:defRPr sz="2400">
                <a:solidFill>
                  <a:schemeClr val="tx1"/>
                </a:solidFill>
                <a:latin charset="0" typeface="Arial"/>
                <a:ea charset="-128" pitchFamily="34" typeface="ＭＳ Ｐゴシック"/>
              </a:defRPr>
            </a:lvl4pPr>
            <a:lvl5pPr indent="-228600" marL="2057400">
              <a:defRPr sz="2400">
                <a:solidFill>
                  <a:schemeClr val="tx1"/>
                </a:solidFill>
                <a:latin charset="0" typeface="Arial"/>
                <a:ea charset="-128" pitchFamily="34" typeface="ＭＳ Ｐゴシック"/>
              </a:defRPr>
            </a:lvl5pPr>
            <a:lvl6pPr eaLnBrk="0" fontAlgn="base" hangingPunct="0" indent="-228600" marL="2514600">
              <a:spcBef>
                <a:spcPct val="0"/>
              </a:spcBef>
              <a:spcAft>
                <a:spcPct val="0"/>
              </a:spcAft>
              <a:defRPr sz="2400">
                <a:solidFill>
                  <a:schemeClr val="tx1"/>
                </a:solidFill>
                <a:latin charset="0" typeface="Arial"/>
                <a:ea charset="-128" pitchFamily="34" typeface="ＭＳ Ｐゴシック"/>
              </a:defRPr>
            </a:lvl6pPr>
            <a:lvl7pPr eaLnBrk="0" fontAlgn="base" hangingPunct="0" indent="-228600" marL="2971800">
              <a:spcBef>
                <a:spcPct val="0"/>
              </a:spcBef>
              <a:spcAft>
                <a:spcPct val="0"/>
              </a:spcAft>
              <a:defRPr sz="2400">
                <a:solidFill>
                  <a:schemeClr val="tx1"/>
                </a:solidFill>
                <a:latin charset="0" typeface="Arial"/>
                <a:ea charset="-128" pitchFamily="34" typeface="ＭＳ Ｐゴシック"/>
              </a:defRPr>
            </a:lvl7pPr>
            <a:lvl8pPr eaLnBrk="0" fontAlgn="base" hangingPunct="0" indent="-228600" marL="3429000">
              <a:spcBef>
                <a:spcPct val="0"/>
              </a:spcBef>
              <a:spcAft>
                <a:spcPct val="0"/>
              </a:spcAft>
              <a:defRPr sz="2400">
                <a:solidFill>
                  <a:schemeClr val="tx1"/>
                </a:solidFill>
                <a:latin charset="0" typeface="Arial"/>
                <a:ea charset="-128" pitchFamily="34" typeface="ＭＳ Ｐゴシック"/>
              </a:defRPr>
            </a:lvl8pPr>
            <a:lvl9pPr eaLnBrk="0" fontAlgn="base" hangingPunct="0" indent="-228600" marL="3886200">
              <a:spcBef>
                <a:spcPct val="0"/>
              </a:spcBef>
              <a:spcAft>
                <a:spcPct val="0"/>
              </a:spcAft>
              <a:defRPr sz="2400">
                <a:solidFill>
                  <a:schemeClr val="tx1"/>
                </a:solidFill>
                <a:latin charset="0" typeface="Arial"/>
                <a:ea charset="-128" pitchFamily="34" typeface="ＭＳ Ｐゴシック"/>
              </a:defRPr>
            </a:lvl9pPr>
          </a:lstStyle>
          <a:p>
            <a:pPr indent="-285750" marL="285750">
              <a:spcBef>
                <a:spcPct val="20000"/>
              </a:spcBef>
              <a:buFont charset="0" panose="020B0604020202020204" pitchFamily="34" typeface="Arial"/>
              <a:buChar char="•"/>
            </a:pPr>
            <a:endParaRPr altLang="en-US" lang="en-US" sz="1800"/>
          </a:p>
          <a:p>
            <a:pPr>
              <a:buFont charset="0" panose="020B0604020202020204" pitchFamily="34" typeface="Arial"/>
              <a:buChar char="•"/>
            </a:pPr>
            <a:r>
              <a:rPr lang="en-GB" sz="1800">
                <a:latin charset="0" panose="020B0604020202020204" pitchFamily="34" typeface="Arial"/>
                <a:cs charset="0" panose="020B0604020202020204" pitchFamily="34" typeface="Arial"/>
              </a:rPr>
              <a:t>A large proportion of outpatient activity was maintained throughout pandemic by deploying alternative technologies and delivering a number of virtual clinics either by video or telephone to our patients.</a:t>
            </a:r>
          </a:p>
          <a:p>
            <a:pPr>
              <a:buFont charset="0" panose="020B0604020202020204" pitchFamily="34" typeface="Arial"/>
              <a:buChar char="•"/>
            </a:pPr>
            <a:endParaRPr lang="en-GB" sz="1100">
              <a:latin charset="0" panose="020B0604020202020204" pitchFamily="34" typeface="Arial"/>
              <a:cs charset="0" panose="020B0604020202020204" pitchFamily="34" typeface="Arial"/>
            </a:endParaRPr>
          </a:p>
          <a:p>
            <a:pPr>
              <a:buFont charset="0" panose="020B0604020202020204" pitchFamily="34" typeface="Arial"/>
              <a:buChar char="•"/>
            </a:pPr>
            <a:r>
              <a:rPr lang="en-GB" sz="1800">
                <a:latin charset="0" panose="020B0604020202020204" pitchFamily="34" typeface="Arial"/>
                <a:cs charset="0" panose="020B0604020202020204" pitchFamily="34" typeface="Arial"/>
              </a:rPr>
              <a:t>Apple Health partnership increased access to information for patients and staff.</a:t>
            </a:r>
          </a:p>
          <a:p>
            <a:pPr>
              <a:buFont charset="0" panose="020B0604020202020204" pitchFamily="34" typeface="Arial"/>
              <a:buChar char="•"/>
            </a:pPr>
            <a:endParaRPr lang="en-GB" sz="1800">
              <a:latin charset="0" panose="020B0604020202020204" pitchFamily="34" typeface="Arial"/>
              <a:cs charset="0" panose="020B0604020202020204" pitchFamily="34" typeface="Arial"/>
            </a:endParaRPr>
          </a:p>
          <a:p>
            <a:pPr>
              <a:buFont charset="0" panose="020B0604020202020204" pitchFamily="34" typeface="Arial"/>
              <a:buChar char="•"/>
            </a:pPr>
            <a:r>
              <a:rPr lang="en-GB" sz="1800">
                <a:latin charset="0" panose="020B0604020202020204" pitchFamily="34" typeface="Arial"/>
                <a:cs charset="0" panose="020B0604020202020204" pitchFamily="34" typeface="Arial"/>
              </a:rPr>
              <a:t>More </a:t>
            </a:r>
            <a:r>
              <a:rPr err="1" lang="en-GB" sz="1800">
                <a:latin charset="0" panose="020B0604020202020204" pitchFamily="34" typeface="Arial"/>
                <a:cs charset="0" panose="020B0604020202020204" pitchFamily="34" typeface="Arial"/>
              </a:rPr>
              <a:t>MyCare</a:t>
            </a:r>
            <a:r>
              <a:rPr lang="en-GB" sz="1800">
                <a:latin charset="0" panose="020B0604020202020204" pitchFamily="34" typeface="Arial"/>
                <a:cs charset="0" panose="020B0604020202020204" pitchFamily="34" typeface="Arial"/>
              </a:rPr>
              <a:t> app development.</a:t>
            </a:r>
          </a:p>
          <a:p>
            <a:pPr>
              <a:buFont charset="0" panose="020B0604020202020204" pitchFamily="34" typeface="Arial"/>
              <a:buChar char="•"/>
            </a:pPr>
            <a:endParaRPr lang="en-GB" sz="1800">
              <a:latin charset="0" panose="020B0604020202020204" pitchFamily="34" typeface="Arial"/>
              <a:cs charset="0" panose="020B0604020202020204" pitchFamily="34" typeface="Arial"/>
            </a:endParaRPr>
          </a:p>
          <a:p>
            <a:pPr>
              <a:buFont charset="0" panose="020B0604020202020204" pitchFamily="34" typeface="Arial"/>
              <a:buChar char="•"/>
            </a:pPr>
            <a:r>
              <a:rPr lang="en-GB" sz="1800">
                <a:latin charset="0" panose="020B0604020202020204" pitchFamily="34" typeface="Arial"/>
                <a:cs charset="0" panose="020B0604020202020204" pitchFamily="34" typeface="Arial"/>
              </a:rPr>
              <a:t>The next phase of our electronic </a:t>
            </a:r>
            <a:r>
              <a:rPr err="1" lang="en-GB" sz="1800">
                <a:latin charset="0" panose="020B0604020202020204" pitchFamily="34" typeface="Arial"/>
                <a:cs charset="0" panose="020B0604020202020204" pitchFamily="34" typeface="Arial"/>
              </a:rPr>
              <a:t>eCARE</a:t>
            </a:r>
            <a:r>
              <a:rPr lang="en-GB" sz="1800">
                <a:latin charset="0" panose="020B0604020202020204" pitchFamily="34" typeface="Arial"/>
                <a:cs charset="0" panose="020B0604020202020204" pitchFamily="34" typeface="Arial"/>
              </a:rPr>
              <a:t> patient records system went live in </a:t>
            </a:r>
            <a:r>
              <a:rPr lang="en-GB" sz="1800">
                <a:solidFill>
                  <a:srgbClr val="000000"/>
                </a:solidFill>
                <a:effectLst/>
                <a:latin charset="0" panose="020B0604020202020204" pitchFamily="34" typeface="Arial"/>
                <a:ea charset="0" panose="020F0502020204030204" pitchFamily="34" typeface="Calibri"/>
              </a:rPr>
              <a:t>theatres, anaesthetics, paediatrics and the Intensive Care Unit.</a:t>
            </a:r>
          </a:p>
          <a:p>
            <a:pPr indent="0" marL="0"/>
            <a:endParaRPr lang="en-GB" sz="1800">
              <a:latin charset="0" panose="020B0604020202020204" pitchFamily="34" typeface="Arial"/>
              <a:cs charset="0" panose="020B0604020202020204" pitchFamily="34" typeface="Arial"/>
            </a:endParaRPr>
          </a:p>
          <a:p>
            <a:pPr>
              <a:buFont charset="0" panose="020B0604020202020204" pitchFamily="34" typeface="Arial"/>
              <a:buChar char="•"/>
            </a:pPr>
            <a:r>
              <a:rPr lang="en-GB" sz="1800">
                <a:latin charset="0" panose="020B0604020202020204" pitchFamily="34" typeface="Arial"/>
                <a:cs charset="0" panose="020B0604020202020204" pitchFamily="34" typeface="Arial"/>
              </a:rPr>
              <a:t>Technological advances facilitated a change in culture towards virtual meetings via MS Teams, enabling greater flexibility.</a:t>
            </a:r>
          </a:p>
          <a:p>
            <a:pPr>
              <a:buFont charset="0" panose="020B0604020202020204" pitchFamily="34" typeface="Arial"/>
              <a:buChar char="•"/>
            </a:pPr>
            <a:endParaRPr lang="en-GB" sz="1800">
              <a:latin charset="0" panose="020B0604020202020204" pitchFamily="34" typeface="Arial"/>
              <a:cs charset="0" panose="020B0604020202020204" pitchFamily="34" typeface="Arial"/>
            </a:endParaRPr>
          </a:p>
          <a:p>
            <a:pPr>
              <a:buFont charset="0" panose="020B0604020202020204" pitchFamily="34" typeface="Arial"/>
              <a:buChar char="•"/>
            </a:pPr>
            <a:r>
              <a:rPr lang="en-GB" sz="1800">
                <a:latin charset="0" panose="020B0604020202020204" pitchFamily="34" typeface="Arial"/>
                <a:cs charset="0" panose="020B0604020202020204" pitchFamily="34" typeface="Arial"/>
              </a:rPr>
              <a:t>Virtual library of all patient information leaflets live on Trust website, enabling better accessibility to information with translation and screen reading services available. </a:t>
            </a:r>
          </a:p>
          <a:p>
            <a:pPr indent="-285750" marL="285750">
              <a:spcBef>
                <a:spcPct val="20000"/>
              </a:spcBef>
              <a:buFont charset="0" panose="020B0604020202020204" pitchFamily="34" typeface="Arial"/>
              <a:buChar char="•"/>
            </a:pPr>
            <a:endParaRPr altLang="en-US" lang="en-US" sz="2000"/>
          </a:p>
          <a:p>
            <a:pPr indent="0" marL="0">
              <a:spcBef>
                <a:spcPct val="20000"/>
              </a:spcBef>
            </a:pPr>
            <a:endParaRPr altLang="en-US" lang="en-US" sz="2000"/>
          </a:p>
          <a:p>
            <a:pPr indent="-285750" marL="285750">
              <a:spcBef>
                <a:spcPct val="20000"/>
              </a:spcBef>
              <a:buFont charset="0" panose="020B0604020202020204" pitchFamily="34" typeface="Arial"/>
              <a:buChar char="•"/>
            </a:pPr>
            <a:endParaRPr altLang="en-US" lang="en-US" sz="2000"/>
          </a:p>
          <a:p>
            <a:pPr indent="-285750" marL="285750">
              <a:spcBef>
                <a:spcPct val="20000"/>
              </a:spcBef>
              <a:buFont charset="0" panose="020B0604020202020204" pitchFamily="34" typeface="Arial"/>
              <a:buChar char="•"/>
            </a:pPr>
            <a:endParaRPr altLang="en-US" lang="en-US" sz="2000"/>
          </a:p>
          <a:p>
            <a:pPr indent="-285750" marL="285750">
              <a:spcBef>
                <a:spcPct val="20000"/>
              </a:spcBef>
              <a:buFont charset="0" panose="020B0604020202020204" pitchFamily="34" typeface="Arial"/>
              <a:buChar char="•"/>
            </a:pPr>
            <a:endParaRPr altLang="en-US" lang="en-US" sz="2000"/>
          </a:p>
          <a:p>
            <a:pPr indent="-285750" marL="285750">
              <a:spcBef>
                <a:spcPct val="20000"/>
              </a:spcBef>
              <a:buFont charset="0" panose="020B0604020202020204" pitchFamily="34" typeface="Arial"/>
              <a:buChar char="•"/>
            </a:pPr>
            <a:endParaRPr altLang="en-US" lang="en-US" sz="2000"/>
          </a:p>
          <a:p>
            <a:pPr>
              <a:spcBef>
                <a:spcPct val="20000"/>
              </a:spcBef>
              <a:buFont charset="0" panose="020B0604020202020204" pitchFamily="34" typeface="Arial"/>
              <a:buChar char="•"/>
            </a:pPr>
            <a:endParaRPr altLang="en-US" lang="en-US" sz="1800"/>
          </a:p>
          <a:p>
            <a:pPr>
              <a:spcBef>
                <a:spcPct val="20000"/>
              </a:spcBef>
              <a:buFont charset="0" panose="020B0604020202020204" pitchFamily="34" typeface="Arial"/>
              <a:buChar char="•"/>
            </a:pPr>
            <a:endParaRPr altLang="en-US" lang="en-US" sz="1800"/>
          </a:p>
          <a:p>
            <a:pPr>
              <a:spcBef>
                <a:spcPct val="20000"/>
              </a:spcBef>
              <a:buFont charset="0" panose="020B0604020202020204" pitchFamily="34" typeface="Arial"/>
              <a:buChar char="•"/>
            </a:pPr>
            <a:endParaRPr altLang="en-US" lang="en-US" sz="1800"/>
          </a:p>
          <a:p>
            <a:pPr>
              <a:spcBef>
                <a:spcPct val="20000"/>
              </a:spcBef>
            </a:pPr>
            <a:endParaRPr altLang="en-US" lang="en-US" sz="1800"/>
          </a:p>
        </p:txBody>
      </p:sp>
    </p:spTree>
    <p:extLst>
      <p:ext uri="{BB962C8B-B14F-4D97-AF65-F5344CB8AC3E}">
        <p14:creationId xmlns:p14="http://schemas.microsoft.com/office/powerpoint/2010/main" val="2550502881"/>
      </p:ext>
    </p:extLst>
  </p:cSld>
  <p:clrMapOvr>
    <a:masterClrMapping/>
  </p:clrMapOvr>
</p:sld>
</file>

<file path=ppt/slides/slide1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2" name="Content Placeholder 1"/>
          <p:cNvPicPr>
            <a:picLocks noChangeAspect="1" noGrp="1"/>
          </p:cNvPicPr>
          <p:nvPr>
            <p:ph idx="1"/>
          </p:nvPr>
        </p:nvPicPr>
        <p:blipFill>
          <a:blip cstate="print" r:embed="rId2">
            <a:extLst>
              <a:ext uri="{28A0092B-C50C-407E-A947-70E740481C1C}">
                <a14:useLocalDpi xmlns:a14="http://schemas.microsoft.com/office/drawing/2010/main" val="0"/>
              </a:ext>
            </a:extLst>
          </a:blip>
          <a:stretch>
            <a:fillRect/>
          </a:stretch>
        </p:blipFill>
        <p:spPr>
          <a:xfrm>
            <a:off x="0" y="6335129"/>
            <a:ext cx="9144000" cy="522872"/>
          </a:xfrm>
        </p:spPr>
      </p:pic>
      <p:pic>
        <p:nvPicPr>
          <p:cNvPr id="8" name="Picture 7"/>
          <p:cNvPicPr/>
          <p:nvPr/>
        </p:nvPicPr>
        <p:blipFill rotWithShape="1">
          <a:blip cstate="print" r:embed="rId3">
            <a:extLst>
              <a:ext uri="{28A0092B-C50C-407E-A947-70E740481C1C}">
                <a14:useLocalDpi xmlns:a14="http://schemas.microsoft.com/office/drawing/2010/main" val="0"/>
              </a:ext>
            </a:extLst>
          </a:blip>
          <a:srcRect r="-136"/>
          <a:stretch/>
        </p:blipFill>
        <p:spPr>
          <a:xfrm>
            <a:off x="35497" y="28019"/>
            <a:ext cx="1512167" cy="880701"/>
          </a:xfrm>
          <a:prstGeom prst="rect">
            <a:avLst/>
          </a:prstGeom>
        </p:spPr>
      </p:pic>
      <p:pic>
        <p:nvPicPr>
          <p:cNvPr id="9" name="Picture 8"/>
          <p:cNvPicPr/>
          <p:nvPr/>
        </p:nvPicPr>
        <p:blipFill rotWithShape="1">
          <a:blip cstate="print" r:embed="rId4">
            <a:extLst>
              <a:ext uri="{28A0092B-C50C-407E-A947-70E740481C1C}">
                <a14:useLocalDpi xmlns:a14="http://schemas.microsoft.com/office/drawing/2010/main" val="0"/>
              </a:ext>
            </a:extLst>
          </a:blip>
          <a:srcRect r="21"/>
          <a:stretch/>
        </p:blipFill>
        <p:spPr>
          <a:xfrm>
            <a:off x="7668345" y="0"/>
            <a:ext cx="1475656" cy="836712"/>
          </a:xfrm>
          <a:prstGeom prst="rect">
            <a:avLst/>
          </a:prstGeom>
        </p:spPr>
      </p:pic>
      <p:sp>
        <p:nvSpPr>
          <p:cNvPr id="7" name="Title 1"/>
          <p:cNvSpPr txBox="1">
            <a:spLocks/>
          </p:cNvSpPr>
          <p:nvPr/>
        </p:nvSpPr>
        <p:spPr bwMode="auto">
          <a:xfrm>
            <a:off x="327025" y="833438"/>
            <a:ext cx="8229600" cy="62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charset="0" typeface="Arial"/>
                <a:ea charset="-128" pitchFamily="34" typeface="ＭＳ Ｐゴシック"/>
              </a:defRPr>
            </a:lvl1pPr>
            <a:lvl2pPr indent="-285750" marL="742950">
              <a:defRPr sz="2400">
                <a:solidFill>
                  <a:schemeClr val="tx1"/>
                </a:solidFill>
                <a:latin charset="0" typeface="Arial"/>
                <a:ea charset="-128" pitchFamily="34" typeface="ＭＳ Ｐゴシック"/>
              </a:defRPr>
            </a:lvl2pPr>
            <a:lvl3pPr indent="-228600" marL="1143000">
              <a:defRPr sz="2400">
                <a:solidFill>
                  <a:schemeClr val="tx1"/>
                </a:solidFill>
                <a:latin charset="0" typeface="Arial"/>
                <a:ea charset="-128" pitchFamily="34" typeface="ＭＳ Ｐゴシック"/>
              </a:defRPr>
            </a:lvl3pPr>
            <a:lvl4pPr indent="-228600" marL="1600200">
              <a:defRPr sz="2400">
                <a:solidFill>
                  <a:schemeClr val="tx1"/>
                </a:solidFill>
                <a:latin charset="0" typeface="Arial"/>
                <a:ea charset="-128" pitchFamily="34" typeface="ＭＳ Ｐゴシック"/>
              </a:defRPr>
            </a:lvl4pPr>
            <a:lvl5pPr indent="-228600" marL="2057400">
              <a:defRPr sz="2400">
                <a:solidFill>
                  <a:schemeClr val="tx1"/>
                </a:solidFill>
                <a:latin charset="0" typeface="Arial"/>
                <a:ea charset="-128" pitchFamily="34" typeface="ＭＳ Ｐゴシック"/>
              </a:defRPr>
            </a:lvl5pPr>
            <a:lvl6pPr eaLnBrk="0" fontAlgn="base" hangingPunct="0" indent="-228600" marL="2514600">
              <a:spcBef>
                <a:spcPct val="0"/>
              </a:spcBef>
              <a:spcAft>
                <a:spcPct val="0"/>
              </a:spcAft>
              <a:defRPr sz="2400">
                <a:solidFill>
                  <a:schemeClr val="tx1"/>
                </a:solidFill>
                <a:latin charset="0" typeface="Arial"/>
                <a:ea charset="-128" pitchFamily="34" typeface="ＭＳ Ｐゴシック"/>
              </a:defRPr>
            </a:lvl6pPr>
            <a:lvl7pPr eaLnBrk="0" fontAlgn="base" hangingPunct="0" indent="-228600" marL="2971800">
              <a:spcBef>
                <a:spcPct val="0"/>
              </a:spcBef>
              <a:spcAft>
                <a:spcPct val="0"/>
              </a:spcAft>
              <a:defRPr sz="2400">
                <a:solidFill>
                  <a:schemeClr val="tx1"/>
                </a:solidFill>
                <a:latin charset="0" typeface="Arial"/>
                <a:ea charset="-128" pitchFamily="34" typeface="ＭＳ Ｐゴシック"/>
              </a:defRPr>
            </a:lvl7pPr>
            <a:lvl8pPr eaLnBrk="0" fontAlgn="base" hangingPunct="0" indent="-228600" marL="3429000">
              <a:spcBef>
                <a:spcPct val="0"/>
              </a:spcBef>
              <a:spcAft>
                <a:spcPct val="0"/>
              </a:spcAft>
              <a:defRPr sz="2400">
                <a:solidFill>
                  <a:schemeClr val="tx1"/>
                </a:solidFill>
                <a:latin charset="0" typeface="Arial"/>
                <a:ea charset="-128" pitchFamily="34" typeface="ＭＳ Ｐゴシック"/>
              </a:defRPr>
            </a:lvl8pPr>
            <a:lvl9pPr eaLnBrk="0" fontAlgn="base" hangingPunct="0" indent="-228600" marL="3886200">
              <a:spcBef>
                <a:spcPct val="0"/>
              </a:spcBef>
              <a:spcAft>
                <a:spcPct val="0"/>
              </a:spcAft>
              <a:defRPr sz="2400">
                <a:solidFill>
                  <a:schemeClr val="tx1"/>
                </a:solidFill>
                <a:latin charset="0" typeface="Arial"/>
                <a:ea charset="-128" pitchFamily="34" typeface="ＭＳ Ｐゴシック"/>
              </a:defRPr>
            </a:lvl9pPr>
          </a:lstStyle>
          <a:p>
            <a:pPr algn="ctr"/>
            <a:r>
              <a:rPr b="1" lang="en-GB" sz="3200">
                <a:solidFill>
                  <a:srgbClr val="422C88"/>
                </a:solidFill>
              </a:rPr>
              <a:t>Advances in our services</a:t>
            </a:r>
          </a:p>
          <a:p>
            <a:pPr eaLnBrk="1" hangingPunct="1"/>
            <a:endParaRPr altLang="en-US" b="1" lang="en-GB" sz="2800">
              <a:solidFill>
                <a:srgbClr val="0070C0"/>
              </a:solidFill>
            </a:endParaRPr>
          </a:p>
        </p:txBody>
      </p:sp>
      <p:sp>
        <p:nvSpPr>
          <p:cNvPr id="12" name="Content Placeholder 1"/>
          <p:cNvSpPr txBox="1">
            <a:spLocks/>
          </p:cNvSpPr>
          <p:nvPr/>
        </p:nvSpPr>
        <p:spPr bwMode="auto">
          <a:xfrm>
            <a:off x="395537" y="1340768"/>
            <a:ext cx="4464496"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indent="-342900" marL="342900">
              <a:defRPr sz="2400">
                <a:solidFill>
                  <a:schemeClr val="tx1"/>
                </a:solidFill>
                <a:latin charset="0" typeface="Arial"/>
                <a:ea charset="-128" pitchFamily="34" typeface="ＭＳ Ｐゴシック"/>
              </a:defRPr>
            </a:lvl1pPr>
            <a:lvl2pPr indent="-285750" marL="742950">
              <a:defRPr sz="2400">
                <a:solidFill>
                  <a:schemeClr val="tx1"/>
                </a:solidFill>
                <a:latin charset="0" typeface="Arial"/>
                <a:ea charset="-128" pitchFamily="34" typeface="ＭＳ Ｐゴシック"/>
              </a:defRPr>
            </a:lvl2pPr>
            <a:lvl3pPr indent="-228600" marL="1143000">
              <a:defRPr sz="2400">
                <a:solidFill>
                  <a:schemeClr val="tx1"/>
                </a:solidFill>
                <a:latin charset="0" typeface="Arial"/>
                <a:ea charset="-128" pitchFamily="34" typeface="ＭＳ Ｐゴシック"/>
              </a:defRPr>
            </a:lvl3pPr>
            <a:lvl4pPr indent="-228600" marL="1600200">
              <a:defRPr sz="2400">
                <a:solidFill>
                  <a:schemeClr val="tx1"/>
                </a:solidFill>
                <a:latin charset="0" typeface="Arial"/>
                <a:ea charset="-128" pitchFamily="34" typeface="ＭＳ Ｐゴシック"/>
              </a:defRPr>
            </a:lvl4pPr>
            <a:lvl5pPr indent="-228600" marL="2057400">
              <a:defRPr sz="2400">
                <a:solidFill>
                  <a:schemeClr val="tx1"/>
                </a:solidFill>
                <a:latin charset="0" typeface="Arial"/>
                <a:ea charset="-128" pitchFamily="34" typeface="ＭＳ Ｐゴシック"/>
              </a:defRPr>
            </a:lvl5pPr>
            <a:lvl6pPr eaLnBrk="0" fontAlgn="base" hangingPunct="0" indent="-228600" marL="2514600">
              <a:spcBef>
                <a:spcPct val="0"/>
              </a:spcBef>
              <a:spcAft>
                <a:spcPct val="0"/>
              </a:spcAft>
              <a:defRPr sz="2400">
                <a:solidFill>
                  <a:schemeClr val="tx1"/>
                </a:solidFill>
                <a:latin charset="0" typeface="Arial"/>
                <a:ea charset="-128" pitchFamily="34" typeface="ＭＳ Ｐゴシック"/>
              </a:defRPr>
            </a:lvl6pPr>
            <a:lvl7pPr eaLnBrk="0" fontAlgn="base" hangingPunct="0" indent="-228600" marL="2971800">
              <a:spcBef>
                <a:spcPct val="0"/>
              </a:spcBef>
              <a:spcAft>
                <a:spcPct val="0"/>
              </a:spcAft>
              <a:defRPr sz="2400">
                <a:solidFill>
                  <a:schemeClr val="tx1"/>
                </a:solidFill>
                <a:latin charset="0" typeface="Arial"/>
                <a:ea charset="-128" pitchFamily="34" typeface="ＭＳ Ｐゴシック"/>
              </a:defRPr>
            </a:lvl7pPr>
            <a:lvl8pPr eaLnBrk="0" fontAlgn="base" hangingPunct="0" indent="-228600" marL="3429000">
              <a:spcBef>
                <a:spcPct val="0"/>
              </a:spcBef>
              <a:spcAft>
                <a:spcPct val="0"/>
              </a:spcAft>
              <a:defRPr sz="2400">
                <a:solidFill>
                  <a:schemeClr val="tx1"/>
                </a:solidFill>
                <a:latin charset="0" typeface="Arial"/>
                <a:ea charset="-128" pitchFamily="34" typeface="ＭＳ Ｐゴシック"/>
              </a:defRPr>
            </a:lvl8pPr>
            <a:lvl9pPr eaLnBrk="0" fontAlgn="base" hangingPunct="0" indent="-228600" marL="3886200">
              <a:spcBef>
                <a:spcPct val="0"/>
              </a:spcBef>
              <a:spcAft>
                <a:spcPct val="0"/>
              </a:spcAft>
              <a:defRPr sz="2400">
                <a:solidFill>
                  <a:schemeClr val="tx1"/>
                </a:solidFill>
                <a:latin charset="0" typeface="Arial"/>
                <a:ea charset="-128" pitchFamily="34" typeface="ＭＳ Ｐゴシック"/>
              </a:defRPr>
            </a:lvl9pPr>
          </a:lstStyle>
          <a:p>
            <a:pPr indent="-285750" marL="285750">
              <a:spcBef>
                <a:spcPct val="20000"/>
              </a:spcBef>
              <a:buFont charset="0" panose="020B0604020202020204" pitchFamily="34" typeface="Arial"/>
              <a:buChar char="•"/>
            </a:pPr>
            <a:endParaRPr altLang="en-US" lang="en-US" sz="2000"/>
          </a:p>
          <a:p>
            <a:pPr>
              <a:spcBef>
                <a:spcPct val="20000"/>
              </a:spcBef>
              <a:buFont charset="0" panose="020B0604020202020204" pitchFamily="34" typeface="Arial"/>
              <a:buChar char="•"/>
            </a:pPr>
            <a:r>
              <a:rPr altLang="en-US" lang="en-US" sz="2000"/>
              <a:t>We became the first hospital in Europe to use robotic surgery for major </a:t>
            </a:r>
            <a:r>
              <a:rPr altLang="en-US" err="1" lang="en-US" sz="2000"/>
              <a:t>gynaecological</a:t>
            </a:r>
            <a:r>
              <a:rPr altLang="en-US" lang="en-US" sz="2000"/>
              <a:t> surgery</a:t>
            </a:r>
          </a:p>
          <a:p>
            <a:pPr>
              <a:spcBef>
                <a:spcPct val="20000"/>
              </a:spcBef>
              <a:buFont charset="0" panose="020B0604020202020204" pitchFamily="34" typeface="Arial"/>
              <a:buChar char="•"/>
            </a:pPr>
            <a:endParaRPr altLang="en-US" lang="en-US" sz="2000"/>
          </a:p>
          <a:p>
            <a:pPr>
              <a:spcBef>
                <a:spcPct val="20000"/>
              </a:spcBef>
              <a:buFont charset="0" panose="020B0604020202020204" pitchFamily="34" typeface="Arial"/>
              <a:buChar char="•"/>
            </a:pPr>
            <a:r>
              <a:rPr altLang="en-US" lang="en-US" sz="2000"/>
              <a:t>The Advanced Recovery </a:t>
            </a:r>
            <a:r>
              <a:rPr altLang="en-US" err="1" lang="en-US" sz="2000"/>
              <a:t>Programme</a:t>
            </a:r>
            <a:r>
              <a:rPr altLang="en-US" lang="en-US" sz="2000"/>
              <a:t> continued to deliver safer surgery and reduced stay for patients </a:t>
            </a:r>
          </a:p>
          <a:p>
            <a:pPr>
              <a:spcBef>
                <a:spcPct val="20000"/>
              </a:spcBef>
              <a:buFont charset="0" panose="020B0604020202020204" pitchFamily="34" typeface="Arial"/>
              <a:buChar char="•"/>
            </a:pPr>
            <a:endParaRPr altLang="en-US" lang="en-US" sz="2000"/>
          </a:p>
          <a:p>
            <a:pPr>
              <a:spcBef>
                <a:spcPct val="20000"/>
              </a:spcBef>
              <a:buFont charset="0" panose="020B0604020202020204" pitchFamily="34" typeface="Arial"/>
              <a:buChar char="•"/>
            </a:pPr>
            <a:r>
              <a:rPr altLang="en-US" lang="en-US" sz="2000"/>
              <a:t>MKUH also became the first hospital in Europe to trial an app to assist hip and knee replacement patients in June 2020. It aides recovery and allows clinicians to remotely monitor patient progress. </a:t>
            </a:r>
            <a:endParaRPr altLang="en-US" lang="en-US" sz="1800"/>
          </a:p>
          <a:p>
            <a:pPr>
              <a:spcBef>
                <a:spcPct val="20000"/>
              </a:spcBef>
              <a:buFont charset="0" panose="020B0604020202020204" pitchFamily="34" typeface="Arial"/>
              <a:buChar char="•"/>
            </a:pPr>
            <a:endParaRPr altLang="en-US" lang="en-US" sz="1800"/>
          </a:p>
          <a:p>
            <a:pPr>
              <a:spcBef>
                <a:spcPct val="20000"/>
              </a:spcBef>
              <a:buFont charset="0" panose="020B0604020202020204" pitchFamily="34" typeface="Arial"/>
              <a:buChar char="•"/>
            </a:pPr>
            <a:endParaRPr altLang="en-US" lang="en-US" sz="1800"/>
          </a:p>
          <a:p>
            <a:pPr>
              <a:spcBef>
                <a:spcPct val="20000"/>
              </a:spcBef>
            </a:pPr>
            <a:endParaRPr altLang="en-US" lang="en-US" sz="1800"/>
          </a:p>
        </p:txBody>
      </p:sp>
      <p:pic>
        <p:nvPicPr>
          <p:cNvPr descr="A picture containing blue&#10;&#10;Description automatically generated" id="6" name="Picture 5">
            <a:extLst>
              <a:ext uri="{FF2B5EF4-FFF2-40B4-BE49-F238E27FC236}">
                <a16:creationId xmlns:a16="http://schemas.microsoft.com/office/drawing/2014/main" id="{975B3B78-25EE-4E32-A2A6-4BE246452E2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116011" y="1787877"/>
            <a:ext cx="3796496" cy="2278723"/>
          </a:xfrm>
          <a:prstGeom prst="rect">
            <a:avLst/>
          </a:prstGeom>
        </p:spPr>
      </p:pic>
      <p:pic>
        <p:nvPicPr>
          <p:cNvPr descr="A picture containing indoor, person&#10;&#10;Description automatically generated" id="13" name="Picture 12">
            <a:extLst>
              <a:ext uri="{FF2B5EF4-FFF2-40B4-BE49-F238E27FC236}">
                <a16:creationId xmlns:a16="http://schemas.microsoft.com/office/drawing/2014/main" id="{FAAFF59A-7BEC-4894-BC9C-355AEF16B1A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116010" y="4240473"/>
            <a:ext cx="3796495" cy="2072422"/>
          </a:xfrm>
          <a:prstGeom prst="rect">
            <a:avLst/>
          </a:prstGeom>
        </p:spPr>
      </p:pic>
    </p:spTree>
    <p:extLst>
      <p:ext uri="{BB962C8B-B14F-4D97-AF65-F5344CB8AC3E}">
        <p14:creationId xmlns:p14="http://schemas.microsoft.com/office/powerpoint/2010/main" val="461818774"/>
      </p:ext>
    </p:extLst>
  </p:cSld>
  <p:clrMapOvr>
    <a:masterClrMapping/>
  </p:clrMapOvr>
</p:sld>
</file>

<file path=ppt/slides/slide1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2" name="Content Placeholder 1"/>
          <p:cNvPicPr>
            <a:picLocks noChangeAspect="1" noGrp="1"/>
          </p:cNvPicPr>
          <p:nvPr>
            <p:ph idx="1"/>
          </p:nvPr>
        </p:nvPicPr>
        <p:blipFill>
          <a:blip cstate="print" r:embed="rId2">
            <a:extLst>
              <a:ext uri="{28A0092B-C50C-407E-A947-70E740481C1C}">
                <a14:useLocalDpi xmlns:a14="http://schemas.microsoft.com/office/drawing/2010/main" val="0"/>
              </a:ext>
            </a:extLst>
          </a:blip>
          <a:stretch>
            <a:fillRect/>
          </a:stretch>
        </p:blipFill>
        <p:spPr>
          <a:xfrm>
            <a:off x="0" y="6335129"/>
            <a:ext cx="9144000" cy="522872"/>
          </a:xfrm>
        </p:spPr>
      </p:pic>
      <p:pic>
        <p:nvPicPr>
          <p:cNvPr id="8" name="Picture 7"/>
          <p:cNvPicPr/>
          <p:nvPr/>
        </p:nvPicPr>
        <p:blipFill rotWithShape="1">
          <a:blip cstate="print" r:embed="rId3">
            <a:extLst>
              <a:ext uri="{28A0092B-C50C-407E-A947-70E740481C1C}">
                <a14:useLocalDpi xmlns:a14="http://schemas.microsoft.com/office/drawing/2010/main" val="0"/>
              </a:ext>
            </a:extLst>
          </a:blip>
          <a:srcRect r="-136"/>
          <a:stretch/>
        </p:blipFill>
        <p:spPr>
          <a:xfrm>
            <a:off x="35497" y="28019"/>
            <a:ext cx="1512167" cy="880701"/>
          </a:xfrm>
          <a:prstGeom prst="rect">
            <a:avLst/>
          </a:prstGeom>
        </p:spPr>
      </p:pic>
      <p:pic>
        <p:nvPicPr>
          <p:cNvPr id="9" name="Picture 8"/>
          <p:cNvPicPr/>
          <p:nvPr/>
        </p:nvPicPr>
        <p:blipFill rotWithShape="1">
          <a:blip cstate="print" r:embed="rId4">
            <a:extLst>
              <a:ext uri="{28A0092B-C50C-407E-A947-70E740481C1C}">
                <a14:useLocalDpi xmlns:a14="http://schemas.microsoft.com/office/drawing/2010/main" val="0"/>
              </a:ext>
            </a:extLst>
          </a:blip>
          <a:srcRect r="21"/>
          <a:stretch/>
        </p:blipFill>
        <p:spPr>
          <a:xfrm>
            <a:off x="7668345" y="0"/>
            <a:ext cx="1475656" cy="836712"/>
          </a:xfrm>
          <a:prstGeom prst="rect">
            <a:avLst/>
          </a:prstGeom>
        </p:spPr>
      </p:pic>
      <p:sp>
        <p:nvSpPr>
          <p:cNvPr id="7" name="Title 1"/>
          <p:cNvSpPr txBox="1">
            <a:spLocks/>
          </p:cNvSpPr>
          <p:nvPr/>
        </p:nvSpPr>
        <p:spPr bwMode="auto">
          <a:xfrm>
            <a:off x="327025" y="833438"/>
            <a:ext cx="8229600" cy="62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charset="0" typeface="Arial"/>
                <a:ea charset="-128" pitchFamily="34" typeface="ＭＳ Ｐゴシック"/>
              </a:defRPr>
            </a:lvl1pPr>
            <a:lvl2pPr indent="-285750" marL="742950">
              <a:defRPr sz="2400">
                <a:solidFill>
                  <a:schemeClr val="tx1"/>
                </a:solidFill>
                <a:latin charset="0" typeface="Arial"/>
                <a:ea charset="-128" pitchFamily="34" typeface="ＭＳ Ｐゴシック"/>
              </a:defRPr>
            </a:lvl2pPr>
            <a:lvl3pPr indent="-228600" marL="1143000">
              <a:defRPr sz="2400">
                <a:solidFill>
                  <a:schemeClr val="tx1"/>
                </a:solidFill>
                <a:latin charset="0" typeface="Arial"/>
                <a:ea charset="-128" pitchFamily="34" typeface="ＭＳ Ｐゴシック"/>
              </a:defRPr>
            </a:lvl3pPr>
            <a:lvl4pPr indent="-228600" marL="1600200">
              <a:defRPr sz="2400">
                <a:solidFill>
                  <a:schemeClr val="tx1"/>
                </a:solidFill>
                <a:latin charset="0" typeface="Arial"/>
                <a:ea charset="-128" pitchFamily="34" typeface="ＭＳ Ｐゴシック"/>
              </a:defRPr>
            </a:lvl4pPr>
            <a:lvl5pPr indent="-228600" marL="2057400">
              <a:defRPr sz="2400">
                <a:solidFill>
                  <a:schemeClr val="tx1"/>
                </a:solidFill>
                <a:latin charset="0" typeface="Arial"/>
                <a:ea charset="-128" pitchFamily="34" typeface="ＭＳ Ｐゴシック"/>
              </a:defRPr>
            </a:lvl5pPr>
            <a:lvl6pPr eaLnBrk="0" fontAlgn="base" hangingPunct="0" indent="-228600" marL="2514600">
              <a:spcBef>
                <a:spcPct val="0"/>
              </a:spcBef>
              <a:spcAft>
                <a:spcPct val="0"/>
              </a:spcAft>
              <a:defRPr sz="2400">
                <a:solidFill>
                  <a:schemeClr val="tx1"/>
                </a:solidFill>
                <a:latin charset="0" typeface="Arial"/>
                <a:ea charset="-128" pitchFamily="34" typeface="ＭＳ Ｐゴシック"/>
              </a:defRPr>
            </a:lvl6pPr>
            <a:lvl7pPr eaLnBrk="0" fontAlgn="base" hangingPunct="0" indent="-228600" marL="2971800">
              <a:spcBef>
                <a:spcPct val="0"/>
              </a:spcBef>
              <a:spcAft>
                <a:spcPct val="0"/>
              </a:spcAft>
              <a:defRPr sz="2400">
                <a:solidFill>
                  <a:schemeClr val="tx1"/>
                </a:solidFill>
                <a:latin charset="0" typeface="Arial"/>
                <a:ea charset="-128" pitchFamily="34" typeface="ＭＳ Ｐゴシック"/>
              </a:defRPr>
            </a:lvl7pPr>
            <a:lvl8pPr eaLnBrk="0" fontAlgn="base" hangingPunct="0" indent="-228600" marL="3429000">
              <a:spcBef>
                <a:spcPct val="0"/>
              </a:spcBef>
              <a:spcAft>
                <a:spcPct val="0"/>
              </a:spcAft>
              <a:defRPr sz="2400">
                <a:solidFill>
                  <a:schemeClr val="tx1"/>
                </a:solidFill>
                <a:latin charset="0" typeface="Arial"/>
                <a:ea charset="-128" pitchFamily="34" typeface="ＭＳ Ｐゴシック"/>
              </a:defRPr>
            </a:lvl8pPr>
            <a:lvl9pPr eaLnBrk="0" fontAlgn="base" hangingPunct="0" indent="-228600" marL="3886200">
              <a:spcBef>
                <a:spcPct val="0"/>
              </a:spcBef>
              <a:spcAft>
                <a:spcPct val="0"/>
              </a:spcAft>
              <a:defRPr sz="2400">
                <a:solidFill>
                  <a:schemeClr val="tx1"/>
                </a:solidFill>
                <a:latin charset="0" typeface="Arial"/>
                <a:ea charset="-128" pitchFamily="34" typeface="ＭＳ Ｐゴシック"/>
              </a:defRPr>
            </a:lvl9pPr>
          </a:lstStyle>
          <a:p>
            <a:pPr algn="ctr"/>
            <a:r>
              <a:rPr b="1" lang="en-GB" sz="3200">
                <a:solidFill>
                  <a:srgbClr val="422C88"/>
                </a:solidFill>
              </a:rPr>
              <a:t>Estate development</a:t>
            </a:r>
          </a:p>
          <a:p>
            <a:pPr eaLnBrk="1" hangingPunct="1"/>
            <a:endParaRPr altLang="en-US" b="1" lang="en-GB" sz="2800">
              <a:solidFill>
                <a:srgbClr val="0070C0"/>
              </a:solidFill>
            </a:endParaRPr>
          </a:p>
        </p:txBody>
      </p:sp>
      <p:sp>
        <p:nvSpPr>
          <p:cNvPr id="12" name="Content Placeholder 1"/>
          <p:cNvSpPr txBox="1">
            <a:spLocks/>
          </p:cNvSpPr>
          <p:nvPr/>
        </p:nvSpPr>
        <p:spPr bwMode="auto">
          <a:xfrm>
            <a:off x="395537" y="1340768"/>
            <a:ext cx="4464496"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indent="-342900" marL="342900">
              <a:defRPr sz="2400">
                <a:solidFill>
                  <a:schemeClr val="tx1"/>
                </a:solidFill>
                <a:latin charset="0" typeface="Arial"/>
                <a:ea charset="-128" pitchFamily="34" typeface="ＭＳ Ｐゴシック"/>
              </a:defRPr>
            </a:lvl1pPr>
            <a:lvl2pPr indent="-285750" marL="742950">
              <a:defRPr sz="2400">
                <a:solidFill>
                  <a:schemeClr val="tx1"/>
                </a:solidFill>
                <a:latin charset="0" typeface="Arial"/>
                <a:ea charset="-128" pitchFamily="34" typeface="ＭＳ Ｐゴシック"/>
              </a:defRPr>
            </a:lvl2pPr>
            <a:lvl3pPr indent="-228600" marL="1143000">
              <a:defRPr sz="2400">
                <a:solidFill>
                  <a:schemeClr val="tx1"/>
                </a:solidFill>
                <a:latin charset="0" typeface="Arial"/>
                <a:ea charset="-128" pitchFamily="34" typeface="ＭＳ Ｐゴシック"/>
              </a:defRPr>
            </a:lvl3pPr>
            <a:lvl4pPr indent="-228600" marL="1600200">
              <a:defRPr sz="2400">
                <a:solidFill>
                  <a:schemeClr val="tx1"/>
                </a:solidFill>
                <a:latin charset="0" typeface="Arial"/>
                <a:ea charset="-128" pitchFamily="34" typeface="ＭＳ Ｐゴシック"/>
              </a:defRPr>
            </a:lvl4pPr>
            <a:lvl5pPr indent="-228600" marL="2057400">
              <a:defRPr sz="2400">
                <a:solidFill>
                  <a:schemeClr val="tx1"/>
                </a:solidFill>
                <a:latin charset="0" typeface="Arial"/>
                <a:ea charset="-128" pitchFamily="34" typeface="ＭＳ Ｐゴシック"/>
              </a:defRPr>
            </a:lvl5pPr>
            <a:lvl6pPr eaLnBrk="0" fontAlgn="base" hangingPunct="0" indent="-228600" marL="2514600">
              <a:spcBef>
                <a:spcPct val="0"/>
              </a:spcBef>
              <a:spcAft>
                <a:spcPct val="0"/>
              </a:spcAft>
              <a:defRPr sz="2400">
                <a:solidFill>
                  <a:schemeClr val="tx1"/>
                </a:solidFill>
                <a:latin charset="0" typeface="Arial"/>
                <a:ea charset="-128" pitchFamily="34" typeface="ＭＳ Ｐゴシック"/>
              </a:defRPr>
            </a:lvl6pPr>
            <a:lvl7pPr eaLnBrk="0" fontAlgn="base" hangingPunct="0" indent="-228600" marL="2971800">
              <a:spcBef>
                <a:spcPct val="0"/>
              </a:spcBef>
              <a:spcAft>
                <a:spcPct val="0"/>
              </a:spcAft>
              <a:defRPr sz="2400">
                <a:solidFill>
                  <a:schemeClr val="tx1"/>
                </a:solidFill>
                <a:latin charset="0" typeface="Arial"/>
                <a:ea charset="-128" pitchFamily="34" typeface="ＭＳ Ｐゴシック"/>
              </a:defRPr>
            </a:lvl7pPr>
            <a:lvl8pPr eaLnBrk="0" fontAlgn="base" hangingPunct="0" indent="-228600" marL="3429000">
              <a:spcBef>
                <a:spcPct val="0"/>
              </a:spcBef>
              <a:spcAft>
                <a:spcPct val="0"/>
              </a:spcAft>
              <a:defRPr sz="2400">
                <a:solidFill>
                  <a:schemeClr val="tx1"/>
                </a:solidFill>
                <a:latin charset="0" typeface="Arial"/>
                <a:ea charset="-128" pitchFamily="34" typeface="ＭＳ Ｐゴシック"/>
              </a:defRPr>
            </a:lvl8pPr>
            <a:lvl9pPr eaLnBrk="0" fontAlgn="base" hangingPunct="0" indent="-228600" marL="3886200">
              <a:spcBef>
                <a:spcPct val="0"/>
              </a:spcBef>
              <a:spcAft>
                <a:spcPct val="0"/>
              </a:spcAft>
              <a:defRPr sz="2400">
                <a:solidFill>
                  <a:schemeClr val="tx1"/>
                </a:solidFill>
                <a:latin charset="0" typeface="Arial"/>
                <a:ea charset="-128" pitchFamily="34" typeface="ＭＳ Ｐゴシック"/>
              </a:defRPr>
            </a:lvl9pPr>
          </a:lstStyle>
          <a:p>
            <a:pPr indent="-285750" marL="285750">
              <a:spcBef>
                <a:spcPct val="20000"/>
              </a:spcBef>
              <a:buFont charset="0" panose="020B0604020202020204" pitchFamily="34" typeface="Arial"/>
              <a:buChar char="•"/>
            </a:pPr>
            <a:endParaRPr altLang="en-US" lang="en-US" sz="2000"/>
          </a:p>
          <a:p>
            <a:pPr indent="0" marL="0">
              <a:spcBef>
                <a:spcPct val="20000"/>
              </a:spcBef>
            </a:pPr>
            <a:r>
              <a:rPr lang="en-GB" sz="1600">
                <a:latin charset="0" panose="020B0604020202020204" pitchFamily="34" typeface="Arial"/>
                <a:cs charset="0" panose="020B0604020202020204" pitchFamily="34" typeface="Arial"/>
              </a:rPr>
              <a:t>Groundwork for Maple Centre construction started in February 2021 next to ED</a:t>
            </a:r>
            <a:r>
              <a:rPr lang="en-US" sz="1600">
                <a:latin charset="0" panose="020B0604020202020204" pitchFamily="34" typeface="Arial"/>
                <a:cs charset="0" panose="020B0604020202020204" pitchFamily="34" typeface="Arial"/>
              </a:rPr>
              <a:t>. </a:t>
            </a:r>
            <a:endParaRPr altLang="en-US" lang="en-US" sz="1600"/>
          </a:p>
          <a:p>
            <a:pPr indent="0" marL="0">
              <a:spcBef>
                <a:spcPct val="20000"/>
              </a:spcBef>
            </a:pPr>
            <a:endParaRPr altLang="en-US" lang="en-US" sz="1600"/>
          </a:p>
          <a:p>
            <a:pPr indent="0" marL="0">
              <a:spcBef>
                <a:spcPct val="20000"/>
              </a:spcBef>
            </a:pPr>
            <a:r>
              <a:rPr altLang="en-US" lang="en-GB" sz="1600"/>
              <a:t>The centre is designed to provide improved integrated access to primary care, community and mental health services and social care for patients with complex or multiple needs who attend A&amp;E. With 26 beds and 16 assessment rooms, the unit will provide support to patients, returning them home at the earliest opportunity and lessening demand on the main A&amp;E services.</a:t>
            </a:r>
          </a:p>
          <a:p>
            <a:pPr indent="0" marL="0">
              <a:spcBef>
                <a:spcPct val="20000"/>
              </a:spcBef>
            </a:pPr>
            <a:endParaRPr altLang="en-US" lang="en-GB" sz="1600"/>
          </a:p>
          <a:p>
            <a:pPr indent="0" marL="0">
              <a:spcBef>
                <a:spcPct val="20000"/>
              </a:spcBef>
            </a:pPr>
            <a:r>
              <a:rPr altLang="en-US" lang="en-GB" sz="1600"/>
              <a:t>The Maple Centre is currently scheduled to be open at the end of 2022.</a:t>
            </a:r>
            <a:endParaRPr altLang="en-US" lang="en-US" sz="1600"/>
          </a:p>
          <a:p>
            <a:pPr indent="0" marL="0">
              <a:spcBef>
                <a:spcPct val="20000"/>
              </a:spcBef>
            </a:pPr>
            <a:endParaRPr altLang="en-US" lang="en-US" sz="2000"/>
          </a:p>
          <a:p>
            <a:pPr indent="-285750" marL="285750">
              <a:spcBef>
                <a:spcPct val="20000"/>
              </a:spcBef>
              <a:buFont charset="0" panose="020B0604020202020204" pitchFamily="34" typeface="Arial"/>
              <a:buChar char="•"/>
            </a:pPr>
            <a:endParaRPr altLang="en-US" lang="en-US" sz="2000"/>
          </a:p>
          <a:p>
            <a:pPr>
              <a:spcBef>
                <a:spcPct val="20000"/>
              </a:spcBef>
              <a:buFont charset="0" panose="020B0604020202020204" pitchFamily="34" typeface="Arial"/>
              <a:buChar char="•"/>
            </a:pPr>
            <a:endParaRPr altLang="en-US" lang="en-US" sz="1800"/>
          </a:p>
          <a:p>
            <a:pPr>
              <a:spcBef>
                <a:spcPct val="20000"/>
              </a:spcBef>
              <a:buFont charset="0" panose="020B0604020202020204" pitchFamily="34" typeface="Arial"/>
              <a:buChar char="•"/>
            </a:pPr>
            <a:endParaRPr altLang="en-US" lang="en-US" sz="1800"/>
          </a:p>
          <a:p>
            <a:pPr>
              <a:spcBef>
                <a:spcPct val="20000"/>
              </a:spcBef>
              <a:buFont charset="0" panose="020B0604020202020204" pitchFamily="34" typeface="Arial"/>
              <a:buChar char="•"/>
            </a:pPr>
            <a:endParaRPr altLang="en-US" lang="en-US" sz="1800"/>
          </a:p>
          <a:p>
            <a:pPr>
              <a:spcBef>
                <a:spcPct val="20000"/>
              </a:spcBef>
            </a:pPr>
            <a:endParaRPr altLang="en-US" lang="en-US" sz="1800"/>
          </a:p>
        </p:txBody>
      </p:sp>
      <p:pic>
        <p:nvPicPr>
          <p:cNvPr descr="A picture containing text, sky, outdoor, building&#10;&#10;Description automatically generated" id="10" name="Picture 9">
            <a:extLst>
              <a:ext uri="{FF2B5EF4-FFF2-40B4-BE49-F238E27FC236}">
                <a16:creationId xmlns:a16="http://schemas.microsoft.com/office/drawing/2014/main" id="{9B72A68D-C886-4D00-BD73-925BD219F69D}"/>
              </a:ext>
            </a:extLst>
          </p:cNvPr>
          <p:cNvPicPr>
            <a:picLocks noChangeAspect="1"/>
          </p:cNvPicPr>
          <p:nvPr/>
        </p:nvPicPr>
        <p:blipFill>
          <a:blip cstate="print" r:embed="rId5">
            <a:extLst>
              <a:ext uri="{28A0092B-C50C-407E-A947-70E740481C1C}">
                <a14:useLocalDpi xmlns:a14="http://schemas.microsoft.com/office/drawing/2010/main" val="0"/>
              </a:ext>
            </a:extLst>
          </a:blip>
          <a:stretch>
            <a:fillRect/>
          </a:stretch>
        </p:blipFill>
        <p:spPr>
          <a:xfrm>
            <a:off x="4788024" y="1976703"/>
            <a:ext cx="4139952" cy="3104964"/>
          </a:xfrm>
          <a:prstGeom prst="rect">
            <a:avLst/>
          </a:prstGeom>
        </p:spPr>
      </p:pic>
    </p:spTree>
    <p:extLst>
      <p:ext uri="{BB962C8B-B14F-4D97-AF65-F5344CB8AC3E}">
        <p14:creationId xmlns:p14="http://schemas.microsoft.com/office/powerpoint/2010/main" val="2387171257"/>
      </p:ext>
    </p:extLst>
  </p:cSld>
  <p:clrMapOvr>
    <a:masterClrMapping/>
  </p:clrMapOvr>
</p:sld>
</file>

<file path=ppt/slides/slide1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2" name="Content Placeholder 1"/>
          <p:cNvPicPr>
            <a:picLocks noChangeAspect="1" noGrp="1"/>
          </p:cNvPicPr>
          <p:nvPr>
            <p:ph idx="1"/>
          </p:nvPr>
        </p:nvPicPr>
        <p:blipFill>
          <a:blip cstate="print" r:embed="rId2">
            <a:extLst>
              <a:ext uri="{28A0092B-C50C-407E-A947-70E740481C1C}">
                <a14:useLocalDpi xmlns:a14="http://schemas.microsoft.com/office/drawing/2010/main" val="0"/>
              </a:ext>
            </a:extLst>
          </a:blip>
          <a:stretch>
            <a:fillRect/>
          </a:stretch>
        </p:blipFill>
        <p:spPr>
          <a:xfrm>
            <a:off x="0" y="6335129"/>
            <a:ext cx="9144000" cy="522872"/>
          </a:xfrm>
        </p:spPr>
      </p:pic>
      <p:pic>
        <p:nvPicPr>
          <p:cNvPr id="5" name="Picture 4"/>
          <p:cNvPicPr/>
          <p:nvPr/>
        </p:nvPicPr>
        <p:blipFill rotWithShape="1">
          <a:blip cstate="print" r:embed="rId3">
            <a:extLst>
              <a:ext uri="{28A0092B-C50C-407E-A947-70E740481C1C}">
                <a14:useLocalDpi xmlns:a14="http://schemas.microsoft.com/office/drawing/2010/main" val="0"/>
              </a:ext>
            </a:extLst>
          </a:blip>
          <a:srcRect r="-136"/>
          <a:stretch/>
        </p:blipFill>
        <p:spPr>
          <a:xfrm>
            <a:off x="35497" y="28019"/>
            <a:ext cx="1512167" cy="880701"/>
          </a:xfrm>
          <a:prstGeom prst="rect">
            <a:avLst/>
          </a:prstGeom>
        </p:spPr>
      </p:pic>
      <p:pic>
        <p:nvPicPr>
          <p:cNvPr id="7" name="Picture 6"/>
          <p:cNvPicPr/>
          <p:nvPr/>
        </p:nvPicPr>
        <p:blipFill rotWithShape="1">
          <a:blip cstate="print" r:embed="rId4">
            <a:extLst>
              <a:ext uri="{28A0092B-C50C-407E-A947-70E740481C1C}">
                <a14:useLocalDpi xmlns:a14="http://schemas.microsoft.com/office/drawing/2010/main" val="0"/>
              </a:ext>
            </a:extLst>
          </a:blip>
          <a:srcRect r="21"/>
          <a:stretch/>
        </p:blipFill>
        <p:spPr>
          <a:xfrm>
            <a:off x="7668345" y="0"/>
            <a:ext cx="1475656" cy="836712"/>
          </a:xfrm>
          <a:prstGeom prst="rect">
            <a:avLst/>
          </a:prstGeom>
        </p:spPr>
      </p:pic>
      <p:sp>
        <p:nvSpPr>
          <p:cNvPr id="4" name="TextBox 3"/>
          <p:cNvSpPr txBox="1"/>
          <p:nvPr/>
        </p:nvSpPr>
        <p:spPr>
          <a:xfrm>
            <a:off x="1835696" y="468369"/>
            <a:ext cx="5584279" cy="584775"/>
          </a:xfrm>
          <a:prstGeom prst="rect">
            <a:avLst/>
          </a:prstGeom>
          <a:noFill/>
        </p:spPr>
        <p:txBody>
          <a:bodyPr rtlCol="0" wrap="square">
            <a:spAutoFit/>
          </a:bodyPr>
          <a:lstStyle/>
          <a:p>
            <a:pPr algn="ctr"/>
            <a:r>
              <a:rPr b="1" lang="en-GB" sz="3200">
                <a:solidFill>
                  <a:srgbClr val="422C88"/>
                </a:solidFill>
                <a:latin charset="0" panose="020B0604020202020204" pitchFamily="34" typeface="Arial"/>
                <a:cs charset="0" panose="020B0604020202020204" pitchFamily="34" typeface="Arial"/>
              </a:rPr>
              <a:t>Cancer Centre – A year on</a:t>
            </a:r>
          </a:p>
        </p:txBody>
      </p:sp>
      <p:sp>
        <p:nvSpPr>
          <p:cNvPr id="3" name="Rectangle 2"/>
          <p:cNvSpPr/>
          <p:nvPr/>
        </p:nvSpPr>
        <p:spPr>
          <a:xfrm>
            <a:off x="827584" y="3645024"/>
            <a:ext cx="7416824" cy="3287054"/>
          </a:xfrm>
          <a:prstGeom prst="rect">
            <a:avLst/>
          </a:prstGeom>
        </p:spPr>
        <p:txBody>
          <a:bodyPr wrap="square">
            <a:spAutoFit/>
          </a:bodyPr>
          <a:lstStyle/>
          <a:p>
            <a:pPr indent="-285750" lvl="0" marL="285750">
              <a:spcBef>
                <a:spcPct val="20000"/>
              </a:spcBef>
              <a:buFont charset="0" panose="020B0604020202020204" pitchFamily="34" typeface="Arial"/>
              <a:buChar char="•"/>
            </a:pPr>
            <a:r>
              <a:rPr altLang="en-US" lang="en-GB">
                <a:solidFill>
                  <a:prstClr val="black"/>
                </a:solidFill>
                <a:latin charset="0" panose="020B0604020202020204" pitchFamily="34" typeface="Arial"/>
                <a:cs charset="0" panose="020B0604020202020204" pitchFamily="34" typeface="Arial"/>
              </a:rPr>
              <a:t>Cancer Centre celebrated its first birthday in March 2021.</a:t>
            </a:r>
          </a:p>
          <a:p>
            <a:pPr lvl="0">
              <a:spcBef>
                <a:spcPct val="20000"/>
              </a:spcBef>
              <a:buFontTx/>
              <a:buChar char="•"/>
            </a:pPr>
            <a:endParaRPr altLang="en-US" lang="en-GB">
              <a:solidFill>
                <a:prstClr val="black"/>
              </a:solidFill>
              <a:latin charset="0" panose="020B0604020202020204" pitchFamily="34" typeface="Arial"/>
              <a:cs charset="0" panose="020B0604020202020204" pitchFamily="34" typeface="Arial"/>
            </a:endParaRPr>
          </a:p>
          <a:p>
            <a:pPr indent="-285750" lvl="0" marL="285750">
              <a:spcBef>
                <a:spcPct val="20000"/>
              </a:spcBef>
              <a:buFont charset="0" panose="020B0604020202020204" pitchFamily="34" typeface="Arial"/>
              <a:buChar char="•"/>
            </a:pPr>
            <a:r>
              <a:rPr altLang="en-US" lang="en-GB">
                <a:solidFill>
                  <a:prstClr val="black"/>
                </a:solidFill>
                <a:latin charset="0" panose="020B0604020202020204" pitchFamily="34" typeface="Arial"/>
                <a:cs charset="0" panose="020B0604020202020204" pitchFamily="34" typeface="Arial"/>
              </a:rPr>
              <a:t>Facilities include chemotherapy suite, 24-bed ward, family visiting areas and an information and wellbeing area.</a:t>
            </a:r>
          </a:p>
          <a:p>
            <a:pPr lvl="0">
              <a:spcBef>
                <a:spcPct val="20000"/>
              </a:spcBef>
              <a:buFontTx/>
              <a:buChar char="•"/>
            </a:pPr>
            <a:endParaRPr altLang="en-US" lang="en-GB">
              <a:solidFill>
                <a:prstClr val="black"/>
              </a:solidFill>
              <a:latin charset="0" panose="020B0604020202020204" pitchFamily="34" typeface="Arial"/>
              <a:cs charset="0" panose="020B0604020202020204" pitchFamily="34" typeface="Arial"/>
            </a:endParaRPr>
          </a:p>
          <a:p>
            <a:pPr indent="-285750" lvl="0" marL="285750">
              <a:spcBef>
                <a:spcPct val="20000"/>
              </a:spcBef>
              <a:buFont charset="0" panose="020B0604020202020204" pitchFamily="34" typeface="Arial"/>
              <a:buChar char="•"/>
            </a:pPr>
            <a:r>
              <a:rPr altLang="en-US" lang="en-GB">
                <a:solidFill>
                  <a:prstClr val="black"/>
                </a:solidFill>
                <a:latin charset="0" panose="020B0604020202020204" pitchFamily="34" typeface="Arial"/>
                <a:cs charset="0" panose="020B0604020202020204" pitchFamily="34" typeface="Arial"/>
              </a:rPr>
              <a:t>Feedback from patients, visitors and staff very positive through year.</a:t>
            </a:r>
          </a:p>
          <a:p>
            <a:pPr lvl="0">
              <a:spcBef>
                <a:spcPct val="20000"/>
              </a:spcBef>
              <a:buFontTx/>
              <a:buChar char="•"/>
            </a:pPr>
            <a:endParaRPr altLang="en-US" lang="en-GB">
              <a:solidFill>
                <a:prstClr val="black"/>
              </a:solidFill>
              <a:latin charset="0" panose="020B0604020202020204" pitchFamily="34" typeface="Arial"/>
              <a:cs charset="0" panose="020B0604020202020204" pitchFamily="34" typeface="Arial"/>
            </a:endParaRPr>
          </a:p>
          <a:p>
            <a:pPr indent="-285750" lvl="0" marL="285750">
              <a:spcBef>
                <a:spcPct val="20000"/>
              </a:spcBef>
              <a:buFont charset="0" panose="020B0604020202020204" pitchFamily="34" typeface="Arial"/>
              <a:buChar char="•"/>
            </a:pPr>
            <a:r>
              <a:rPr altLang="en-US" lang="en-GB">
                <a:solidFill>
                  <a:prstClr val="black"/>
                </a:solidFill>
                <a:latin charset="0" panose="020B0604020202020204" pitchFamily="34" typeface="Arial"/>
                <a:cs charset="0" panose="020B0604020202020204" pitchFamily="34" typeface="Arial"/>
              </a:rPr>
              <a:t>Centre has met the needs of patients and visitors during challenges of the pandemic.</a:t>
            </a:r>
          </a:p>
          <a:p>
            <a:pPr lvl="0">
              <a:spcBef>
                <a:spcPct val="20000"/>
              </a:spcBef>
              <a:buFontTx/>
              <a:buChar char="•"/>
            </a:pPr>
            <a:endParaRPr altLang="en-US" lang="en-GB" sz="2000">
              <a:solidFill>
                <a:prstClr val="black"/>
              </a:solidFill>
            </a:endParaRPr>
          </a:p>
        </p:txBody>
      </p:sp>
      <p:pic>
        <p:nvPicPr>
          <p:cNvPr descr="https://ukwest1-mediap.svc.ms/transform/thumbnail?provider=spo&amp;inputFormat=jpg&amp;cs=YzU4NjM3YmItZTJlMS00MzEyLThhMDAtMDRiNWZmY2QzNDAzfFNQTw&amp;docid=https%3A%2F%2Fmkuhcloud.sharepoint.com%3A443%2F_api%2Fv2.0%2Fdrives%2Fb!oMXo8wJMZUSqbITfDB9nfg6YQ6gBmHZKszYywgezfDYLC0g2GEJvQLaqxL5uKUqs%2Fitems%2F01OUFTMQQ774SMZSXX7FELEEYQYB2LBZBY%3Fversion%3DPublished&amp;access_token=eyJ0eXAiOiJKV1QiLCJhbGciOiJub25lIn0.eyJhdWQiOiIwMDAwMDAwMy0wMDAwLTBmZjEtY2UwMC0wMDAwMDAwMDAwMDAvbWt1aGNsb3VkLnNoYXJlcG9pbnQuY29tQGU5NmRkMGExLTVkNDctNGE5NC05ZTRhLTVjMTA1NmRhYTgyYyIsImlzcyI6IjAwMDAwMDAzLTAwMDAtMGZmMS1jZTAwLTAwMDAwMDAwMDAwMCIsIm5iZiI6IjE1OTk3Mjg0MDAiLCJleHAiOiIxNTk5NzUwMDAwIiwiZW5kcG9pbnR1cmwiOiJma256Tlh2QXZpTlUwSHgwZXE4ZFBESmlsbTdQQ1NiTFM5K1VTaW5NL2o0PSIsImVuZHBvaW50dXJsTGVuZ3RoIjoiMTE2IiwiaXNsb29wYmFjayI6IlRydWUiLCJ2ZXIiOiJoYXNoZWRwcm9vZnRva2VuIiwic2l0ZWlkIjoiWmpObE9HTTFZVEF0TkdNd01pMDBORFkxTFdGaE5tTXRPRFJrWmpCak1XWTJOemRsIiwic2lnbmluX3N0YXRlIjoiW1wia21zaVwiXSIsIm5hbWVpZCI6IjAjLmZ8bWVtYmVyc2hpcHxsdWlnaS5zdHJhY2NpYUBta3VoLm5ocy51ayIsIm5paSI6Im1pY3Jvc29mdC5zaGFyZXBvaW50IiwiaXN1c2VyIjoidHJ1ZSIsImNhY2hla2V5IjoiMGguZnxtZW1iZXJzaGlwfDEwMDMyMDAwNDdjN2FhMjBAbGl2ZS5jb20iLCJ0dCI6IjAiLCJ1c2VQZXJzaXN0ZW50Q29va2llIjoiMyJ9.V255NFN4Und4MTZtZGdvSytHc01hRGpYNm1FT0NGbXUrZ01ocUhWNWRuVT0&amp;encodeFailures=1&amp;srcWidth=&amp;srcHeight=&amp;width=1130&amp;height=848&amp;action=Access" id="1026" name="Picture 2"/>
          <p:cNvPicPr>
            <a:picLocks noChangeArrowheads="1" noChangeAspect="1"/>
          </p:cNvPicPr>
          <p:nvPr/>
        </p:nvPicPr>
        <p:blipFill rotWithShape="1">
          <a:blip cstate="print" r:embed="rId5">
            <a:extLst>
              <a:ext uri="{28A0092B-C50C-407E-A947-70E740481C1C}">
                <a14:useLocalDpi xmlns:a14="http://schemas.microsoft.com/office/drawing/2010/main" val="0"/>
              </a:ext>
            </a:extLst>
          </a:blip>
          <a:srcRect b="-53"/>
          <a:stretch/>
        </p:blipFill>
        <p:spPr bwMode="auto">
          <a:xfrm>
            <a:off x="323528" y="1050774"/>
            <a:ext cx="4048336" cy="249839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97BAFF89-A875-41E1-B677-841180B8F40A}"/>
              </a:ext>
            </a:extLst>
          </p:cNvPr>
          <p:cNvPicPr>
            <a:picLocks noChangeAspect="1"/>
          </p:cNvPicPr>
          <p:nvPr/>
        </p:nvPicPr>
        <p:blipFill>
          <a:blip r:embed="rId6"/>
          <a:stretch>
            <a:fillRect/>
          </a:stretch>
        </p:blipFill>
        <p:spPr>
          <a:xfrm>
            <a:off x="4499992" y="1050773"/>
            <a:ext cx="4273121" cy="2498395"/>
          </a:xfrm>
          <a:prstGeom prst="rect">
            <a:avLst/>
          </a:prstGeom>
        </p:spPr>
      </p:pic>
    </p:spTree>
    <p:extLst>
      <p:ext uri="{BB962C8B-B14F-4D97-AF65-F5344CB8AC3E}">
        <p14:creationId xmlns:p14="http://schemas.microsoft.com/office/powerpoint/2010/main" val="2797874436"/>
      </p:ext>
    </p:extLst>
  </p:cSld>
  <p:clrMapOvr>
    <a:masterClrMapping/>
  </p:clrMapOvr>
</p:sld>
</file>

<file path=ppt/slides/slide1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2" name="Content Placeholder 1"/>
          <p:cNvPicPr>
            <a:picLocks noChangeAspect="1" noGrp="1"/>
          </p:cNvPicPr>
          <p:nvPr>
            <p:ph idx="1"/>
          </p:nvPr>
        </p:nvPicPr>
        <p:blipFill>
          <a:blip cstate="print" r:embed="rId2">
            <a:extLst>
              <a:ext uri="{28A0092B-C50C-407E-A947-70E740481C1C}">
                <a14:useLocalDpi xmlns:a14="http://schemas.microsoft.com/office/drawing/2010/main" val="0"/>
              </a:ext>
            </a:extLst>
          </a:blip>
          <a:stretch>
            <a:fillRect/>
          </a:stretch>
        </p:blipFill>
        <p:spPr>
          <a:xfrm>
            <a:off x="0" y="6335129"/>
            <a:ext cx="9144000" cy="522872"/>
          </a:xfrm>
        </p:spPr>
      </p:pic>
      <p:pic>
        <p:nvPicPr>
          <p:cNvPr id="8" name="Picture 7"/>
          <p:cNvPicPr/>
          <p:nvPr/>
        </p:nvPicPr>
        <p:blipFill rotWithShape="1">
          <a:blip cstate="print" r:embed="rId3">
            <a:extLst>
              <a:ext uri="{28A0092B-C50C-407E-A947-70E740481C1C}">
                <a14:useLocalDpi xmlns:a14="http://schemas.microsoft.com/office/drawing/2010/main" val="0"/>
              </a:ext>
            </a:extLst>
          </a:blip>
          <a:srcRect r="-136"/>
          <a:stretch/>
        </p:blipFill>
        <p:spPr>
          <a:xfrm>
            <a:off x="35497" y="28019"/>
            <a:ext cx="1512167" cy="880701"/>
          </a:xfrm>
          <a:prstGeom prst="rect">
            <a:avLst/>
          </a:prstGeom>
        </p:spPr>
      </p:pic>
      <p:pic>
        <p:nvPicPr>
          <p:cNvPr id="9" name="Picture 8"/>
          <p:cNvPicPr/>
          <p:nvPr/>
        </p:nvPicPr>
        <p:blipFill rotWithShape="1">
          <a:blip cstate="print" r:embed="rId4">
            <a:extLst>
              <a:ext uri="{28A0092B-C50C-407E-A947-70E740481C1C}">
                <a14:useLocalDpi xmlns:a14="http://schemas.microsoft.com/office/drawing/2010/main" val="0"/>
              </a:ext>
            </a:extLst>
          </a:blip>
          <a:srcRect r="21"/>
          <a:stretch/>
        </p:blipFill>
        <p:spPr>
          <a:xfrm>
            <a:off x="7668345" y="0"/>
            <a:ext cx="1475656" cy="836712"/>
          </a:xfrm>
          <a:prstGeom prst="rect">
            <a:avLst/>
          </a:prstGeom>
        </p:spPr>
      </p:pic>
      <p:sp>
        <p:nvSpPr>
          <p:cNvPr id="11" name="Title 1"/>
          <p:cNvSpPr txBox="1">
            <a:spLocks/>
          </p:cNvSpPr>
          <p:nvPr/>
        </p:nvSpPr>
        <p:spPr bwMode="auto">
          <a:xfrm>
            <a:off x="327025" y="788988"/>
            <a:ext cx="8229600" cy="9747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fontAlgn="base" hangingPunct="0" rtl="0">
              <a:spcBef>
                <a:spcPct val="0"/>
              </a:spcBef>
              <a:spcAft>
                <a:spcPct val="0"/>
              </a:spcAft>
              <a:defRPr sz="4400">
                <a:solidFill>
                  <a:schemeClr val="tx2"/>
                </a:solidFill>
                <a:latin typeface="+mj-lt"/>
                <a:ea typeface="+mj-ea"/>
                <a:cs typeface="+mj-cs"/>
              </a:defRPr>
            </a:lvl1pPr>
            <a:lvl2pPr algn="ctr" eaLnBrk="0" fontAlgn="base" hangingPunct="0" rtl="0">
              <a:spcBef>
                <a:spcPct val="0"/>
              </a:spcBef>
              <a:spcAft>
                <a:spcPct val="0"/>
              </a:spcAft>
              <a:defRPr sz="4400">
                <a:solidFill>
                  <a:schemeClr val="tx2"/>
                </a:solidFill>
                <a:latin charset="0" typeface="Arial"/>
                <a:ea charset="-128" pitchFamily="-48" typeface="ＭＳ Ｐゴシック"/>
              </a:defRPr>
            </a:lvl2pPr>
            <a:lvl3pPr algn="ctr" eaLnBrk="0" fontAlgn="base" hangingPunct="0" rtl="0">
              <a:spcBef>
                <a:spcPct val="0"/>
              </a:spcBef>
              <a:spcAft>
                <a:spcPct val="0"/>
              </a:spcAft>
              <a:defRPr sz="4400">
                <a:solidFill>
                  <a:schemeClr val="tx2"/>
                </a:solidFill>
                <a:latin charset="0" typeface="Arial"/>
                <a:ea charset="-128" pitchFamily="-48" typeface="ＭＳ Ｐゴシック"/>
              </a:defRPr>
            </a:lvl3pPr>
            <a:lvl4pPr algn="ctr" eaLnBrk="0" fontAlgn="base" hangingPunct="0" rtl="0">
              <a:spcBef>
                <a:spcPct val="0"/>
              </a:spcBef>
              <a:spcAft>
                <a:spcPct val="0"/>
              </a:spcAft>
              <a:defRPr sz="4400">
                <a:solidFill>
                  <a:schemeClr val="tx2"/>
                </a:solidFill>
                <a:latin charset="0" typeface="Arial"/>
                <a:ea charset="-128" pitchFamily="-48" typeface="ＭＳ Ｐゴシック"/>
              </a:defRPr>
            </a:lvl4pPr>
            <a:lvl5pPr algn="ctr" eaLnBrk="0" fontAlgn="base" hangingPunct="0" rtl="0">
              <a:spcBef>
                <a:spcPct val="0"/>
              </a:spcBef>
              <a:spcAft>
                <a:spcPct val="0"/>
              </a:spcAft>
              <a:defRPr sz="4400">
                <a:solidFill>
                  <a:schemeClr val="tx2"/>
                </a:solidFill>
                <a:latin charset="0" typeface="Arial"/>
                <a:ea charset="-128" pitchFamily="-48" typeface="ＭＳ Ｐゴシック"/>
              </a:defRPr>
            </a:lvl5pPr>
            <a:lvl6pPr algn="ctr" eaLnBrk="1" fontAlgn="base" hangingPunct="1" marL="457200" rtl="0">
              <a:spcBef>
                <a:spcPct val="0"/>
              </a:spcBef>
              <a:spcAft>
                <a:spcPct val="0"/>
              </a:spcAft>
              <a:defRPr sz="4400">
                <a:solidFill>
                  <a:schemeClr val="tx2"/>
                </a:solidFill>
                <a:latin charset="0" typeface="Arial"/>
                <a:ea charset="-128" pitchFamily="-48" typeface="ＭＳ Ｐゴシック"/>
              </a:defRPr>
            </a:lvl6pPr>
            <a:lvl7pPr algn="ctr" eaLnBrk="1" fontAlgn="base" hangingPunct="1" marL="914400" rtl="0">
              <a:spcBef>
                <a:spcPct val="0"/>
              </a:spcBef>
              <a:spcAft>
                <a:spcPct val="0"/>
              </a:spcAft>
              <a:defRPr sz="4400">
                <a:solidFill>
                  <a:schemeClr val="tx2"/>
                </a:solidFill>
                <a:latin charset="0" typeface="Arial"/>
                <a:ea charset="-128" pitchFamily="-48" typeface="ＭＳ Ｐゴシック"/>
              </a:defRPr>
            </a:lvl7pPr>
            <a:lvl8pPr algn="ctr" eaLnBrk="1" fontAlgn="base" hangingPunct="1" marL="1371600" rtl="0">
              <a:spcBef>
                <a:spcPct val="0"/>
              </a:spcBef>
              <a:spcAft>
                <a:spcPct val="0"/>
              </a:spcAft>
              <a:defRPr sz="4400">
                <a:solidFill>
                  <a:schemeClr val="tx2"/>
                </a:solidFill>
                <a:latin charset="0" typeface="Arial"/>
                <a:ea charset="-128" pitchFamily="-48" typeface="ＭＳ Ｐゴシック"/>
              </a:defRPr>
            </a:lvl8pPr>
            <a:lvl9pPr algn="ctr" eaLnBrk="1" fontAlgn="base" hangingPunct="1" marL="1828800" rtl="0">
              <a:spcBef>
                <a:spcPct val="0"/>
              </a:spcBef>
              <a:spcAft>
                <a:spcPct val="0"/>
              </a:spcAft>
              <a:defRPr sz="4400">
                <a:solidFill>
                  <a:schemeClr val="tx2"/>
                </a:solidFill>
                <a:latin charset="0" typeface="Arial"/>
                <a:ea charset="-128" pitchFamily="-48" typeface="ＭＳ Ｐゴシック"/>
              </a:defRPr>
            </a:lvl9pPr>
          </a:lstStyle>
          <a:p>
            <a:pPr eaLnBrk="1" hangingPunct="1">
              <a:defRPr/>
            </a:pPr>
            <a:r>
              <a:rPr altLang="en-US" b="1" kern="0" lang="en-GB" sz="3200">
                <a:solidFill>
                  <a:srgbClr val="422C88"/>
                </a:solidFill>
                <a:latin charset="0" panose="020B0604020202020204" pitchFamily="34" typeface="Arial"/>
                <a:cs charset="0" panose="020B0604020202020204" pitchFamily="34" typeface="Arial"/>
              </a:rPr>
              <a:t>Research &amp; Development </a:t>
            </a:r>
          </a:p>
        </p:txBody>
      </p:sp>
      <p:sp>
        <p:nvSpPr>
          <p:cNvPr id="12" name="Content Placeholder 2"/>
          <p:cNvSpPr txBox="1">
            <a:spLocks/>
          </p:cNvSpPr>
          <p:nvPr/>
        </p:nvSpPr>
        <p:spPr bwMode="auto">
          <a:xfrm>
            <a:off x="467544" y="1425804"/>
            <a:ext cx="8229600" cy="517154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bIns="45720" compatLnSpc="1" lIns="91440" numCol="1" rIns="91440" rtlCol="0" tIns="45720" vert="horz" wrap="square">
            <a:prstTxWarp prst="textNoShape">
              <a:avLst/>
            </a:prstTxWarp>
            <a:noAutofit/>
          </a:bodyPr>
          <a:lstStyle>
            <a:lvl1pPr algn="l" defTabSz="914400" eaLnBrk="1" hangingPunct="1" indent="-342900" latinLnBrk="0" marL="342900" rtl="0">
              <a:spcBef>
                <a:spcPct val="20000"/>
              </a:spcBef>
              <a:buFont charset="0" panose="020B0604020202020204"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None/>
            </a:pPr>
            <a:r>
              <a:rPr altLang="en-US" lang="en-GB" sz="1800">
                <a:latin charset="0" panose="020B0604020202020204" pitchFamily="34" typeface="Arial"/>
                <a:cs charset="0" panose="020B0604020202020204" pitchFamily="34" typeface="Arial"/>
              </a:rPr>
              <a:t>In 2020/21, the Trust:</a:t>
            </a:r>
          </a:p>
          <a:p>
            <a:r>
              <a:rPr altLang="en-US" lang="en-GB" sz="1800">
                <a:latin charset="0" panose="020B0604020202020204" pitchFamily="34" typeface="Arial"/>
                <a:cs charset="0" panose="020B0604020202020204" pitchFamily="34" typeface="Arial"/>
              </a:rPr>
              <a:t>Was the top recruiting small acute trust in the country for the third year running, with almost 4,000 participants recruited to </a:t>
            </a:r>
            <a:r>
              <a:rPr lang="en-GB" sz="1800">
                <a:latin charset="0" panose="020B0604020202020204" pitchFamily="34" typeface="Arial"/>
                <a:cs charset="0" panose="020B0604020202020204" pitchFamily="34" typeface="Arial"/>
              </a:rPr>
              <a:t>21 clinical research studies and 1,580 staff members recruited to the COVID-19 antibody testing programme;</a:t>
            </a:r>
            <a:endParaRPr altLang="en-US" lang="en-GB" sz="1800">
              <a:latin charset="0" panose="020B0604020202020204" pitchFamily="34" typeface="Arial"/>
              <a:cs charset="0" panose="020B0604020202020204" pitchFamily="34" typeface="Arial"/>
            </a:endParaRPr>
          </a:p>
          <a:p>
            <a:endParaRPr altLang="en-US" lang="en-GB" sz="1800">
              <a:latin charset="0" panose="020B0604020202020204" pitchFamily="34" typeface="Arial"/>
              <a:cs charset="0" panose="020B0604020202020204" pitchFamily="34" typeface="Arial"/>
            </a:endParaRPr>
          </a:p>
          <a:p>
            <a:r>
              <a:rPr altLang="en-US" lang="en-GB" sz="1800">
                <a:latin charset="0" panose="020B0604020202020204" pitchFamily="34" typeface="Arial"/>
                <a:cs charset="0" panose="020B0604020202020204" pitchFamily="34" typeface="Arial"/>
              </a:rPr>
              <a:t>Received £754,000 to deliver National Institute of                                                                              Health Research (NIHR) portfolio research;</a:t>
            </a:r>
            <a:br>
              <a:rPr altLang="en-US" lang="en-GB" sz="1800">
                <a:latin charset="0" panose="020B0604020202020204" pitchFamily="34" typeface="Arial"/>
                <a:cs charset="0" panose="020B0604020202020204" pitchFamily="34" typeface="Arial"/>
              </a:rPr>
            </a:br>
            <a:endParaRPr altLang="en-US" lang="en-GB" sz="1800">
              <a:latin charset="0" panose="020B0604020202020204" pitchFamily="34" typeface="Arial"/>
              <a:cs charset="0" panose="020B0604020202020204" pitchFamily="34" typeface="Arial"/>
            </a:endParaRPr>
          </a:p>
          <a:p>
            <a:r>
              <a:rPr lang="en-GB" sz="1800">
                <a:latin charset="0" panose="020B0604020202020204" pitchFamily="34" typeface="Arial"/>
                <a:cs charset="0" panose="020B0604020202020204" pitchFamily="34" typeface="Arial"/>
              </a:rPr>
              <a:t>Recruited patients to 19 speciality areas;</a:t>
            </a:r>
          </a:p>
          <a:p>
            <a:endParaRPr altLang="en-US" lang="en-GB" sz="1800">
              <a:latin charset="0" panose="020B0604020202020204" pitchFamily="34" typeface="Arial"/>
              <a:cs charset="0" panose="020B0604020202020204" pitchFamily="34" typeface="Arial"/>
            </a:endParaRPr>
          </a:p>
          <a:p>
            <a:r>
              <a:rPr lang="en-GB" sz="1800">
                <a:latin charset="0" panose="020B0604020202020204" pitchFamily="34" typeface="Arial"/>
                <a:cs charset="0" panose="020B0604020202020204" pitchFamily="34" typeface="Arial"/>
              </a:rPr>
              <a:t>Contributed to various therapeutic and mechanistic studies in </a:t>
            </a:r>
            <a:br>
              <a:rPr lang="en-GB" sz="1800">
                <a:latin charset="0" panose="020B0604020202020204" pitchFamily="34" typeface="Arial"/>
                <a:cs charset="0" panose="020B0604020202020204" pitchFamily="34" typeface="Arial"/>
              </a:rPr>
            </a:br>
            <a:r>
              <a:rPr lang="en-GB" sz="1800">
                <a:latin charset="0" panose="020B0604020202020204" pitchFamily="34" typeface="Arial"/>
                <a:cs charset="0" panose="020B0604020202020204" pitchFamily="34" typeface="Arial"/>
              </a:rPr>
              <a:t>COVID-19 research in the past year;</a:t>
            </a:r>
          </a:p>
          <a:p>
            <a:endParaRPr altLang="en-US" lang="en-GB" sz="1800">
              <a:latin charset="0" panose="020B0604020202020204" pitchFamily="34" typeface="Arial"/>
              <a:cs charset="0" panose="020B0604020202020204" pitchFamily="34" typeface="Arial"/>
            </a:endParaRPr>
          </a:p>
          <a:p>
            <a:r>
              <a:rPr lang="en-GB" sz="1800">
                <a:latin charset="0" panose="020B0604020202020204" pitchFamily="34" typeface="Arial"/>
                <a:cs charset="0" panose="020B0604020202020204" pitchFamily="34" typeface="Arial"/>
              </a:rPr>
              <a:t>Maintained a high level of recruitment of participants to COVID19 and other research studies with a total recruitment of </a:t>
            </a:r>
            <a:br>
              <a:rPr lang="en-GB" sz="1800">
                <a:latin charset="0" panose="020B0604020202020204" pitchFamily="34" typeface="Arial"/>
                <a:cs charset="0" panose="020B0604020202020204" pitchFamily="34" typeface="Arial"/>
              </a:rPr>
            </a:br>
            <a:r>
              <a:rPr lang="en-GB" sz="1800">
                <a:latin charset="0" panose="020B0604020202020204" pitchFamily="34" typeface="Arial"/>
                <a:cs charset="0" panose="020B0604020202020204" pitchFamily="34" typeface="Arial"/>
              </a:rPr>
              <a:t>5,533 participants.</a:t>
            </a:r>
            <a:br>
              <a:rPr altLang="en-US" lang="en-GB" sz="1800">
                <a:latin charset="0" panose="020B0604020202020204" pitchFamily="34" typeface="Arial"/>
                <a:cs charset="0" panose="020B0604020202020204" pitchFamily="34" typeface="Arial"/>
              </a:rPr>
            </a:br>
            <a:endParaRPr altLang="en-US" lang="en-GB" sz="1800">
              <a:latin charset="0" panose="020B0604020202020204" pitchFamily="34" typeface="Arial"/>
              <a:cs charset="0" panose="020B0604020202020204" pitchFamily="34" typeface="Arial"/>
            </a:endParaRPr>
          </a:p>
          <a:p>
            <a:endParaRPr altLang="en-US" lang="en-GB" sz="1700">
              <a:latin charset="0" panose="020B0604020202020204" pitchFamily="34" typeface="Arial"/>
              <a:cs charset="0" panose="020B0604020202020204" pitchFamily="34" typeface="Arial"/>
            </a:endParaRPr>
          </a:p>
          <a:p>
            <a:endParaRPr altLang="en-US" lang="en-GB" sz="1700">
              <a:latin charset="0" panose="020B0604020202020204" pitchFamily="34" typeface="Arial"/>
              <a:cs charset="0" panose="020B0604020202020204" pitchFamily="34" typeface="Arial"/>
            </a:endParaRPr>
          </a:p>
          <a:p>
            <a:pPr>
              <a:buFontTx/>
              <a:buNone/>
            </a:pPr>
            <a:endParaRPr altLang="en-US" lang="en-GB" sz="1700">
              <a:latin charset="0" panose="020B0604020202020204" pitchFamily="34" typeface="Arial"/>
              <a:cs charset="0" panose="020B0604020202020204" pitchFamily="34" typeface="Arial"/>
            </a:endParaRPr>
          </a:p>
        </p:txBody>
      </p:sp>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270812" y="2996554"/>
            <a:ext cx="1673384" cy="2686782"/>
          </a:xfrm>
          <a:prstGeom prst="rect">
            <a:avLst/>
          </a:prstGeom>
        </p:spPr>
      </p:pic>
    </p:spTree>
    <p:extLst>
      <p:ext uri="{BB962C8B-B14F-4D97-AF65-F5344CB8AC3E}">
        <p14:creationId xmlns:p14="http://schemas.microsoft.com/office/powerpoint/2010/main" val="445638963"/>
      </p:ext>
    </p:extLst>
  </p:cSld>
  <p:clrMapOvr>
    <a:masterClrMapping/>
  </p:clrMapOvr>
</p:sld>
</file>

<file path=ppt/slides/slide1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2" name="Content Placeholder 1"/>
          <p:cNvPicPr>
            <a:picLocks noChangeAspect="1" noGrp="1"/>
          </p:cNvPicPr>
          <p:nvPr>
            <p:ph idx="1"/>
          </p:nvPr>
        </p:nvPicPr>
        <p:blipFill>
          <a:blip cstate="print" r:embed="rId2">
            <a:extLst>
              <a:ext uri="{28A0092B-C50C-407E-A947-70E740481C1C}">
                <a14:useLocalDpi xmlns:a14="http://schemas.microsoft.com/office/drawing/2010/main" val="0"/>
              </a:ext>
            </a:extLst>
          </a:blip>
          <a:stretch>
            <a:fillRect/>
          </a:stretch>
        </p:blipFill>
        <p:spPr>
          <a:xfrm>
            <a:off x="0" y="6335129"/>
            <a:ext cx="9144000" cy="522872"/>
          </a:xfrm>
        </p:spPr>
      </p:pic>
      <p:pic>
        <p:nvPicPr>
          <p:cNvPr id="5" name="Picture 4"/>
          <p:cNvPicPr/>
          <p:nvPr/>
        </p:nvPicPr>
        <p:blipFill rotWithShape="1">
          <a:blip cstate="print" r:embed="rId3">
            <a:extLst>
              <a:ext uri="{28A0092B-C50C-407E-A947-70E740481C1C}">
                <a14:useLocalDpi xmlns:a14="http://schemas.microsoft.com/office/drawing/2010/main" val="0"/>
              </a:ext>
            </a:extLst>
          </a:blip>
          <a:srcRect r="-136"/>
          <a:stretch/>
        </p:blipFill>
        <p:spPr>
          <a:xfrm>
            <a:off x="35497" y="28019"/>
            <a:ext cx="1512167" cy="880701"/>
          </a:xfrm>
          <a:prstGeom prst="rect">
            <a:avLst/>
          </a:prstGeom>
        </p:spPr>
      </p:pic>
      <p:pic>
        <p:nvPicPr>
          <p:cNvPr id="7" name="Picture 6"/>
          <p:cNvPicPr/>
          <p:nvPr/>
        </p:nvPicPr>
        <p:blipFill rotWithShape="1">
          <a:blip cstate="print" r:embed="rId4">
            <a:extLst>
              <a:ext uri="{28A0092B-C50C-407E-A947-70E740481C1C}">
                <a14:useLocalDpi xmlns:a14="http://schemas.microsoft.com/office/drawing/2010/main" val="0"/>
              </a:ext>
            </a:extLst>
          </a:blip>
          <a:srcRect r="21"/>
          <a:stretch/>
        </p:blipFill>
        <p:spPr>
          <a:xfrm>
            <a:off x="7668345" y="0"/>
            <a:ext cx="1475656" cy="836712"/>
          </a:xfrm>
          <a:prstGeom prst="rect">
            <a:avLst/>
          </a:prstGeom>
        </p:spPr>
      </p:pic>
      <p:sp>
        <p:nvSpPr>
          <p:cNvPr id="8" name="TextBox 4"/>
          <p:cNvSpPr txBox="1">
            <a:spLocks noChangeArrowheads="1"/>
          </p:cNvSpPr>
          <p:nvPr/>
        </p:nvSpPr>
        <p:spPr bwMode="auto">
          <a:xfrm>
            <a:off x="212725" y="1700808"/>
            <a:ext cx="85105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charset="0" typeface="Arial"/>
                <a:ea charset="-128" pitchFamily="34" typeface="ＭＳ Ｐゴシック"/>
              </a:defRPr>
            </a:lvl1pPr>
            <a:lvl2pPr indent="-285750" marL="742950">
              <a:defRPr sz="2400">
                <a:solidFill>
                  <a:schemeClr val="tx1"/>
                </a:solidFill>
                <a:latin charset="0" typeface="Arial"/>
                <a:ea charset="-128" pitchFamily="34" typeface="ＭＳ Ｐゴシック"/>
              </a:defRPr>
            </a:lvl2pPr>
            <a:lvl3pPr indent="-228600" marL="1143000">
              <a:defRPr sz="2400">
                <a:solidFill>
                  <a:schemeClr val="tx1"/>
                </a:solidFill>
                <a:latin charset="0" typeface="Arial"/>
                <a:ea charset="-128" pitchFamily="34" typeface="ＭＳ Ｐゴシック"/>
              </a:defRPr>
            </a:lvl3pPr>
            <a:lvl4pPr indent="-228600" marL="1600200">
              <a:defRPr sz="2400">
                <a:solidFill>
                  <a:schemeClr val="tx1"/>
                </a:solidFill>
                <a:latin charset="0" typeface="Arial"/>
                <a:ea charset="-128" pitchFamily="34" typeface="ＭＳ Ｐゴシック"/>
              </a:defRPr>
            </a:lvl4pPr>
            <a:lvl5pPr indent="-228600" marL="2057400">
              <a:defRPr sz="2400">
                <a:solidFill>
                  <a:schemeClr val="tx1"/>
                </a:solidFill>
                <a:latin charset="0" typeface="Arial"/>
                <a:ea charset="-128" pitchFamily="34" typeface="ＭＳ Ｐゴシック"/>
              </a:defRPr>
            </a:lvl5pPr>
            <a:lvl6pPr eaLnBrk="0" fontAlgn="base" hangingPunct="0" indent="-228600" marL="2514600">
              <a:spcBef>
                <a:spcPct val="0"/>
              </a:spcBef>
              <a:spcAft>
                <a:spcPct val="0"/>
              </a:spcAft>
              <a:defRPr sz="2400">
                <a:solidFill>
                  <a:schemeClr val="tx1"/>
                </a:solidFill>
                <a:latin charset="0" typeface="Arial"/>
                <a:ea charset="-128" pitchFamily="34" typeface="ＭＳ Ｐゴシック"/>
              </a:defRPr>
            </a:lvl6pPr>
            <a:lvl7pPr eaLnBrk="0" fontAlgn="base" hangingPunct="0" indent="-228600" marL="2971800">
              <a:spcBef>
                <a:spcPct val="0"/>
              </a:spcBef>
              <a:spcAft>
                <a:spcPct val="0"/>
              </a:spcAft>
              <a:defRPr sz="2400">
                <a:solidFill>
                  <a:schemeClr val="tx1"/>
                </a:solidFill>
                <a:latin charset="0" typeface="Arial"/>
                <a:ea charset="-128" pitchFamily="34" typeface="ＭＳ Ｐゴシック"/>
              </a:defRPr>
            </a:lvl7pPr>
            <a:lvl8pPr eaLnBrk="0" fontAlgn="base" hangingPunct="0" indent="-228600" marL="3429000">
              <a:spcBef>
                <a:spcPct val="0"/>
              </a:spcBef>
              <a:spcAft>
                <a:spcPct val="0"/>
              </a:spcAft>
              <a:defRPr sz="2400">
                <a:solidFill>
                  <a:schemeClr val="tx1"/>
                </a:solidFill>
                <a:latin charset="0" typeface="Arial"/>
                <a:ea charset="-128" pitchFamily="34" typeface="ＭＳ Ｐゴシック"/>
              </a:defRPr>
            </a:lvl8pPr>
            <a:lvl9pPr eaLnBrk="0" fontAlgn="base" hangingPunct="0" indent="-228600" marL="3886200">
              <a:spcBef>
                <a:spcPct val="0"/>
              </a:spcBef>
              <a:spcAft>
                <a:spcPct val="0"/>
              </a:spcAft>
              <a:defRPr sz="2400">
                <a:solidFill>
                  <a:schemeClr val="tx1"/>
                </a:solidFill>
                <a:latin charset="0" typeface="Arial"/>
                <a:ea charset="-128" pitchFamily="34" typeface="ＭＳ Ｐゴシック"/>
              </a:defRPr>
            </a:lvl9pPr>
          </a:lstStyle>
          <a:p>
            <a:pPr algn="ctr" eaLnBrk="1" hangingPunct="1"/>
            <a:r>
              <a:rPr altLang="en-US" b="1" lang="en-GB" sz="4000">
                <a:solidFill>
                  <a:srgbClr val="422C88"/>
                </a:solidFill>
              </a:rPr>
              <a:t>Financial Review of 2020/21</a:t>
            </a:r>
          </a:p>
        </p:txBody>
      </p:sp>
      <p:sp>
        <p:nvSpPr>
          <p:cNvPr id="9" name="TextBox 4"/>
          <p:cNvSpPr txBox="1">
            <a:spLocks noChangeArrowheads="1"/>
          </p:cNvSpPr>
          <p:nvPr/>
        </p:nvSpPr>
        <p:spPr bwMode="auto">
          <a:xfrm>
            <a:off x="658812" y="2854531"/>
            <a:ext cx="7826375"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charset="0" typeface="Arial"/>
                <a:ea charset="-128" pitchFamily="34" typeface="ＭＳ Ｐゴシック"/>
              </a:defRPr>
            </a:lvl1pPr>
            <a:lvl2pPr indent="-285750" marL="742950">
              <a:defRPr sz="2400">
                <a:solidFill>
                  <a:schemeClr val="tx1"/>
                </a:solidFill>
                <a:latin charset="0" typeface="Arial"/>
                <a:ea charset="-128" pitchFamily="34" typeface="ＭＳ Ｐゴシック"/>
              </a:defRPr>
            </a:lvl2pPr>
            <a:lvl3pPr indent="-228600" marL="1143000">
              <a:defRPr sz="2400">
                <a:solidFill>
                  <a:schemeClr val="tx1"/>
                </a:solidFill>
                <a:latin charset="0" typeface="Arial"/>
                <a:ea charset="-128" pitchFamily="34" typeface="ＭＳ Ｐゴシック"/>
              </a:defRPr>
            </a:lvl3pPr>
            <a:lvl4pPr indent="-228600" marL="1600200">
              <a:defRPr sz="2400">
                <a:solidFill>
                  <a:schemeClr val="tx1"/>
                </a:solidFill>
                <a:latin charset="0" typeface="Arial"/>
                <a:ea charset="-128" pitchFamily="34" typeface="ＭＳ Ｐゴシック"/>
              </a:defRPr>
            </a:lvl4pPr>
            <a:lvl5pPr indent="-228600" marL="2057400">
              <a:defRPr sz="2400">
                <a:solidFill>
                  <a:schemeClr val="tx1"/>
                </a:solidFill>
                <a:latin charset="0" typeface="Arial"/>
                <a:ea charset="-128" pitchFamily="34" typeface="ＭＳ Ｐゴシック"/>
              </a:defRPr>
            </a:lvl5pPr>
            <a:lvl6pPr eaLnBrk="0" fontAlgn="base" hangingPunct="0" indent="-228600" marL="2514600">
              <a:spcBef>
                <a:spcPct val="0"/>
              </a:spcBef>
              <a:spcAft>
                <a:spcPct val="0"/>
              </a:spcAft>
              <a:defRPr sz="2400">
                <a:solidFill>
                  <a:schemeClr val="tx1"/>
                </a:solidFill>
                <a:latin charset="0" typeface="Arial"/>
                <a:ea charset="-128" pitchFamily="34" typeface="ＭＳ Ｐゴシック"/>
              </a:defRPr>
            </a:lvl6pPr>
            <a:lvl7pPr eaLnBrk="0" fontAlgn="base" hangingPunct="0" indent="-228600" marL="2971800">
              <a:spcBef>
                <a:spcPct val="0"/>
              </a:spcBef>
              <a:spcAft>
                <a:spcPct val="0"/>
              </a:spcAft>
              <a:defRPr sz="2400">
                <a:solidFill>
                  <a:schemeClr val="tx1"/>
                </a:solidFill>
                <a:latin charset="0" typeface="Arial"/>
                <a:ea charset="-128" pitchFamily="34" typeface="ＭＳ Ｐゴシック"/>
              </a:defRPr>
            </a:lvl7pPr>
            <a:lvl8pPr eaLnBrk="0" fontAlgn="base" hangingPunct="0" indent="-228600" marL="3429000">
              <a:spcBef>
                <a:spcPct val="0"/>
              </a:spcBef>
              <a:spcAft>
                <a:spcPct val="0"/>
              </a:spcAft>
              <a:defRPr sz="2400">
                <a:solidFill>
                  <a:schemeClr val="tx1"/>
                </a:solidFill>
                <a:latin charset="0" typeface="Arial"/>
                <a:ea charset="-128" pitchFamily="34" typeface="ＭＳ Ｐゴシック"/>
              </a:defRPr>
            </a:lvl8pPr>
            <a:lvl9pPr eaLnBrk="0" fontAlgn="base" hangingPunct="0" indent="-228600" marL="3886200">
              <a:spcBef>
                <a:spcPct val="0"/>
              </a:spcBef>
              <a:spcAft>
                <a:spcPct val="0"/>
              </a:spcAft>
              <a:defRPr sz="2400">
                <a:solidFill>
                  <a:schemeClr val="tx1"/>
                </a:solidFill>
                <a:latin charset="0" typeface="Arial"/>
                <a:ea charset="-128" pitchFamily="34" typeface="ＭＳ Ｐゴシック"/>
              </a:defRPr>
            </a:lvl9pPr>
          </a:lstStyle>
          <a:p>
            <a:pPr algn="ctr" eaLnBrk="1" hangingPunct="1"/>
            <a:br>
              <a:rPr altLang="en-US" b="1" lang="en-GB">
                <a:solidFill>
                  <a:srgbClr val="3D5567"/>
                </a:solidFill>
              </a:rPr>
            </a:br>
            <a:r>
              <a:rPr altLang="en-US" b="1" lang="en-GB">
                <a:solidFill>
                  <a:srgbClr val="3D5567"/>
                </a:solidFill>
              </a:rPr>
              <a:t>Terry Whittle</a:t>
            </a:r>
          </a:p>
          <a:p>
            <a:pPr algn="ctr" eaLnBrk="1" hangingPunct="1"/>
            <a:br>
              <a:rPr altLang="en-US" i="1" lang="en-GB">
                <a:solidFill>
                  <a:srgbClr val="3D5567"/>
                </a:solidFill>
              </a:rPr>
            </a:br>
            <a:r>
              <a:rPr altLang="en-US" i="1" lang="en-GB">
                <a:solidFill>
                  <a:srgbClr val="3D5567"/>
                </a:solidFill>
              </a:rPr>
              <a:t>Director of Finance</a:t>
            </a:r>
          </a:p>
          <a:p>
            <a:pPr algn="ctr" eaLnBrk="1" hangingPunct="1"/>
            <a:br>
              <a:rPr altLang="en-US" lang="en-GB">
                <a:solidFill>
                  <a:srgbClr val="3D5567"/>
                </a:solidFill>
              </a:rPr>
            </a:br>
            <a:r>
              <a:rPr altLang="en-US" lang="en-GB">
                <a:solidFill>
                  <a:srgbClr val="3D5567"/>
                </a:solidFill>
              </a:rPr>
              <a:t>Milton Keynes University Hospital </a:t>
            </a:r>
          </a:p>
          <a:p>
            <a:pPr algn="ctr" eaLnBrk="1" hangingPunct="1"/>
            <a:r>
              <a:rPr altLang="en-US" lang="en-GB">
                <a:solidFill>
                  <a:srgbClr val="3D5567"/>
                </a:solidFill>
              </a:rPr>
              <a:t>NHS Foundation Trust</a:t>
            </a:r>
          </a:p>
        </p:txBody>
      </p:sp>
    </p:spTree>
    <p:extLst>
      <p:ext uri="{BB962C8B-B14F-4D97-AF65-F5344CB8AC3E}">
        <p14:creationId xmlns:p14="http://schemas.microsoft.com/office/powerpoint/2010/main" val="1518229057"/>
      </p:ext>
    </p:extLst>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2" name="Content Placeholder 1"/>
          <p:cNvPicPr>
            <a:picLocks noChangeAspect="1" noGrp="1"/>
          </p:cNvPicPr>
          <p:nvPr>
            <p:ph idx="1"/>
          </p:nvPr>
        </p:nvPicPr>
        <p:blipFill>
          <a:blip cstate="print" r:embed="rId2">
            <a:extLst>
              <a:ext uri="{28A0092B-C50C-407E-A947-70E740481C1C}">
                <a14:useLocalDpi xmlns:a14="http://schemas.microsoft.com/office/drawing/2010/main" val="0"/>
              </a:ext>
            </a:extLst>
          </a:blip>
          <a:stretch>
            <a:fillRect/>
          </a:stretch>
        </p:blipFill>
        <p:spPr>
          <a:xfrm>
            <a:off x="0" y="6335129"/>
            <a:ext cx="9144000" cy="522872"/>
          </a:xfrm>
        </p:spPr>
      </p:pic>
      <p:pic>
        <p:nvPicPr>
          <p:cNvPr id="8" name="Picture 7"/>
          <p:cNvPicPr/>
          <p:nvPr/>
        </p:nvPicPr>
        <p:blipFill rotWithShape="1">
          <a:blip cstate="print" r:embed="rId3">
            <a:extLst>
              <a:ext uri="{28A0092B-C50C-407E-A947-70E740481C1C}">
                <a14:useLocalDpi xmlns:a14="http://schemas.microsoft.com/office/drawing/2010/main" val="0"/>
              </a:ext>
            </a:extLst>
          </a:blip>
          <a:srcRect r="-136"/>
          <a:stretch/>
        </p:blipFill>
        <p:spPr>
          <a:xfrm>
            <a:off x="35497" y="28019"/>
            <a:ext cx="1512167" cy="880701"/>
          </a:xfrm>
          <a:prstGeom prst="rect">
            <a:avLst/>
          </a:prstGeom>
        </p:spPr>
      </p:pic>
      <p:pic>
        <p:nvPicPr>
          <p:cNvPr id="9" name="Picture 8"/>
          <p:cNvPicPr/>
          <p:nvPr/>
        </p:nvPicPr>
        <p:blipFill rotWithShape="1">
          <a:blip cstate="print" r:embed="rId4">
            <a:extLst>
              <a:ext uri="{28A0092B-C50C-407E-A947-70E740481C1C}">
                <a14:useLocalDpi xmlns:a14="http://schemas.microsoft.com/office/drawing/2010/main" val="0"/>
              </a:ext>
            </a:extLst>
          </a:blip>
          <a:srcRect r="21"/>
          <a:stretch/>
        </p:blipFill>
        <p:spPr>
          <a:xfrm>
            <a:off x="7668345" y="0"/>
            <a:ext cx="1475656" cy="836712"/>
          </a:xfrm>
          <a:prstGeom prst="rect">
            <a:avLst/>
          </a:prstGeom>
        </p:spPr>
      </p:pic>
      <p:sp>
        <p:nvSpPr>
          <p:cNvPr id="10" name="TextBox 2"/>
          <p:cNvSpPr txBox="1">
            <a:spLocks noChangeArrowheads="1"/>
          </p:cNvSpPr>
          <p:nvPr/>
        </p:nvSpPr>
        <p:spPr bwMode="auto">
          <a:xfrm>
            <a:off x="676275" y="1733550"/>
            <a:ext cx="7826375" cy="495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charset="0" typeface="Arial"/>
                <a:ea charset="-128" pitchFamily="34" typeface="ＭＳ Ｐゴシック"/>
              </a:defRPr>
            </a:lvl1pPr>
            <a:lvl2pPr indent="-285750" marL="742950">
              <a:defRPr sz="2400">
                <a:solidFill>
                  <a:schemeClr val="tx1"/>
                </a:solidFill>
                <a:latin charset="0" typeface="Arial"/>
                <a:ea charset="-128" pitchFamily="34" typeface="ＭＳ Ｐゴシック"/>
              </a:defRPr>
            </a:lvl2pPr>
            <a:lvl3pPr indent="-228600" marL="1143000">
              <a:defRPr sz="2400">
                <a:solidFill>
                  <a:schemeClr val="tx1"/>
                </a:solidFill>
                <a:latin charset="0" typeface="Arial"/>
                <a:ea charset="-128" pitchFamily="34" typeface="ＭＳ Ｐゴシック"/>
              </a:defRPr>
            </a:lvl3pPr>
            <a:lvl4pPr indent="-228600" marL="1600200">
              <a:defRPr sz="2400">
                <a:solidFill>
                  <a:schemeClr val="tx1"/>
                </a:solidFill>
                <a:latin charset="0" typeface="Arial"/>
                <a:ea charset="-128" pitchFamily="34" typeface="ＭＳ Ｐゴシック"/>
              </a:defRPr>
            </a:lvl4pPr>
            <a:lvl5pPr indent="-228600" marL="2057400">
              <a:defRPr sz="2400">
                <a:solidFill>
                  <a:schemeClr val="tx1"/>
                </a:solidFill>
                <a:latin charset="0" typeface="Arial"/>
                <a:ea charset="-128" pitchFamily="34" typeface="ＭＳ Ｐゴシック"/>
              </a:defRPr>
            </a:lvl5pPr>
            <a:lvl6pPr eaLnBrk="0" fontAlgn="base" hangingPunct="0" indent="-228600" marL="2514600">
              <a:spcBef>
                <a:spcPct val="0"/>
              </a:spcBef>
              <a:spcAft>
                <a:spcPct val="0"/>
              </a:spcAft>
              <a:defRPr sz="2400">
                <a:solidFill>
                  <a:schemeClr val="tx1"/>
                </a:solidFill>
                <a:latin charset="0" typeface="Arial"/>
                <a:ea charset="-128" pitchFamily="34" typeface="ＭＳ Ｐゴシック"/>
              </a:defRPr>
            </a:lvl6pPr>
            <a:lvl7pPr eaLnBrk="0" fontAlgn="base" hangingPunct="0" indent="-228600" marL="2971800">
              <a:spcBef>
                <a:spcPct val="0"/>
              </a:spcBef>
              <a:spcAft>
                <a:spcPct val="0"/>
              </a:spcAft>
              <a:defRPr sz="2400">
                <a:solidFill>
                  <a:schemeClr val="tx1"/>
                </a:solidFill>
                <a:latin charset="0" typeface="Arial"/>
                <a:ea charset="-128" pitchFamily="34" typeface="ＭＳ Ｐゴシック"/>
              </a:defRPr>
            </a:lvl7pPr>
            <a:lvl8pPr eaLnBrk="0" fontAlgn="base" hangingPunct="0" indent="-228600" marL="3429000">
              <a:spcBef>
                <a:spcPct val="0"/>
              </a:spcBef>
              <a:spcAft>
                <a:spcPct val="0"/>
              </a:spcAft>
              <a:defRPr sz="2400">
                <a:solidFill>
                  <a:schemeClr val="tx1"/>
                </a:solidFill>
                <a:latin charset="0" typeface="Arial"/>
                <a:ea charset="-128" pitchFamily="34" typeface="ＭＳ Ｐゴシック"/>
              </a:defRPr>
            </a:lvl8pPr>
            <a:lvl9pPr eaLnBrk="0" fontAlgn="base" hangingPunct="0" indent="-228600" marL="3886200">
              <a:spcBef>
                <a:spcPct val="0"/>
              </a:spcBef>
              <a:spcAft>
                <a:spcPct val="0"/>
              </a:spcAft>
              <a:defRPr sz="2400">
                <a:solidFill>
                  <a:schemeClr val="tx1"/>
                </a:solidFill>
                <a:latin charset="0" typeface="Arial"/>
                <a:ea charset="-128" pitchFamily="34" typeface="ＭＳ Ｐゴシック"/>
              </a:defRPr>
            </a:lvl9pPr>
          </a:lstStyle>
          <a:p>
            <a:pPr algn="ctr" eaLnBrk="1" hangingPunct="1"/>
            <a:endParaRPr altLang="en-US" b="1" lang="en-GB" sz="3200">
              <a:solidFill>
                <a:srgbClr val="0099CE"/>
              </a:solidFill>
            </a:endParaRPr>
          </a:p>
          <a:p>
            <a:pPr algn="ctr" eaLnBrk="1" hangingPunct="1"/>
            <a:r>
              <a:rPr altLang="en-US" b="1" lang="en-GB" sz="4000">
                <a:solidFill>
                  <a:srgbClr val="422C88"/>
                </a:solidFill>
              </a:rPr>
              <a:t>Welcome and Opening Address</a:t>
            </a:r>
          </a:p>
          <a:p>
            <a:pPr algn="ctr" eaLnBrk="1" hangingPunct="1"/>
            <a:endParaRPr altLang="en-US" b="1" lang="en-GB" sz="3200">
              <a:solidFill>
                <a:srgbClr val="3D5567"/>
              </a:solidFill>
            </a:endParaRPr>
          </a:p>
          <a:p>
            <a:pPr algn="ctr" eaLnBrk="1" hangingPunct="1"/>
            <a:r>
              <a:rPr altLang="en-US" b="1" lang="en-GB">
                <a:solidFill>
                  <a:srgbClr val="3D5567"/>
                </a:solidFill>
              </a:rPr>
              <a:t>Alison Davis</a:t>
            </a:r>
          </a:p>
          <a:p>
            <a:pPr algn="ctr" eaLnBrk="1" hangingPunct="1"/>
            <a:endParaRPr altLang="en-US" i="1" lang="en-GB">
              <a:solidFill>
                <a:srgbClr val="3D5567"/>
              </a:solidFill>
            </a:endParaRPr>
          </a:p>
          <a:p>
            <a:pPr algn="ctr" eaLnBrk="1" hangingPunct="1"/>
            <a:r>
              <a:rPr altLang="en-US" i="1" lang="en-GB">
                <a:solidFill>
                  <a:srgbClr val="3D5567"/>
                </a:solidFill>
              </a:rPr>
              <a:t>Chair </a:t>
            </a:r>
          </a:p>
          <a:p>
            <a:pPr algn="ctr" eaLnBrk="1" hangingPunct="1"/>
            <a:br>
              <a:rPr altLang="en-US" lang="en-GB">
                <a:solidFill>
                  <a:srgbClr val="3D5567"/>
                </a:solidFill>
              </a:rPr>
            </a:br>
            <a:r>
              <a:rPr altLang="en-US" lang="en-GB">
                <a:solidFill>
                  <a:srgbClr val="3D5567"/>
                </a:solidFill>
              </a:rPr>
              <a:t>Milton Keynes University Hospital </a:t>
            </a:r>
          </a:p>
          <a:p>
            <a:pPr algn="ctr" eaLnBrk="1" hangingPunct="1"/>
            <a:r>
              <a:rPr altLang="en-US" lang="en-GB">
                <a:solidFill>
                  <a:srgbClr val="3D5567"/>
                </a:solidFill>
              </a:rPr>
              <a:t>NHS Foundation Trust</a:t>
            </a:r>
          </a:p>
          <a:p>
            <a:pPr algn="ctr" eaLnBrk="1" hangingPunct="1"/>
            <a:br>
              <a:rPr altLang="en-US" b="1" lang="en-GB" sz="3200">
                <a:solidFill>
                  <a:srgbClr val="0099CE"/>
                </a:solidFill>
              </a:rPr>
            </a:br>
            <a:endParaRPr altLang="en-US" b="1" lang="en-GB" sz="3600">
              <a:solidFill>
                <a:srgbClr val="0099CE"/>
              </a:solidFill>
            </a:endParaRPr>
          </a:p>
        </p:txBody>
      </p:sp>
    </p:spTree>
    <p:extLst>
      <p:ext uri="{BB962C8B-B14F-4D97-AF65-F5344CB8AC3E}">
        <p14:creationId xmlns:p14="http://schemas.microsoft.com/office/powerpoint/2010/main" val="634447710"/>
      </p:ext>
    </p:extLst>
  </p:cSld>
  <p:clrMapOvr>
    <a:masterClrMapping/>
  </p:clrMapOvr>
</p:sld>
</file>

<file path=ppt/slides/slide2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2" name="Content Placeholder 1"/>
          <p:cNvPicPr>
            <a:picLocks noChangeAspect="1" noGrp="1"/>
          </p:cNvPicPr>
          <p:nvPr>
            <p:ph idx="1"/>
          </p:nvPr>
        </p:nvPicPr>
        <p:blipFill>
          <a:blip cstate="print" r:embed="rId2">
            <a:extLst>
              <a:ext uri="{28A0092B-C50C-407E-A947-70E740481C1C}">
                <a14:useLocalDpi xmlns:a14="http://schemas.microsoft.com/office/drawing/2010/main" val="0"/>
              </a:ext>
            </a:extLst>
          </a:blip>
          <a:stretch>
            <a:fillRect/>
          </a:stretch>
        </p:blipFill>
        <p:spPr>
          <a:xfrm>
            <a:off x="0" y="6335129"/>
            <a:ext cx="9144000" cy="522872"/>
          </a:xfrm>
        </p:spPr>
      </p:pic>
      <p:pic>
        <p:nvPicPr>
          <p:cNvPr id="8" name="Picture 7"/>
          <p:cNvPicPr/>
          <p:nvPr/>
        </p:nvPicPr>
        <p:blipFill rotWithShape="1">
          <a:blip cstate="print" r:embed="rId3">
            <a:extLst>
              <a:ext uri="{28A0092B-C50C-407E-A947-70E740481C1C}">
                <a14:useLocalDpi xmlns:a14="http://schemas.microsoft.com/office/drawing/2010/main" val="0"/>
              </a:ext>
            </a:extLst>
          </a:blip>
          <a:srcRect r="-136"/>
          <a:stretch/>
        </p:blipFill>
        <p:spPr>
          <a:xfrm>
            <a:off x="35497" y="28019"/>
            <a:ext cx="1512167" cy="880701"/>
          </a:xfrm>
          <a:prstGeom prst="rect">
            <a:avLst/>
          </a:prstGeom>
        </p:spPr>
      </p:pic>
      <p:pic>
        <p:nvPicPr>
          <p:cNvPr id="9" name="Picture 8"/>
          <p:cNvPicPr/>
          <p:nvPr/>
        </p:nvPicPr>
        <p:blipFill rotWithShape="1">
          <a:blip cstate="print" r:embed="rId4">
            <a:extLst>
              <a:ext uri="{28A0092B-C50C-407E-A947-70E740481C1C}">
                <a14:useLocalDpi xmlns:a14="http://schemas.microsoft.com/office/drawing/2010/main" val="0"/>
              </a:ext>
            </a:extLst>
          </a:blip>
          <a:srcRect r="21"/>
          <a:stretch/>
        </p:blipFill>
        <p:spPr>
          <a:xfrm>
            <a:off x="7668345" y="0"/>
            <a:ext cx="1475656" cy="836712"/>
          </a:xfrm>
          <a:prstGeom prst="rect">
            <a:avLst/>
          </a:prstGeom>
        </p:spPr>
      </p:pic>
      <p:sp>
        <p:nvSpPr>
          <p:cNvPr id="7" name="Title 1"/>
          <p:cNvSpPr txBox="1">
            <a:spLocks/>
          </p:cNvSpPr>
          <p:nvPr/>
        </p:nvSpPr>
        <p:spPr bwMode="auto">
          <a:xfrm>
            <a:off x="327025" y="833438"/>
            <a:ext cx="8229600" cy="62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charset="0" typeface="Arial"/>
                <a:ea charset="-128" pitchFamily="34" typeface="ＭＳ Ｐゴシック"/>
              </a:defRPr>
            </a:lvl1pPr>
            <a:lvl2pPr indent="-285750" marL="742950">
              <a:defRPr sz="2400">
                <a:solidFill>
                  <a:schemeClr val="tx1"/>
                </a:solidFill>
                <a:latin charset="0" typeface="Arial"/>
                <a:ea charset="-128" pitchFamily="34" typeface="ＭＳ Ｐゴシック"/>
              </a:defRPr>
            </a:lvl2pPr>
            <a:lvl3pPr indent="-228600" marL="1143000">
              <a:defRPr sz="2400">
                <a:solidFill>
                  <a:schemeClr val="tx1"/>
                </a:solidFill>
                <a:latin charset="0" typeface="Arial"/>
                <a:ea charset="-128" pitchFamily="34" typeface="ＭＳ Ｐゴシック"/>
              </a:defRPr>
            </a:lvl3pPr>
            <a:lvl4pPr indent="-228600" marL="1600200">
              <a:defRPr sz="2400">
                <a:solidFill>
                  <a:schemeClr val="tx1"/>
                </a:solidFill>
                <a:latin charset="0" typeface="Arial"/>
                <a:ea charset="-128" pitchFamily="34" typeface="ＭＳ Ｐゴシック"/>
              </a:defRPr>
            </a:lvl4pPr>
            <a:lvl5pPr indent="-228600" marL="2057400">
              <a:defRPr sz="2400">
                <a:solidFill>
                  <a:schemeClr val="tx1"/>
                </a:solidFill>
                <a:latin charset="0" typeface="Arial"/>
                <a:ea charset="-128" pitchFamily="34" typeface="ＭＳ Ｐゴシック"/>
              </a:defRPr>
            </a:lvl5pPr>
            <a:lvl6pPr eaLnBrk="0" fontAlgn="base" hangingPunct="0" indent="-228600" marL="2514600">
              <a:spcBef>
                <a:spcPct val="0"/>
              </a:spcBef>
              <a:spcAft>
                <a:spcPct val="0"/>
              </a:spcAft>
              <a:defRPr sz="2400">
                <a:solidFill>
                  <a:schemeClr val="tx1"/>
                </a:solidFill>
                <a:latin charset="0" typeface="Arial"/>
                <a:ea charset="-128" pitchFamily="34" typeface="ＭＳ Ｐゴシック"/>
              </a:defRPr>
            </a:lvl6pPr>
            <a:lvl7pPr eaLnBrk="0" fontAlgn="base" hangingPunct="0" indent="-228600" marL="2971800">
              <a:spcBef>
                <a:spcPct val="0"/>
              </a:spcBef>
              <a:spcAft>
                <a:spcPct val="0"/>
              </a:spcAft>
              <a:defRPr sz="2400">
                <a:solidFill>
                  <a:schemeClr val="tx1"/>
                </a:solidFill>
                <a:latin charset="0" typeface="Arial"/>
                <a:ea charset="-128" pitchFamily="34" typeface="ＭＳ Ｐゴシック"/>
              </a:defRPr>
            </a:lvl7pPr>
            <a:lvl8pPr eaLnBrk="0" fontAlgn="base" hangingPunct="0" indent="-228600" marL="3429000">
              <a:spcBef>
                <a:spcPct val="0"/>
              </a:spcBef>
              <a:spcAft>
                <a:spcPct val="0"/>
              </a:spcAft>
              <a:defRPr sz="2400">
                <a:solidFill>
                  <a:schemeClr val="tx1"/>
                </a:solidFill>
                <a:latin charset="0" typeface="Arial"/>
                <a:ea charset="-128" pitchFamily="34" typeface="ＭＳ Ｐゴシック"/>
              </a:defRPr>
            </a:lvl8pPr>
            <a:lvl9pPr eaLnBrk="0" fontAlgn="base" hangingPunct="0" indent="-228600" marL="3886200">
              <a:spcBef>
                <a:spcPct val="0"/>
              </a:spcBef>
              <a:spcAft>
                <a:spcPct val="0"/>
              </a:spcAft>
              <a:defRPr sz="2400">
                <a:solidFill>
                  <a:schemeClr val="tx1"/>
                </a:solidFill>
                <a:latin charset="0" typeface="Arial"/>
                <a:ea charset="-128" pitchFamily="34" typeface="ＭＳ Ｐゴシック"/>
              </a:defRPr>
            </a:lvl9pPr>
          </a:lstStyle>
          <a:p>
            <a:pPr algn="ctr"/>
            <a:r>
              <a:rPr b="1" lang="en-GB" sz="3200">
                <a:solidFill>
                  <a:srgbClr val="422C88"/>
                </a:solidFill>
              </a:rPr>
              <a:t>A year defined by COVID-19</a:t>
            </a:r>
          </a:p>
          <a:p>
            <a:pPr eaLnBrk="1" hangingPunct="1"/>
            <a:endParaRPr altLang="en-US" b="1" lang="en-GB" sz="2800">
              <a:solidFill>
                <a:srgbClr val="0070C0"/>
              </a:solidFill>
            </a:endParaRPr>
          </a:p>
        </p:txBody>
      </p:sp>
      <p:pic>
        <p:nvPicPr>
          <p:cNvPr id="11" name="Content Placeholder 3">
            <a:extLst>
              <a:ext uri="{FF2B5EF4-FFF2-40B4-BE49-F238E27FC236}">
                <a16:creationId xmlns:a16="http://schemas.microsoft.com/office/drawing/2014/main" id="{28D241D9-33AA-46F9-86D7-6B8B9E5F52D2}"/>
              </a:ext>
            </a:extLst>
          </p:cNvPr>
          <p:cNvPicPr>
            <a:picLocks noChangeAspect="1"/>
          </p:cNvPicPr>
          <p:nvPr/>
        </p:nvPicPr>
        <p:blipFill>
          <a:blip r:embed="rId5"/>
          <a:stretch>
            <a:fillRect/>
          </a:stretch>
        </p:blipFill>
        <p:spPr>
          <a:xfrm>
            <a:off x="457200" y="1811335"/>
            <a:ext cx="8229600" cy="4103693"/>
          </a:xfrm>
          <a:prstGeom prst="rect">
            <a:avLst/>
          </a:prstGeom>
        </p:spPr>
      </p:pic>
    </p:spTree>
    <p:extLst>
      <p:ext uri="{BB962C8B-B14F-4D97-AF65-F5344CB8AC3E}">
        <p14:creationId xmlns:p14="http://schemas.microsoft.com/office/powerpoint/2010/main" val="1577528073"/>
      </p:ext>
    </p:extLst>
  </p:cSld>
  <p:clrMapOvr>
    <a:masterClrMapping/>
  </p:clrMapOvr>
</p:sld>
</file>

<file path=ppt/slides/slide2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2" name="Content Placeholder 1"/>
          <p:cNvPicPr>
            <a:picLocks noChangeAspect="1" noGrp="1"/>
          </p:cNvPicPr>
          <p:nvPr>
            <p:ph idx="1"/>
          </p:nvPr>
        </p:nvPicPr>
        <p:blipFill>
          <a:blip cstate="print" r:embed="rId2">
            <a:extLst>
              <a:ext uri="{28A0092B-C50C-407E-A947-70E740481C1C}">
                <a14:useLocalDpi xmlns:a14="http://schemas.microsoft.com/office/drawing/2010/main" val="0"/>
              </a:ext>
            </a:extLst>
          </a:blip>
          <a:stretch>
            <a:fillRect/>
          </a:stretch>
        </p:blipFill>
        <p:spPr>
          <a:xfrm>
            <a:off x="0" y="6335129"/>
            <a:ext cx="9144000" cy="522872"/>
          </a:xfrm>
        </p:spPr>
      </p:pic>
      <p:pic>
        <p:nvPicPr>
          <p:cNvPr id="8" name="Picture 7"/>
          <p:cNvPicPr/>
          <p:nvPr/>
        </p:nvPicPr>
        <p:blipFill rotWithShape="1">
          <a:blip cstate="print" r:embed="rId3">
            <a:extLst>
              <a:ext uri="{28A0092B-C50C-407E-A947-70E740481C1C}">
                <a14:useLocalDpi xmlns:a14="http://schemas.microsoft.com/office/drawing/2010/main" val="0"/>
              </a:ext>
            </a:extLst>
          </a:blip>
          <a:srcRect r="-136"/>
          <a:stretch/>
        </p:blipFill>
        <p:spPr>
          <a:xfrm>
            <a:off x="35497" y="28019"/>
            <a:ext cx="1512167" cy="880701"/>
          </a:xfrm>
          <a:prstGeom prst="rect">
            <a:avLst/>
          </a:prstGeom>
        </p:spPr>
      </p:pic>
      <p:pic>
        <p:nvPicPr>
          <p:cNvPr id="9" name="Picture 8"/>
          <p:cNvPicPr/>
          <p:nvPr/>
        </p:nvPicPr>
        <p:blipFill rotWithShape="1">
          <a:blip cstate="print" r:embed="rId4">
            <a:extLst>
              <a:ext uri="{28A0092B-C50C-407E-A947-70E740481C1C}">
                <a14:useLocalDpi xmlns:a14="http://schemas.microsoft.com/office/drawing/2010/main" val="0"/>
              </a:ext>
            </a:extLst>
          </a:blip>
          <a:srcRect r="21"/>
          <a:stretch/>
        </p:blipFill>
        <p:spPr>
          <a:xfrm>
            <a:off x="7668345" y="0"/>
            <a:ext cx="1475656" cy="836712"/>
          </a:xfrm>
          <a:prstGeom prst="rect">
            <a:avLst/>
          </a:prstGeom>
        </p:spPr>
      </p:pic>
      <p:sp>
        <p:nvSpPr>
          <p:cNvPr id="7" name="Title 1"/>
          <p:cNvSpPr txBox="1">
            <a:spLocks/>
          </p:cNvSpPr>
          <p:nvPr/>
        </p:nvSpPr>
        <p:spPr bwMode="auto">
          <a:xfrm>
            <a:off x="327025" y="833438"/>
            <a:ext cx="8229600" cy="62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charset="0" typeface="Arial"/>
                <a:ea charset="-128" pitchFamily="34" typeface="ＭＳ Ｐゴシック"/>
              </a:defRPr>
            </a:lvl1pPr>
            <a:lvl2pPr indent="-285750" marL="742950">
              <a:defRPr sz="2400">
                <a:solidFill>
                  <a:schemeClr val="tx1"/>
                </a:solidFill>
                <a:latin charset="0" typeface="Arial"/>
                <a:ea charset="-128" pitchFamily="34" typeface="ＭＳ Ｐゴシック"/>
              </a:defRPr>
            </a:lvl2pPr>
            <a:lvl3pPr indent="-228600" marL="1143000">
              <a:defRPr sz="2400">
                <a:solidFill>
                  <a:schemeClr val="tx1"/>
                </a:solidFill>
                <a:latin charset="0" typeface="Arial"/>
                <a:ea charset="-128" pitchFamily="34" typeface="ＭＳ Ｐゴシック"/>
              </a:defRPr>
            </a:lvl3pPr>
            <a:lvl4pPr indent="-228600" marL="1600200">
              <a:defRPr sz="2400">
                <a:solidFill>
                  <a:schemeClr val="tx1"/>
                </a:solidFill>
                <a:latin charset="0" typeface="Arial"/>
                <a:ea charset="-128" pitchFamily="34" typeface="ＭＳ Ｐゴシック"/>
              </a:defRPr>
            </a:lvl4pPr>
            <a:lvl5pPr indent="-228600" marL="2057400">
              <a:defRPr sz="2400">
                <a:solidFill>
                  <a:schemeClr val="tx1"/>
                </a:solidFill>
                <a:latin charset="0" typeface="Arial"/>
                <a:ea charset="-128" pitchFamily="34" typeface="ＭＳ Ｐゴシック"/>
              </a:defRPr>
            </a:lvl5pPr>
            <a:lvl6pPr eaLnBrk="0" fontAlgn="base" hangingPunct="0" indent="-228600" marL="2514600">
              <a:spcBef>
                <a:spcPct val="0"/>
              </a:spcBef>
              <a:spcAft>
                <a:spcPct val="0"/>
              </a:spcAft>
              <a:defRPr sz="2400">
                <a:solidFill>
                  <a:schemeClr val="tx1"/>
                </a:solidFill>
                <a:latin charset="0" typeface="Arial"/>
                <a:ea charset="-128" pitchFamily="34" typeface="ＭＳ Ｐゴシック"/>
              </a:defRPr>
            </a:lvl6pPr>
            <a:lvl7pPr eaLnBrk="0" fontAlgn="base" hangingPunct="0" indent="-228600" marL="2971800">
              <a:spcBef>
                <a:spcPct val="0"/>
              </a:spcBef>
              <a:spcAft>
                <a:spcPct val="0"/>
              </a:spcAft>
              <a:defRPr sz="2400">
                <a:solidFill>
                  <a:schemeClr val="tx1"/>
                </a:solidFill>
                <a:latin charset="0" typeface="Arial"/>
                <a:ea charset="-128" pitchFamily="34" typeface="ＭＳ Ｐゴシック"/>
              </a:defRPr>
            </a:lvl7pPr>
            <a:lvl8pPr eaLnBrk="0" fontAlgn="base" hangingPunct="0" indent="-228600" marL="3429000">
              <a:spcBef>
                <a:spcPct val="0"/>
              </a:spcBef>
              <a:spcAft>
                <a:spcPct val="0"/>
              </a:spcAft>
              <a:defRPr sz="2400">
                <a:solidFill>
                  <a:schemeClr val="tx1"/>
                </a:solidFill>
                <a:latin charset="0" typeface="Arial"/>
                <a:ea charset="-128" pitchFamily="34" typeface="ＭＳ Ｐゴシック"/>
              </a:defRPr>
            </a:lvl8pPr>
            <a:lvl9pPr eaLnBrk="0" fontAlgn="base" hangingPunct="0" indent="-228600" marL="3886200">
              <a:spcBef>
                <a:spcPct val="0"/>
              </a:spcBef>
              <a:spcAft>
                <a:spcPct val="0"/>
              </a:spcAft>
              <a:defRPr sz="2400">
                <a:solidFill>
                  <a:schemeClr val="tx1"/>
                </a:solidFill>
                <a:latin charset="0" typeface="Arial"/>
                <a:ea charset="-128" pitchFamily="34" typeface="ＭＳ Ｐゴシック"/>
              </a:defRPr>
            </a:lvl9pPr>
          </a:lstStyle>
          <a:p>
            <a:pPr algn="ctr"/>
            <a:r>
              <a:rPr b="1" lang="en-GB" sz="3200">
                <a:solidFill>
                  <a:srgbClr val="422C88"/>
                </a:solidFill>
              </a:rPr>
              <a:t>Additional government funding for </a:t>
            </a:r>
          </a:p>
          <a:p>
            <a:pPr algn="ctr"/>
            <a:r>
              <a:rPr b="1" lang="en-GB" sz="3200">
                <a:solidFill>
                  <a:srgbClr val="422C88"/>
                </a:solidFill>
              </a:rPr>
              <a:t>COVID-19</a:t>
            </a:r>
            <a:endParaRPr altLang="en-US" b="1" lang="en-GB" sz="2800">
              <a:solidFill>
                <a:srgbClr val="0070C0"/>
              </a:solidFill>
            </a:endParaRPr>
          </a:p>
        </p:txBody>
      </p:sp>
      <p:pic>
        <p:nvPicPr>
          <p:cNvPr id="10" name="Picture 9">
            <a:extLst>
              <a:ext uri="{FF2B5EF4-FFF2-40B4-BE49-F238E27FC236}">
                <a16:creationId xmlns:a16="http://schemas.microsoft.com/office/drawing/2014/main" id="{9C7EEBBD-386E-4FC7-AC39-9EAF8CE60AC3}"/>
              </a:ext>
            </a:extLst>
          </p:cNvPr>
          <p:cNvPicPr>
            <a:picLocks noChangeAspect="1"/>
          </p:cNvPicPr>
          <p:nvPr/>
        </p:nvPicPr>
        <p:blipFill>
          <a:blip r:embed="rId5">
            <a:alphaModFix/>
          </a:blip>
          <a:stretch>
            <a:fillRect/>
          </a:stretch>
        </p:blipFill>
        <p:spPr>
          <a:xfrm>
            <a:off x="2051720" y="1916832"/>
            <a:ext cx="4734869" cy="4679733"/>
          </a:xfrm>
          <a:prstGeom prst="rect">
            <a:avLst/>
          </a:prstGeom>
        </p:spPr>
      </p:pic>
      <p:sp>
        <p:nvSpPr>
          <p:cNvPr id="12" name="TextBox 11">
            <a:extLst>
              <a:ext uri="{FF2B5EF4-FFF2-40B4-BE49-F238E27FC236}">
                <a16:creationId xmlns:a16="http://schemas.microsoft.com/office/drawing/2014/main" id="{FE73A14C-3181-4FDF-AA8C-DD264AD89287}"/>
              </a:ext>
            </a:extLst>
          </p:cNvPr>
          <p:cNvSpPr txBox="1"/>
          <p:nvPr/>
        </p:nvSpPr>
        <p:spPr>
          <a:xfrm>
            <a:off x="7099408" y="5126565"/>
            <a:ext cx="1673844" cy="1169551"/>
          </a:xfrm>
          <a:prstGeom prst="rect">
            <a:avLst/>
          </a:prstGeom>
          <a:noFill/>
        </p:spPr>
        <p:txBody>
          <a:bodyPr rtlCol="0" wrap="square">
            <a:spAutoFit/>
          </a:bodyPr>
          <a:lstStyle/>
          <a:p>
            <a:r>
              <a:rPr lang="en-GB" sz="1400">
                <a:latin charset="0" panose="020B0604020202020204" pitchFamily="34" typeface="Arial"/>
                <a:cs charset="0" panose="020B0604020202020204" pitchFamily="34" typeface="Arial"/>
              </a:rPr>
              <a:t>Source: The  Nuffield Trust analysis of data from the National Audit Office </a:t>
            </a:r>
          </a:p>
        </p:txBody>
      </p:sp>
    </p:spTree>
    <p:extLst>
      <p:ext uri="{BB962C8B-B14F-4D97-AF65-F5344CB8AC3E}">
        <p14:creationId xmlns:p14="http://schemas.microsoft.com/office/powerpoint/2010/main" val="2960553058"/>
      </p:ext>
    </p:extLst>
  </p:cSld>
  <p:clrMapOvr>
    <a:masterClrMapping/>
  </p:clrMapOvr>
</p:sld>
</file>

<file path=ppt/slides/slide2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2" name="Content Placeholder 1"/>
          <p:cNvPicPr>
            <a:picLocks noChangeAspect="1" noGrp="1"/>
          </p:cNvPicPr>
          <p:nvPr>
            <p:ph idx="1"/>
          </p:nvPr>
        </p:nvPicPr>
        <p:blipFill>
          <a:blip cstate="print" r:embed="rId2">
            <a:extLst>
              <a:ext uri="{28A0092B-C50C-407E-A947-70E740481C1C}">
                <a14:useLocalDpi xmlns:a14="http://schemas.microsoft.com/office/drawing/2010/main" val="0"/>
              </a:ext>
            </a:extLst>
          </a:blip>
          <a:stretch>
            <a:fillRect/>
          </a:stretch>
        </p:blipFill>
        <p:spPr>
          <a:xfrm>
            <a:off x="0" y="6335129"/>
            <a:ext cx="9144000" cy="522872"/>
          </a:xfrm>
        </p:spPr>
      </p:pic>
      <p:pic>
        <p:nvPicPr>
          <p:cNvPr id="8" name="Picture 7"/>
          <p:cNvPicPr/>
          <p:nvPr/>
        </p:nvPicPr>
        <p:blipFill rotWithShape="1">
          <a:blip cstate="print" r:embed="rId3">
            <a:extLst>
              <a:ext uri="{28A0092B-C50C-407E-A947-70E740481C1C}">
                <a14:useLocalDpi xmlns:a14="http://schemas.microsoft.com/office/drawing/2010/main" val="0"/>
              </a:ext>
            </a:extLst>
          </a:blip>
          <a:srcRect r="-136"/>
          <a:stretch/>
        </p:blipFill>
        <p:spPr>
          <a:xfrm>
            <a:off x="35497" y="28019"/>
            <a:ext cx="1512167" cy="880701"/>
          </a:xfrm>
          <a:prstGeom prst="rect">
            <a:avLst/>
          </a:prstGeom>
        </p:spPr>
      </p:pic>
      <p:pic>
        <p:nvPicPr>
          <p:cNvPr id="9" name="Picture 8"/>
          <p:cNvPicPr/>
          <p:nvPr/>
        </p:nvPicPr>
        <p:blipFill rotWithShape="1">
          <a:blip cstate="print" r:embed="rId4">
            <a:extLst>
              <a:ext uri="{28A0092B-C50C-407E-A947-70E740481C1C}">
                <a14:useLocalDpi xmlns:a14="http://schemas.microsoft.com/office/drawing/2010/main" val="0"/>
              </a:ext>
            </a:extLst>
          </a:blip>
          <a:srcRect r="21"/>
          <a:stretch/>
        </p:blipFill>
        <p:spPr>
          <a:xfrm>
            <a:off x="7668345" y="0"/>
            <a:ext cx="1475656" cy="836712"/>
          </a:xfrm>
          <a:prstGeom prst="rect">
            <a:avLst/>
          </a:prstGeom>
        </p:spPr>
      </p:pic>
      <p:sp>
        <p:nvSpPr>
          <p:cNvPr id="7" name="Title 1"/>
          <p:cNvSpPr txBox="1">
            <a:spLocks/>
          </p:cNvSpPr>
          <p:nvPr/>
        </p:nvSpPr>
        <p:spPr bwMode="auto">
          <a:xfrm>
            <a:off x="327025" y="833438"/>
            <a:ext cx="8229600" cy="62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charset="0" typeface="Arial"/>
                <a:ea charset="-128" pitchFamily="34" typeface="ＭＳ Ｐゴシック"/>
              </a:defRPr>
            </a:lvl1pPr>
            <a:lvl2pPr indent="-285750" marL="742950">
              <a:defRPr sz="2400">
                <a:solidFill>
                  <a:schemeClr val="tx1"/>
                </a:solidFill>
                <a:latin charset="0" typeface="Arial"/>
                <a:ea charset="-128" pitchFamily="34" typeface="ＭＳ Ｐゴシック"/>
              </a:defRPr>
            </a:lvl2pPr>
            <a:lvl3pPr indent="-228600" marL="1143000">
              <a:defRPr sz="2400">
                <a:solidFill>
                  <a:schemeClr val="tx1"/>
                </a:solidFill>
                <a:latin charset="0" typeface="Arial"/>
                <a:ea charset="-128" pitchFamily="34" typeface="ＭＳ Ｐゴシック"/>
              </a:defRPr>
            </a:lvl3pPr>
            <a:lvl4pPr indent="-228600" marL="1600200">
              <a:defRPr sz="2400">
                <a:solidFill>
                  <a:schemeClr val="tx1"/>
                </a:solidFill>
                <a:latin charset="0" typeface="Arial"/>
                <a:ea charset="-128" pitchFamily="34" typeface="ＭＳ Ｐゴシック"/>
              </a:defRPr>
            </a:lvl4pPr>
            <a:lvl5pPr indent="-228600" marL="2057400">
              <a:defRPr sz="2400">
                <a:solidFill>
                  <a:schemeClr val="tx1"/>
                </a:solidFill>
                <a:latin charset="0" typeface="Arial"/>
                <a:ea charset="-128" pitchFamily="34" typeface="ＭＳ Ｐゴシック"/>
              </a:defRPr>
            </a:lvl5pPr>
            <a:lvl6pPr eaLnBrk="0" fontAlgn="base" hangingPunct="0" indent="-228600" marL="2514600">
              <a:spcBef>
                <a:spcPct val="0"/>
              </a:spcBef>
              <a:spcAft>
                <a:spcPct val="0"/>
              </a:spcAft>
              <a:defRPr sz="2400">
                <a:solidFill>
                  <a:schemeClr val="tx1"/>
                </a:solidFill>
                <a:latin charset="0" typeface="Arial"/>
                <a:ea charset="-128" pitchFamily="34" typeface="ＭＳ Ｐゴシック"/>
              </a:defRPr>
            </a:lvl6pPr>
            <a:lvl7pPr eaLnBrk="0" fontAlgn="base" hangingPunct="0" indent="-228600" marL="2971800">
              <a:spcBef>
                <a:spcPct val="0"/>
              </a:spcBef>
              <a:spcAft>
                <a:spcPct val="0"/>
              </a:spcAft>
              <a:defRPr sz="2400">
                <a:solidFill>
                  <a:schemeClr val="tx1"/>
                </a:solidFill>
                <a:latin charset="0" typeface="Arial"/>
                <a:ea charset="-128" pitchFamily="34" typeface="ＭＳ Ｐゴシック"/>
              </a:defRPr>
            </a:lvl7pPr>
            <a:lvl8pPr eaLnBrk="0" fontAlgn="base" hangingPunct="0" indent="-228600" marL="3429000">
              <a:spcBef>
                <a:spcPct val="0"/>
              </a:spcBef>
              <a:spcAft>
                <a:spcPct val="0"/>
              </a:spcAft>
              <a:defRPr sz="2400">
                <a:solidFill>
                  <a:schemeClr val="tx1"/>
                </a:solidFill>
                <a:latin charset="0" typeface="Arial"/>
                <a:ea charset="-128" pitchFamily="34" typeface="ＭＳ Ｐゴシック"/>
              </a:defRPr>
            </a:lvl8pPr>
            <a:lvl9pPr eaLnBrk="0" fontAlgn="base" hangingPunct="0" indent="-228600" marL="3886200">
              <a:spcBef>
                <a:spcPct val="0"/>
              </a:spcBef>
              <a:spcAft>
                <a:spcPct val="0"/>
              </a:spcAft>
              <a:defRPr sz="2400">
                <a:solidFill>
                  <a:schemeClr val="tx1"/>
                </a:solidFill>
                <a:latin charset="0" typeface="Arial"/>
                <a:ea charset="-128" pitchFamily="34" typeface="ＭＳ Ｐゴシック"/>
              </a:defRPr>
            </a:lvl9pPr>
          </a:lstStyle>
          <a:p>
            <a:pPr algn="ctr"/>
            <a:r>
              <a:rPr b="1" lang="en-GB" sz="3200">
                <a:solidFill>
                  <a:srgbClr val="422C88"/>
                </a:solidFill>
              </a:rPr>
              <a:t>Changes made to NHS finance regime in response to Covid-19</a:t>
            </a:r>
            <a:endParaRPr altLang="en-US" b="1" lang="en-GB" sz="2800">
              <a:solidFill>
                <a:srgbClr val="0070C0"/>
              </a:solidFill>
            </a:endParaRPr>
          </a:p>
        </p:txBody>
      </p:sp>
      <p:sp>
        <p:nvSpPr>
          <p:cNvPr id="12" name="Content Placeholder 1"/>
          <p:cNvSpPr txBox="1">
            <a:spLocks/>
          </p:cNvSpPr>
          <p:nvPr/>
        </p:nvSpPr>
        <p:spPr bwMode="auto">
          <a:xfrm>
            <a:off x="395536" y="2060848"/>
            <a:ext cx="8281987" cy="3775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indent="-342900" marL="342900">
              <a:defRPr sz="2400">
                <a:solidFill>
                  <a:schemeClr val="tx1"/>
                </a:solidFill>
                <a:latin charset="0" typeface="Arial"/>
                <a:ea charset="-128" pitchFamily="34" typeface="ＭＳ Ｐゴシック"/>
              </a:defRPr>
            </a:lvl1pPr>
            <a:lvl2pPr indent="-285750" marL="742950">
              <a:defRPr sz="2400">
                <a:solidFill>
                  <a:schemeClr val="tx1"/>
                </a:solidFill>
                <a:latin charset="0" typeface="Arial"/>
                <a:ea charset="-128" pitchFamily="34" typeface="ＭＳ Ｐゴシック"/>
              </a:defRPr>
            </a:lvl2pPr>
            <a:lvl3pPr indent="-228600" marL="1143000">
              <a:defRPr sz="2400">
                <a:solidFill>
                  <a:schemeClr val="tx1"/>
                </a:solidFill>
                <a:latin charset="0" typeface="Arial"/>
                <a:ea charset="-128" pitchFamily="34" typeface="ＭＳ Ｐゴシック"/>
              </a:defRPr>
            </a:lvl3pPr>
            <a:lvl4pPr indent="-228600" marL="1600200">
              <a:defRPr sz="2400">
                <a:solidFill>
                  <a:schemeClr val="tx1"/>
                </a:solidFill>
                <a:latin charset="0" typeface="Arial"/>
                <a:ea charset="-128" pitchFamily="34" typeface="ＭＳ Ｐゴシック"/>
              </a:defRPr>
            </a:lvl4pPr>
            <a:lvl5pPr indent="-228600" marL="2057400">
              <a:defRPr sz="2400">
                <a:solidFill>
                  <a:schemeClr val="tx1"/>
                </a:solidFill>
                <a:latin charset="0" typeface="Arial"/>
                <a:ea charset="-128" pitchFamily="34" typeface="ＭＳ Ｐゴシック"/>
              </a:defRPr>
            </a:lvl5pPr>
            <a:lvl6pPr eaLnBrk="0" fontAlgn="base" hangingPunct="0" indent="-228600" marL="2514600">
              <a:spcBef>
                <a:spcPct val="0"/>
              </a:spcBef>
              <a:spcAft>
                <a:spcPct val="0"/>
              </a:spcAft>
              <a:defRPr sz="2400">
                <a:solidFill>
                  <a:schemeClr val="tx1"/>
                </a:solidFill>
                <a:latin charset="0" typeface="Arial"/>
                <a:ea charset="-128" pitchFamily="34" typeface="ＭＳ Ｐゴシック"/>
              </a:defRPr>
            </a:lvl6pPr>
            <a:lvl7pPr eaLnBrk="0" fontAlgn="base" hangingPunct="0" indent="-228600" marL="2971800">
              <a:spcBef>
                <a:spcPct val="0"/>
              </a:spcBef>
              <a:spcAft>
                <a:spcPct val="0"/>
              </a:spcAft>
              <a:defRPr sz="2400">
                <a:solidFill>
                  <a:schemeClr val="tx1"/>
                </a:solidFill>
                <a:latin charset="0" typeface="Arial"/>
                <a:ea charset="-128" pitchFamily="34" typeface="ＭＳ Ｐゴシック"/>
              </a:defRPr>
            </a:lvl7pPr>
            <a:lvl8pPr eaLnBrk="0" fontAlgn="base" hangingPunct="0" indent="-228600" marL="3429000">
              <a:spcBef>
                <a:spcPct val="0"/>
              </a:spcBef>
              <a:spcAft>
                <a:spcPct val="0"/>
              </a:spcAft>
              <a:defRPr sz="2400">
                <a:solidFill>
                  <a:schemeClr val="tx1"/>
                </a:solidFill>
                <a:latin charset="0" typeface="Arial"/>
                <a:ea charset="-128" pitchFamily="34" typeface="ＭＳ Ｐゴシック"/>
              </a:defRPr>
            </a:lvl8pPr>
            <a:lvl9pPr eaLnBrk="0" fontAlgn="base" hangingPunct="0" indent="-228600" marL="3886200">
              <a:spcBef>
                <a:spcPct val="0"/>
              </a:spcBef>
              <a:spcAft>
                <a:spcPct val="0"/>
              </a:spcAft>
              <a:defRPr sz="2400">
                <a:solidFill>
                  <a:schemeClr val="tx1"/>
                </a:solidFill>
                <a:latin charset="0" typeface="Arial"/>
                <a:ea charset="-128" pitchFamily="34" typeface="ＭＳ Ｐゴシック"/>
              </a:defRPr>
            </a:lvl9pPr>
          </a:lstStyle>
          <a:p>
            <a:pPr indent="-342900" marL="342900">
              <a:lnSpc>
                <a:spcPct val="150000"/>
              </a:lnSpc>
              <a:buFont charset="0" panose="020B0604020202020204" pitchFamily="34" typeface="Arial"/>
              <a:buChar char="•"/>
            </a:pPr>
            <a:r>
              <a:rPr lang="en-GB" sz="1800">
                <a:latin charset="0" panose="020B0604020202020204" pitchFamily="34" typeface="Arial"/>
                <a:cs charset="0" panose="020B0604020202020204" pitchFamily="34" typeface="Arial"/>
              </a:rPr>
              <a:t>Suspension of contracts between NHS organisations, replaced with</a:t>
            </a:r>
          </a:p>
          <a:p>
            <a:pPr indent="-342900" marL="342900">
              <a:lnSpc>
                <a:spcPct val="150000"/>
              </a:lnSpc>
              <a:buFont charset="0" panose="020B0604020202020204" pitchFamily="34" typeface="Arial"/>
              <a:buChar char="•"/>
            </a:pPr>
            <a:r>
              <a:rPr lang="en-GB" sz="1800">
                <a:latin charset="0" panose="020B0604020202020204" pitchFamily="34" typeface="Arial"/>
                <a:cs charset="0" panose="020B0604020202020204" pitchFamily="34" typeface="Arial"/>
              </a:rPr>
              <a:t>Heavily centralised block funding arrangement (six month basis)</a:t>
            </a:r>
          </a:p>
          <a:p>
            <a:pPr indent="-342900" marL="342900">
              <a:lnSpc>
                <a:spcPct val="150000"/>
              </a:lnSpc>
              <a:buFont charset="0" panose="020B0604020202020204" pitchFamily="34" typeface="Arial"/>
              <a:buChar char="•"/>
            </a:pPr>
            <a:r>
              <a:rPr lang="en-GB" sz="1800">
                <a:latin charset="0" panose="020B0604020202020204" pitchFamily="34" typeface="Arial"/>
                <a:cs charset="0" panose="020B0604020202020204" pitchFamily="34" typeface="Arial"/>
              </a:rPr>
              <a:t>Top-up payments for direct pandemic related costs (e.g., enhanced cleaning)</a:t>
            </a:r>
          </a:p>
          <a:p>
            <a:pPr indent="-342900" marL="342900">
              <a:lnSpc>
                <a:spcPct val="150000"/>
              </a:lnSpc>
              <a:buFont charset="0" panose="020B0604020202020204" pitchFamily="34" typeface="Arial"/>
              <a:buChar char="•"/>
            </a:pPr>
            <a:r>
              <a:rPr lang="en-GB" sz="1800">
                <a:latin charset="0" panose="020B0604020202020204" pitchFamily="34" typeface="Arial"/>
                <a:cs charset="0" panose="020B0604020202020204" pitchFamily="34" typeface="Arial"/>
              </a:rPr>
              <a:t>Front loading of cash payment to ensure rapid cashflow to suppliers</a:t>
            </a:r>
          </a:p>
          <a:p>
            <a:pPr indent="-342900" marL="342900">
              <a:lnSpc>
                <a:spcPct val="150000"/>
              </a:lnSpc>
              <a:buFont charset="0" panose="020B0604020202020204" pitchFamily="34" typeface="Arial"/>
              <a:buChar char="•"/>
            </a:pPr>
            <a:r>
              <a:rPr lang="en-GB" sz="1800">
                <a:latin charset="0" panose="020B0604020202020204" pitchFamily="34" typeface="Arial"/>
                <a:cs charset="0" panose="020B0604020202020204" pitchFamily="34" typeface="Arial"/>
              </a:rPr>
              <a:t>Independent Sector Providers nationally and then regionally contracted</a:t>
            </a:r>
          </a:p>
          <a:p>
            <a:pPr indent="-342900" marL="342900">
              <a:lnSpc>
                <a:spcPct val="150000"/>
              </a:lnSpc>
              <a:buFont charset="0" panose="020B0604020202020204" pitchFamily="34" typeface="Arial"/>
              <a:buChar char="•"/>
            </a:pPr>
            <a:r>
              <a:rPr lang="en-GB" sz="1800">
                <a:latin charset="0" panose="020B0604020202020204" pitchFamily="34" typeface="Arial"/>
                <a:cs charset="0" panose="020B0604020202020204" pitchFamily="34" typeface="Arial"/>
              </a:rPr>
              <a:t>Funding available to support reconfiguration of space and capacity </a:t>
            </a:r>
          </a:p>
          <a:p>
            <a:pPr indent="-342900" marL="342900">
              <a:lnSpc>
                <a:spcPct val="150000"/>
              </a:lnSpc>
              <a:buFont charset="0" panose="020B0604020202020204" pitchFamily="34" typeface="Arial"/>
              <a:buChar char="•"/>
            </a:pPr>
            <a:r>
              <a:rPr lang="en-GB" sz="1800">
                <a:latin charset="0" panose="020B0604020202020204" pitchFamily="34" typeface="Arial"/>
                <a:cs charset="0" panose="020B0604020202020204" pitchFamily="34" typeface="Arial"/>
              </a:rPr>
              <a:t>Funding regime designed to support cost of provision and deliver breakeven financial performance </a:t>
            </a:r>
          </a:p>
          <a:p>
            <a:pPr indent="-342900" marL="342900">
              <a:lnSpc>
                <a:spcPct val="150000"/>
              </a:lnSpc>
              <a:buFont charset="0" panose="020B0604020202020204" pitchFamily="34" typeface="Arial"/>
              <a:buChar char="•"/>
            </a:pPr>
            <a:r>
              <a:rPr lang="en-GB" sz="1800">
                <a:latin charset="0" panose="020B0604020202020204" pitchFamily="34" typeface="Arial"/>
                <a:cs charset="0" panose="020B0604020202020204" pitchFamily="34" typeface="Arial"/>
              </a:rPr>
              <a:t>Cabinet Office Procurement Policy Notices to support key suppliers</a:t>
            </a:r>
          </a:p>
          <a:p>
            <a:pPr indent="0" marL="0">
              <a:spcBef>
                <a:spcPct val="20000"/>
              </a:spcBef>
            </a:pPr>
            <a:endParaRPr altLang="en-US" lang="en-US" sz="2000"/>
          </a:p>
          <a:p>
            <a:pPr indent="0" marL="0">
              <a:spcBef>
                <a:spcPct val="20000"/>
              </a:spcBef>
            </a:pPr>
            <a:endParaRPr altLang="en-US" lang="en-US" sz="2000"/>
          </a:p>
          <a:p>
            <a:pPr indent="-285750" marL="285750">
              <a:spcBef>
                <a:spcPct val="20000"/>
              </a:spcBef>
              <a:buFont charset="0" panose="020B0604020202020204" pitchFamily="34" typeface="Arial"/>
              <a:buChar char="•"/>
            </a:pPr>
            <a:endParaRPr altLang="en-US" lang="en-US" sz="2000"/>
          </a:p>
          <a:p>
            <a:pPr indent="-285750" marL="285750">
              <a:spcBef>
                <a:spcPct val="20000"/>
              </a:spcBef>
              <a:buFont charset="0" panose="020B0604020202020204" pitchFamily="34" typeface="Arial"/>
              <a:buChar char="•"/>
            </a:pPr>
            <a:endParaRPr altLang="en-US" lang="en-US" sz="2000"/>
          </a:p>
          <a:p>
            <a:pPr indent="-285750" marL="285750">
              <a:spcBef>
                <a:spcPct val="20000"/>
              </a:spcBef>
              <a:buFont charset="0" panose="020B0604020202020204" pitchFamily="34" typeface="Arial"/>
              <a:buChar char="•"/>
            </a:pPr>
            <a:endParaRPr altLang="en-US" lang="en-US" sz="2000"/>
          </a:p>
          <a:p>
            <a:pPr indent="-285750" marL="285750">
              <a:spcBef>
                <a:spcPct val="20000"/>
              </a:spcBef>
              <a:buFont charset="0" panose="020B0604020202020204" pitchFamily="34" typeface="Arial"/>
              <a:buChar char="•"/>
            </a:pPr>
            <a:endParaRPr altLang="en-US" lang="en-US" sz="2000"/>
          </a:p>
          <a:p>
            <a:pPr>
              <a:spcBef>
                <a:spcPct val="20000"/>
              </a:spcBef>
              <a:buFont charset="0" panose="020B0604020202020204" pitchFamily="34" typeface="Arial"/>
              <a:buChar char="•"/>
            </a:pPr>
            <a:endParaRPr altLang="en-US" lang="en-US" sz="1800"/>
          </a:p>
          <a:p>
            <a:pPr>
              <a:spcBef>
                <a:spcPct val="20000"/>
              </a:spcBef>
              <a:buFont charset="0" panose="020B0604020202020204" pitchFamily="34" typeface="Arial"/>
              <a:buChar char="•"/>
            </a:pPr>
            <a:endParaRPr altLang="en-US" lang="en-US" sz="1800"/>
          </a:p>
          <a:p>
            <a:pPr>
              <a:spcBef>
                <a:spcPct val="20000"/>
              </a:spcBef>
              <a:buFont charset="0" panose="020B0604020202020204" pitchFamily="34" typeface="Arial"/>
              <a:buChar char="•"/>
            </a:pPr>
            <a:endParaRPr altLang="en-US" lang="en-US" sz="1800"/>
          </a:p>
          <a:p>
            <a:pPr>
              <a:spcBef>
                <a:spcPct val="20000"/>
              </a:spcBef>
            </a:pPr>
            <a:endParaRPr altLang="en-US" lang="en-US" sz="1800"/>
          </a:p>
        </p:txBody>
      </p:sp>
      <p:sp>
        <p:nvSpPr>
          <p:cNvPr id="10" name="TextBox 9">
            <a:extLst>
              <a:ext uri="{FF2B5EF4-FFF2-40B4-BE49-F238E27FC236}">
                <a16:creationId xmlns:a16="http://schemas.microsoft.com/office/drawing/2014/main" id="{185EB7FC-FD15-409D-83E4-F7ABCEABC7B3}"/>
              </a:ext>
            </a:extLst>
          </p:cNvPr>
          <p:cNvSpPr txBox="1"/>
          <p:nvPr/>
        </p:nvSpPr>
        <p:spPr>
          <a:xfrm>
            <a:off x="251520" y="6315714"/>
            <a:ext cx="11131393" cy="307777"/>
          </a:xfrm>
          <a:prstGeom prst="rect">
            <a:avLst/>
          </a:prstGeom>
          <a:noFill/>
        </p:spPr>
        <p:txBody>
          <a:bodyPr rtlCol="0" wrap="square">
            <a:spAutoFit/>
          </a:bodyPr>
          <a:lstStyle/>
          <a:p>
            <a:r>
              <a:rPr lang="en-GB" sz="1400">
                <a:latin charset="0" panose="020B0604020202020204" pitchFamily="34" typeface="Arial"/>
                <a:cs charset="0" panose="020B0604020202020204" pitchFamily="34" typeface="Arial"/>
              </a:rPr>
              <a:t>Source: NHSE/I ‘Revised arrangements for NHS contracting and payment during the COVID-19 pandemic’</a:t>
            </a:r>
          </a:p>
        </p:txBody>
      </p:sp>
    </p:spTree>
    <p:extLst>
      <p:ext uri="{BB962C8B-B14F-4D97-AF65-F5344CB8AC3E}">
        <p14:creationId xmlns:p14="http://schemas.microsoft.com/office/powerpoint/2010/main" val="3008241840"/>
      </p:ext>
    </p:extLst>
  </p:cSld>
  <p:clrMapOvr>
    <a:masterClrMapping/>
  </p:clrMapOvr>
</p:sld>
</file>

<file path=ppt/slides/slide2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2" name="Content Placeholder 1"/>
          <p:cNvPicPr>
            <a:picLocks noChangeAspect="1" noGrp="1"/>
          </p:cNvPicPr>
          <p:nvPr>
            <p:ph idx="1"/>
          </p:nvPr>
        </p:nvPicPr>
        <p:blipFill>
          <a:blip cstate="print" r:embed="rId2">
            <a:extLst>
              <a:ext uri="{28A0092B-C50C-407E-A947-70E740481C1C}">
                <a14:useLocalDpi xmlns:a14="http://schemas.microsoft.com/office/drawing/2010/main" val="0"/>
              </a:ext>
            </a:extLst>
          </a:blip>
          <a:stretch>
            <a:fillRect/>
          </a:stretch>
        </p:blipFill>
        <p:spPr>
          <a:xfrm>
            <a:off x="0" y="6335129"/>
            <a:ext cx="9144000" cy="522872"/>
          </a:xfrm>
        </p:spPr>
      </p:pic>
      <p:pic>
        <p:nvPicPr>
          <p:cNvPr id="8" name="Picture 7"/>
          <p:cNvPicPr/>
          <p:nvPr/>
        </p:nvPicPr>
        <p:blipFill rotWithShape="1">
          <a:blip cstate="print" r:embed="rId3">
            <a:extLst>
              <a:ext uri="{28A0092B-C50C-407E-A947-70E740481C1C}">
                <a14:useLocalDpi xmlns:a14="http://schemas.microsoft.com/office/drawing/2010/main" val="0"/>
              </a:ext>
            </a:extLst>
          </a:blip>
          <a:srcRect r="-136"/>
          <a:stretch/>
        </p:blipFill>
        <p:spPr>
          <a:xfrm>
            <a:off x="35497" y="28019"/>
            <a:ext cx="1512167" cy="880701"/>
          </a:xfrm>
          <a:prstGeom prst="rect">
            <a:avLst/>
          </a:prstGeom>
        </p:spPr>
      </p:pic>
      <p:pic>
        <p:nvPicPr>
          <p:cNvPr id="9" name="Picture 8"/>
          <p:cNvPicPr/>
          <p:nvPr/>
        </p:nvPicPr>
        <p:blipFill rotWithShape="1">
          <a:blip cstate="print" r:embed="rId4">
            <a:extLst>
              <a:ext uri="{28A0092B-C50C-407E-A947-70E740481C1C}">
                <a14:useLocalDpi xmlns:a14="http://schemas.microsoft.com/office/drawing/2010/main" val="0"/>
              </a:ext>
            </a:extLst>
          </a:blip>
          <a:srcRect r="21"/>
          <a:stretch/>
        </p:blipFill>
        <p:spPr>
          <a:xfrm>
            <a:off x="7668345" y="0"/>
            <a:ext cx="1475656" cy="836712"/>
          </a:xfrm>
          <a:prstGeom prst="rect">
            <a:avLst/>
          </a:prstGeom>
        </p:spPr>
      </p:pic>
      <p:sp>
        <p:nvSpPr>
          <p:cNvPr id="7" name="Title 1"/>
          <p:cNvSpPr txBox="1">
            <a:spLocks/>
          </p:cNvSpPr>
          <p:nvPr/>
        </p:nvSpPr>
        <p:spPr bwMode="auto">
          <a:xfrm>
            <a:off x="327025" y="833438"/>
            <a:ext cx="8229600" cy="62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charset="0" typeface="Arial"/>
                <a:ea charset="-128" pitchFamily="34" typeface="ＭＳ Ｐゴシック"/>
              </a:defRPr>
            </a:lvl1pPr>
            <a:lvl2pPr indent="-285750" marL="742950">
              <a:defRPr sz="2400">
                <a:solidFill>
                  <a:schemeClr val="tx1"/>
                </a:solidFill>
                <a:latin charset="0" typeface="Arial"/>
                <a:ea charset="-128" pitchFamily="34" typeface="ＭＳ Ｐゴシック"/>
              </a:defRPr>
            </a:lvl2pPr>
            <a:lvl3pPr indent="-228600" marL="1143000">
              <a:defRPr sz="2400">
                <a:solidFill>
                  <a:schemeClr val="tx1"/>
                </a:solidFill>
                <a:latin charset="0" typeface="Arial"/>
                <a:ea charset="-128" pitchFamily="34" typeface="ＭＳ Ｐゴシック"/>
              </a:defRPr>
            </a:lvl3pPr>
            <a:lvl4pPr indent="-228600" marL="1600200">
              <a:defRPr sz="2400">
                <a:solidFill>
                  <a:schemeClr val="tx1"/>
                </a:solidFill>
                <a:latin charset="0" typeface="Arial"/>
                <a:ea charset="-128" pitchFamily="34" typeface="ＭＳ Ｐゴシック"/>
              </a:defRPr>
            </a:lvl4pPr>
            <a:lvl5pPr indent="-228600" marL="2057400">
              <a:defRPr sz="2400">
                <a:solidFill>
                  <a:schemeClr val="tx1"/>
                </a:solidFill>
                <a:latin charset="0" typeface="Arial"/>
                <a:ea charset="-128" pitchFamily="34" typeface="ＭＳ Ｐゴシック"/>
              </a:defRPr>
            </a:lvl5pPr>
            <a:lvl6pPr eaLnBrk="0" fontAlgn="base" hangingPunct="0" indent="-228600" marL="2514600">
              <a:spcBef>
                <a:spcPct val="0"/>
              </a:spcBef>
              <a:spcAft>
                <a:spcPct val="0"/>
              </a:spcAft>
              <a:defRPr sz="2400">
                <a:solidFill>
                  <a:schemeClr val="tx1"/>
                </a:solidFill>
                <a:latin charset="0" typeface="Arial"/>
                <a:ea charset="-128" pitchFamily="34" typeface="ＭＳ Ｐゴシック"/>
              </a:defRPr>
            </a:lvl6pPr>
            <a:lvl7pPr eaLnBrk="0" fontAlgn="base" hangingPunct="0" indent="-228600" marL="2971800">
              <a:spcBef>
                <a:spcPct val="0"/>
              </a:spcBef>
              <a:spcAft>
                <a:spcPct val="0"/>
              </a:spcAft>
              <a:defRPr sz="2400">
                <a:solidFill>
                  <a:schemeClr val="tx1"/>
                </a:solidFill>
                <a:latin charset="0" typeface="Arial"/>
                <a:ea charset="-128" pitchFamily="34" typeface="ＭＳ Ｐゴシック"/>
              </a:defRPr>
            </a:lvl7pPr>
            <a:lvl8pPr eaLnBrk="0" fontAlgn="base" hangingPunct="0" indent="-228600" marL="3429000">
              <a:spcBef>
                <a:spcPct val="0"/>
              </a:spcBef>
              <a:spcAft>
                <a:spcPct val="0"/>
              </a:spcAft>
              <a:defRPr sz="2400">
                <a:solidFill>
                  <a:schemeClr val="tx1"/>
                </a:solidFill>
                <a:latin charset="0" typeface="Arial"/>
                <a:ea charset="-128" pitchFamily="34" typeface="ＭＳ Ｐゴシック"/>
              </a:defRPr>
            </a:lvl8pPr>
            <a:lvl9pPr eaLnBrk="0" fontAlgn="base" hangingPunct="0" indent="-228600" marL="3886200">
              <a:spcBef>
                <a:spcPct val="0"/>
              </a:spcBef>
              <a:spcAft>
                <a:spcPct val="0"/>
              </a:spcAft>
              <a:defRPr sz="2400">
                <a:solidFill>
                  <a:schemeClr val="tx1"/>
                </a:solidFill>
                <a:latin charset="0" typeface="Arial"/>
                <a:ea charset="-128" pitchFamily="34" typeface="ＭＳ Ｐゴシック"/>
              </a:defRPr>
            </a:lvl9pPr>
          </a:lstStyle>
          <a:p>
            <a:pPr algn="ctr"/>
            <a:r>
              <a:rPr b="1" lang="en-GB" sz="3200">
                <a:solidFill>
                  <a:srgbClr val="422C88"/>
                </a:solidFill>
              </a:rPr>
              <a:t>MKUH Financial performance</a:t>
            </a:r>
            <a:endParaRPr altLang="en-US" b="1" lang="en-GB" sz="2800">
              <a:solidFill>
                <a:srgbClr val="0070C0"/>
              </a:solidFill>
            </a:endParaRPr>
          </a:p>
        </p:txBody>
      </p:sp>
      <p:sp>
        <p:nvSpPr>
          <p:cNvPr id="12" name="Content Placeholder 1"/>
          <p:cNvSpPr txBox="1">
            <a:spLocks/>
          </p:cNvSpPr>
          <p:nvPr/>
        </p:nvSpPr>
        <p:spPr bwMode="auto">
          <a:xfrm>
            <a:off x="395537" y="1340768"/>
            <a:ext cx="3816423"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indent="-342900" marL="342900">
              <a:defRPr sz="2400">
                <a:solidFill>
                  <a:schemeClr val="tx1"/>
                </a:solidFill>
                <a:latin charset="0" typeface="Arial"/>
                <a:ea charset="-128" pitchFamily="34" typeface="ＭＳ Ｐゴシック"/>
              </a:defRPr>
            </a:lvl1pPr>
            <a:lvl2pPr indent="-285750" marL="742950">
              <a:defRPr sz="2400">
                <a:solidFill>
                  <a:schemeClr val="tx1"/>
                </a:solidFill>
                <a:latin charset="0" typeface="Arial"/>
                <a:ea charset="-128" pitchFamily="34" typeface="ＭＳ Ｐゴシック"/>
              </a:defRPr>
            </a:lvl2pPr>
            <a:lvl3pPr indent="-228600" marL="1143000">
              <a:defRPr sz="2400">
                <a:solidFill>
                  <a:schemeClr val="tx1"/>
                </a:solidFill>
                <a:latin charset="0" typeface="Arial"/>
                <a:ea charset="-128" pitchFamily="34" typeface="ＭＳ Ｐゴシック"/>
              </a:defRPr>
            </a:lvl3pPr>
            <a:lvl4pPr indent="-228600" marL="1600200">
              <a:defRPr sz="2400">
                <a:solidFill>
                  <a:schemeClr val="tx1"/>
                </a:solidFill>
                <a:latin charset="0" typeface="Arial"/>
                <a:ea charset="-128" pitchFamily="34" typeface="ＭＳ Ｐゴシック"/>
              </a:defRPr>
            </a:lvl4pPr>
            <a:lvl5pPr indent="-228600" marL="2057400">
              <a:defRPr sz="2400">
                <a:solidFill>
                  <a:schemeClr val="tx1"/>
                </a:solidFill>
                <a:latin charset="0" typeface="Arial"/>
                <a:ea charset="-128" pitchFamily="34" typeface="ＭＳ Ｐゴシック"/>
              </a:defRPr>
            </a:lvl5pPr>
            <a:lvl6pPr eaLnBrk="0" fontAlgn="base" hangingPunct="0" indent="-228600" marL="2514600">
              <a:spcBef>
                <a:spcPct val="0"/>
              </a:spcBef>
              <a:spcAft>
                <a:spcPct val="0"/>
              </a:spcAft>
              <a:defRPr sz="2400">
                <a:solidFill>
                  <a:schemeClr val="tx1"/>
                </a:solidFill>
                <a:latin charset="0" typeface="Arial"/>
                <a:ea charset="-128" pitchFamily="34" typeface="ＭＳ Ｐゴシック"/>
              </a:defRPr>
            </a:lvl6pPr>
            <a:lvl7pPr eaLnBrk="0" fontAlgn="base" hangingPunct="0" indent="-228600" marL="2971800">
              <a:spcBef>
                <a:spcPct val="0"/>
              </a:spcBef>
              <a:spcAft>
                <a:spcPct val="0"/>
              </a:spcAft>
              <a:defRPr sz="2400">
                <a:solidFill>
                  <a:schemeClr val="tx1"/>
                </a:solidFill>
                <a:latin charset="0" typeface="Arial"/>
                <a:ea charset="-128" pitchFamily="34" typeface="ＭＳ Ｐゴシック"/>
              </a:defRPr>
            </a:lvl7pPr>
            <a:lvl8pPr eaLnBrk="0" fontAlgn="base" hangingPunct="0" indent="-228600" marL="3429000">
              <a:spcBef>
                <a:spcPct val="0"/>
              </a:spcBef>
              <a:spcAft>
                <a:spcPct val="0"/>
              </a:spcAft>
              <a:defRPr sz="2400">
                <a:solidFill>
                  <a:schemeClr val="tx1"/>
                </a:solidFill>
                <a:latin charset="0" typeface="Arial"/>
                <a:ea charset="-128" pitchFamily="34" typeface="ＭＳ Ｐゴシック"/>
              </a:defRPr>
            </a:lvl8pPr>
            <a:lvl9pPr eaLnBrk="0" fontAlgn="base" hangingPunct="0" indent="-228600" marL="3886200">
              <a:spcBef>
                <a:spcPct val="0"/>
              </a:spcBef>
              <a:spcAft>
                <a:spcPct val="0"/>
              </a:spcAft>
              <a:defRPr sz="2400">
                <a:solidFill>
                  <a:schemeClr val="tx1"/>
                </a:solidFill>
                <a:latin charset="0" typeface="Arial"/>
                <a:ea charset="-128" pitchFamily="34" typeface="ＭＳ Ｐゴシック"/>
              </a:defRPr>
            </a:lvl9pPr>
          </a:lstStyle>
          <a:p>
            <a:pPr indent="-285750" marL="285750">
              <a:spcBef>
                <a:spcPct val="20000"/>
              </a:spcBef>
              <a:buFont charset="0" panose="020B0604020202020204" pitchFamily="34" typeface="Arial"/>
              <a:buChar char="•"/>
            </a:pPr>
            <a:endParaRPr altLang="en-US" lang="en-US"/>
          </a:p>
          <a:p>
            <a:pPr indent="-285750" marL="285750">
              <a:buFont charset="0" panose="020B0604020202020204" pitchFamily="34" typeface="Arial"/>
              <a:buChar char="•"/>
            </a:pPr>
            <a:r>
              <a:rPr lang="en-GB" sz="1800">
                <a:latin charset="0" panose="020B0604020202020204" pitchFamily="34" typeface="Arial"/>
                <a:cs charset="0" panose="020B0604020202020204" pitchFamily="34" typeface="Arial"/>
              </a:rPr>
              <a:t>Surplus of £0.4m vs. planned deficit of £3.6m</a:t>
            </a:r>
          </a:p>
          <a:p>
            <a:pPr indent="0" marL="0"/>
            <a:endParaRPr lang="en-GB" sz="1800">
              <a:latin charset="0" panose="020B0604020202020204" pitchFamily="34" typeface="Arial"/>
              <a:cs charset="0" panose="020B0604020202020204" pitchFamily="34" typeface="Arial"/>
            </a:endParaRPr>
          </a:p>
          <a:p>
            <a:pPr indent="-285750" marL="285750">
              <a:buFont charset="0" panose="020B0604020202020204" pitchFamily="34" typeface="Arial"/>
              <a:buChar char="•"/>
            </a:pPr>
            <a:r>
              <a:rPr lang="en-GB" sz="1800">
                <a:latin charset="0" panose="020B0604020202020204" pitchFamily="34" typeface="Arial"/>
                <a:cs charset="0" panose="020B0604020202020204" pitchFamily="34" typeface="Arial"/>
              </a:rPr>
              <a:t>Operating income increased by £18.6m (7.9%)</a:t>
            </a:r>
          </a:p>
          <a:p>
            <a:pPr indent="0" marL="0"/>
            <a:endParaRPr lang="en-GB" sz="1800">
              <a:latin charset="0" panose="020B0604020202020204" pitchFamily="34" typeface="Arial"/>
              <a:cs charset="0" panose="020B0604020202020204" pitchFamily="34" typeface="Arial"/>
            </a:endParaRPr>
          </a:p>
          <a:p>
            <a:pPr indent="-285750" marL="285750">
              <a:buFont charset="0" panose="020B0604020202020204" pitchFamily="34" typeface="Arial"/>
              <a:buChar char="•"/>
            </a:pPr>
            <a:r>
              <a:rPr lang="en-GB" sz="1800">
                <a:latin charset="0" panose="020B0604020202020204" pitchFamily="34" typeface="Arial"/>
                <a:cs charset="0" panose="020B0604020202020204" pitchFamily="34" typeface="Arial"/>
              </a:rPr>
              <a:t>Operating expenditure increased by £12.1m (4.2%) over same period</a:t>
            </a:r>
          </a:p>
          <a:p>
            <a:pPr indent="0" marL="0"/>
            <a:endParaRPr lang="en-GB" sz="1800">
              <a:latin charset="0" panose="020B0604020202020204" pitchFamily="34" typeface="Arial"/>
              <a:cs charset="0" panose="020B0604020202020204" pitchFamily="34" typeface="Arial"/>
            </a:endParaRPr>
          </a:p>
          <a:p>
            <a:pPr indent="-285750" marL="285750">
              <a:buFont charset="0" panose="020B0604020202020204" pitchFamily="34" typeface="Arial"/>
              <a:buChar char="•"/>
            </a:pPr>
            <a:r>
              <a:rPr lang="en-GB" sz="1800">
                <a:latin charset="0" panose="020B0604020202020204" pitchFamily="34" typeface="Arial"/>
                <a:cs charset="0" panose="020B0604020202020204" pitchFamily="34" typeface="Arial"/>
              </a:rPr>
              <a:t>Exceptional funding regime in place throughout 2020/21 prevents meaningful comparison to historical financial performance</a:t>
            </a:r>
          </a:p>
          <a:p>
            <a:pPr indent="0" marL="0">
              <a:spcBef>
                <a:spcPct val="20000"/>
              </a:spcBef>
            </a:pPr>
            <a:endParaRPr altLang="en-US" lang="en-US" sz="2000"/>
          </a:p>
          <a:p>
            <a:pPr indent="-285750" marL="285750">
              <a:spcBef>
                <a:spcPct val="20000"/>
              </a:spcBef>
              <a:buFont charset="0" panose="020B0604020202020204" pitchFamily="34" typeface="Arial"/>
              <a:buChar char="•"/>
            </a:pPr>
            <a:endParaRPr altLang="en-US" lang="en-US" sz="2000"/>
          </a:p>
          <a:p>
            <a:pPr>
              <a:spcBef>
                <a:spcPct val="20000"/>
              </a:spcBef>
              <a:buFont charset="0" panose="020B0604020202020204" pitchFamily="34" typeface="Arial"/>
              <a:buChar char="•"/>
            </a:pPr>
            <a:endParaRPr altLang="en-US" lang="en-US" sz="1800"/>
          </a:p>
          <a:p>
            <a:pPr>
              <a:spcBef>
                <a:spcPct val="20000"/>
              </a:spcBef>
              <a:buFont charset="0" panose="020B0604020202020204" pitchFamily="34" typeface="Arial"/>
              <a:buChar char="•"/>
            </a:pPr>
            <a:endParaRPr altLang="en-US" lang="en-US" sz="1800"/>
          </a:p>
          <a:p>
            <a:pPr>
              <a:spcBef>
                <a:spcPct val="20000"/>
              </a:spcBef>
              <a:buFont charset="0" panose="020B0604020202020204" pitchFamily="34" typeface="Arial"/>
              <a:buChar char="•"/>
            </a:pPr>
            <a:endParaRPr altLang="en-US" lang="en-US" sz="1800"/>
          </a:p>
          <a:p>
            <a:pPr>
              <a:spcBef>
                <a:spcPct val="20000"/>
              </a:spcBef>
            </a:pPr>
            <a:endParaRPr altLang="en-US" lang="en-US" sz="1800"/>
          </a:p>
        </p:txBody>
      </p:sp>
      <p:pic>
        <p:nvPicPr>
          <p:cNvPr id="11" name="Picture 10">
            <a:extLst>
              <a:ext uri="{FF2B5EF4-FFF2-40B4-BE49-F238E27FC236}">
                <a16:creationId xmlns:a16="http://schemas.microsoft.com/office/drawing/2014/main" id="{934CA0AF-D1F6-44A9-B4B8-DB73CF83E7F2}"/>
              </a:ext>
            </a:extLst>
          </p:cNvPr>
          <p:cNvPicPr>
            <a:picLocks noChangeAspect="1"/>
          </p:cNvPicPr>
          <p:nvPr/>
        </p:nvPicPr>
        <p:blipFill>
          <a:blip r:embed="rId5"/>
          <a:stretch>
            <a:fillRect/>
          </a:stretch>
        </p:blipFill>
        <p:spPr>
          <a:xfrm>
            <a:off x="4387644" y="2169191"/>
            <a:ext cx="4360819" cy="2958686"/>
          </a:xfrm>
          <a:prstGeom prst="rect">
            <a:avLst/>
          </a:prstGeom>
        </p:spPr>
      </p:pic>
    </p:spTree>
    <p:extLst>
      <p:ext uri="{BB962C8B-B14F-4D97-AF65-F5344CB8AC3E}">
        <p14:creationId xmlns:p14="http://schemas.microsoft.com/office/powerpoint/2010/main" val="3496455811"/>
      </p:ext>
    </p:extLst>
  </p:cSld>
  <p:clrMapOvr>
    <a:masterClrMapping/>
  </p:clrMapOvr>
</p:sld>
</file>

<file path=ppt/slides/slide2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2" name="Content Placeholder 1"/>
          <p:cNvPicPr>
            <a:picLocks noChangeAspect="1" noGrp="1"/>
          </p:cNvPicPr>
          <p:nvPr>
            <p:ph idx="1"/>
          </p:nvPr>
        </p:nvPicPr>
        <p:blipFill>
          <a:blip cstate="print" r:embed="rId3">
            <a:extLst>
              <a:ext uri="{28A0092B-C50C-407E-A947-70E740481C1C}">
                <a14:useLocalDpi xmlns:a14="http://schemas.microsoft.com/office/drawing/2010/main" val="0"/>
              </a:ext>
            </a:extLst>
          </a:blip>
          <a:stretch>
            <a:fillRect/>
          </a:stretch>
        </p:blipFill>
        <p:spPr>
          <a:xfrm>
            <a:off x="0" y="6335129"/>
            <a:ext cx="9144000" cy="522872"/>
          </a:xfrm>
        </p:spPr>
      </p:pic>
      <p:pic>
        <p:nvPicPr>
          <p:cNvPr id="8" name="Picture 7"/>
          <p:cNvPicPr/>
          <p:nvPr/>
        </p:nvPicPr>
        <p:blipFill rotWithShape="1">
          <a:blip cstate="print" r:embed="rId4">
            <a:extLst>
              <a:ext uri="{28A0092B-C50C-407E-A947-70E740481C1C}">
                <a14:useLocalDpi xmlns:a14="http://schemas.microsoft.com/office/drawing/2010/main" val="0"/>
              </a:ext>
            </a:extLst>
          </a:blip>
          <a:srcRect r="-136"/>
          <a:stretch/>
        </p:blipFill>
        <p:spPr>
          <a:xfrm>
            <a:off x="35497" y="28019"/>
            <a:ext cx="1512167" cy="880701"/>
          </a:xfrm>
          <a:prstGeom prst="rect">
            <a:avLst/>
          </a:prstGeom>
        </p:spPr>
      </p:pic>
      <p:pic>
        <p:nvPicPr>
          <p:cNvPr id="9" name="Picture 8"/>
          <p:cNvPicPr/>
          <p:nvPr/>
        </p:nvPicPr>
        <p:blipFill rotWithShape="1">
          <a:blip cstate="print" r:embed="rId5">
            <a:extLst>
              <a:ext uri="{28A0092B-C50C-407E-A947-70E740481C1C}">
                <a14:useLocalDpi xmlns:a14="http://schemas.microsoft.com/office/drawing/2010/main" val="0"/>
              </a:ext>
            </a:extLst>
          </a:blip>
          <a:srcRect r="21"/>
          <a:stretch/>
        </p:blipFill>
        <p:spPr>
          <a:xfrm>
            <a:off x="7668345" y="0"/>
            <a:ext cx="1475656" cy="836712"/>
          </a:xfrm>
          <a:prstGeom prst="rect">
            <a:avLst/>
          </a:prstGeom>
        </p:spPr>
      </p:pic>
      <p:sp>
        <p:nvSpPr>
          <p:cNvPr id="7" name="Title 1"/>
          <p:cNvSpPr txBox="1">
            <a:spLocks/>
          </p:cNvSpPr>
          <p:nvPr/>
        </p:nvSpPr>
        <p:spPr bwMode="auto">
          <a:xfrm>
            <a:off x="327025" y="833438"/>
            <a:ext cx="8229600" cy="62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charset="0" typeface="Arial"/>
                <a:ea charset="-128" pitchFamily="34" typeface="ＭＳ Ｐゴシック"/>
              </a:defRPr>
            </a:lvl1pPr>
            <a:lvl2pPr indent="-285750" marL="742950">
              <a:defRPr sz="2400">
                <a:solidFill>
                  <a:schemeClr val="tx1"/>
                </a:solidFill>
                <a:latin charset="0" typeface="Arial"/>
                <a:ea charset="-128" pitchFamily="34" typeface="ＭＳ Ｐゴシック"/>
              </a:defRPr>
            </a:lvl2pPr>
            <a:lvl3pPr indent="-228600" marL="1143000">
              <a:defRPr sz="2400">
                <a:solidFill>
                  <a:schemeClr val="tx1"/>
                </a:solidFill>
                <a:latin charset="0" typeface="Arial"/>
                <a:ea charset="-128" pitchFamily="34" typeface="ＭＳ Ｐゴシック"/>
              </a:defRPr>
            </a:lvl3pPr>
            <a:lvl4pPr indent="-228600" marL="1600200">
              <a:defRPr sz="2400">
                <a:solidFill>
                  <a:schemeClr val="tx1"/>
                </a:solidFill>
                <a:latin charset="0" typeface="Arial"/>
                <a:ea charset="-128" pitchFamily="34" typeface="ＭＳ Ｐゴシック"/>
              </a:defRPr>
            </a:lvl4pPr>
            <a:lvl5pPr indent="-228600" marL="2057400">
              <a:defRPr sz="2400">
                <a:solidFill>
                  <a:schemeClr val="tx1"/>
                </a:solidFill>
                <a:latin charset="0" typeface="Arial"/>
                <a:ea charset="-128" pitchFamily="34" typeface="ＭＳ Ｐゴシック"/>
              </a:defRPr>
            </a:lvl5pPr>
            <a:lvl6pPr eaLnBrk="0" fontAlgn="base" hangingPunct="0" indent="-228600" marL="2514600">
              <a:spcBef>
                <a:spcPct val="0"/>
              </a:spcBef>
              <a:spcAft>
                <a:spcPct val="0"/>
              </a:spcAft>
              <a:defRPr sz="2400">
                <a:solidFill>
                  <a:schemeClr val="tx1"/>
                </a:solidFill>
                <a:latin charset="0" typeface="Arial"/>
                <a:ea charset="-128" pitchFamily="34" typeface="ＭＳ Ｐゴシック"/>
              </a:defRPr>
            </a:lvl6pPr>
            <a:lvl7pPr eaLnBrk="0" fontAlgn="base" hangingPunct="0" indent="-228600" marL="2971800">
              <a:spcBef>
                <a:spcPct val="0"/>
              </a:spcBef>
              <a:spcAft>
                <a:spcPct val="0"/>
              </a:spcAft>
              <a:defRPr sz="2400">
                <a:solidFill>
                  <a:schemeClr val="tx1"/>
                </a:solidFill>
                <a:latin charset="0" typeface="Arial"/>
                <a:ea charset="-128" pitchFamily="34" typeface="ＭＳ Ｐゴシック"/>
              </a:defRPr>
            </a:lvl7pPr>
            <a:lvl8pPr eaLnBrk="0" fontAlgn="base" hangingPunct="0" indent="-228600" marL="3429000">
              <a:spcBef>
                <a:spcPct val="0"/>
              </a:spcBef>
              <a:spcAft>
                <a:spcPct val="0"/>
              </a:spcAft>
              <a:defRPr sz="2400">
                <a:solidFill>
                  <a:schemeClr val="tx1"/>
                </a:solidFill>
                <a:latin charset="0" typeface="Arial"/>
                <a:ea charset="-128" pitchFamily="34" typeface="ＭＳ Ｐゴシック"/>
              </a:defRPr>
            </a:lvl8pPr>
            <a:lvl9pPr eaLnBrk="0" fontAlgn="base" hangingPunct="0" indent="-228600" marL="3886200">
              <a:spcBef>
                <a:spcPct val="0"/>
              </a:spcBef>
              <a:spcAft>
                <a:spcPct val="0"/>
              </a:spcAft>
              <a:defRPr sz="2400">
                <a:solidFill>
                  <a:schemeClr val="tx1"/>
                </a:solidFill>
                <a:latin charset="0" typeface="Arial"/>
                <a:ea charset="-128" pitchFamily="34" typeface="ＭＳ Ｐゴシック"/>
              </a:defRPr>
            </a:lvl9pPr>
          </a:lstStyle>
          <a:p>
            <a:pPr algn="ctr"/>
            <a:r>
              <a:rPr b="1" lang="en-GB" sz="3200">
                <a:solidFill>
                  <a:srgbClr val="422C88"/>
                </a:solidFill>
              </a:rPr>
              <a:t>Investing in the future</a:t>
            </a:r>
            <a:endParaRPr altLang="en-US" b="1" lang="en-GB" sz="2800">
              <a:solidFill>
                <a:srgbClr val="0070C0"/>
              </a:solidFill>
            </a:endParaRPr>
          </a:p>
        </p:txBody>
      </p:sp>
      <p:sp>
        <p:nvSpPr>
          <p:cNvPr id="12" name="Content Placeholder 1"/>
          <p:cNvSpPr txBox="1">
            <a:spLocks/>
          </p:cNvSpPr>
          <p:nvPr/>
        </p:nvSpPr>
        <p:spPr bwMode="auto">
          <a:xfrm>
            <a:off x="395537" y="1340768"/>
            <a:ext cx="4464496"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indent="-342900" marL="342900">
              <a:defRPr sz="2400">
                <a:solidFill>
                  <a:schemeClr val="tx1"/>
                </a:solidFill>
                <a:latin charset="0" typeface="Arial"/>
                <a:ea charset="-128" pitchFamily="34" typeface="ＭＳ Ｐゴシック"/>
              </a:defRPr>
            </a:lvl1pPr>
            <a:lvl2pPr indent="-285750" marL="742950">
              <a:defRPr sz="2400">
                <a:solidFill>
                  <a:schemeClr val="tx1"/>
                </a:solidFill>
                <a:latin charset="0" typeface="Arial"/>
                <a:ea charset="-128" pitchFamily="34" typeface="ＭＳ Ｐゴシック"/>
              </a:defRPr>
            </a:lvl2pPr>
            <a:lvl3pPr indent="-228600" marL="1143000">
              <a:defRPr sz="2400">
                <a:solidFill>
                  <a:schemeClr val="tx1"/>
                </a:solidFill>
                <a:latin charset="0" typeface="Arial"/>
                <a:ea charset="-128" pitchFamily="34" typeface="ＭＳ Ｐゴシック"/>
              </a:defRPr>
            </a:lvl3pPr>
            <a:lvl4pPr indent="-228600" marL="1600200">
              <a:defRPr sz="2400">
                <a:solidFill>
                  <a:schemeClr val="tx1"/>
                </a:solidFill>
                <a:latin charset="0" typeface="Arial"/>
                <a:ea charset="-128" pitchFamily="34" typeface="ＭＳ Ｐゴシック"/>
              </a:defRPr>
            </a:lvl4pPr>
            <a:lvl5pPr indent="-228600" marL="2057400">
              <a:defRPr sz="2400">
                <a:solidFill>
                  <a:schemeClr val="tx1"/>
                </a:solidFill>
                <a:latin charset="0" typeface="Arial"/>
                <a:ea charset="-128" pitchFamily="34" typeface="ＭＳ Ｐゴシック"/>
              </a:defRPr>
            </a:lvl5pPr>
            <a:lvl6pPr eaLnBrk="0" fontAlgn="base" hangingPunct="0" indent="-228600" marL="2514600">
              <a:spcBef>
                <a:spcPct val="0"/>
              </a:spcBef>
              <a:spcAft>
                <a:spcPct val="0"/>
              </a:spcAft>
              <a:defRPr sz="2400">
                <a:solidFill>
                  <a:schemeClr val="tx1"/>
                </a:solidFill>
                <a:latin charset="0" typeface="Arial"/>
                <a:ea charset="-128" pitchFamily="34" typeface="ＭＳ Ｐゴシック"/>
              </a:defRPr>
            </a:lvl6pPr>
            <a:lvl7pPr eaLnBrk="0" fontAlgn="base" hangingPunct="0" indent="-228600" marL="2971800">
              <a:spcBef>
                <a:spcPct val="0"/>
              </a:spcBef>
              <a:spcAft>
                <a:spcPct val="0"/>
              </a:spcAft>
              <a:defRPr sz="2400">
                <a:solidFill>
                  <a:schemeClr val="tx1"/>
                </a:solidFill>
                <a:latin charset="0" typeface="Arial"/>
                <a:ea charset="-128" pitchFamily="34" typeface="ＭＳ Ｐゴシック"/>
              </a:defRPr>
            </a:lvl7pPr>
            <a:lvl8pPr eaLnBrk="0" fontAlgn="base" hangingPunct="0" indent="-228600" marL="3429000">
              <a:spcBef>
                <a:spcPct val="0"/>
              </a:spcBef>
              <a:spcAft>
                <a:spcPct val="0"/>
              </a:spcAft>
              <a:defRPr sz="2400">
                <a:solidFill>
                  <a:schemeClr val="tx1"/>
                </a:solidFill>
                <a:latin charset="0" typeface="Arial"/>
                <a:ea charset="-128" pitchFamily="34" typeface="ＭＳ Ｐゴシック"/>
              </a:defRPr>
            </a:lvl8pPr>
            <a:lvl9pPr eaLnBrk="0" fontAlgn="base" hangingPunct="0" indent="-228600" marL="3886200">
              <a:spcBef>
                <a:spcPct val="0"/>
              </a:spcBef>
              <a:spcAft>
                <a:spcPct val="0"/>
              </a:spcAft>
              <a:defRPr sz="2400">
                <a:solidFill>
                  <a:schemeClr val="tx1"/>
                </a:solidFill>
                <a:latin charset="0" typeface="Arial"/>
                <a:ea charset="-128" pitchFamily="34" typeface="ＭＳ Ｐゴシック"/>
              </a:defRPr>
            </a:lvl9pPr>
          </a:lstStyle>
          <a:p>
            <a:pPr indent="-285750" marL="285750">
              <a:spcBef>
                <a:spcPct val="20000"/>
              </a:spcBef>
              <a:buFont charset="0" panose="020B0604020202020204" pitchFamily="34" typeface="Arial"/>
              <a:buChar char="•"/>
            </a:pPr>
            <a:endParaRPr altLang="en-US" lang="en-US" sz="2800"/>
          </a:p>
          <a:p>
            <a:r>
              <a:rPr lang="en-GB" sz="2000">
                <a:latin charset="0" panose="020B0604020202020204" pitchFamily="34" typeface="Arial"/>
                <a:cs charset="0" panose="020B0604020202020204" pitchFamily="34" typeface="Arial"/>
              </a:rPr>
              <a:t>The Trust invested nearly £41m in capital programmes during 2020/21. </a:t>
            </a:r>
          </a:p>
          <a:p>
            <a:endParaRPr lang="en-GB" sz="2000">
              <a:latin charset="0" panose="020B0604020202020204" pitchFamily="34" typeface="Arial"/>
              <a:cs charset="0" panose="020B0604020202020204" pitchFamily="34" typeface="Arial"/>
            </a:endParaRPr>
          </a:p>
          <a:p>
            <a:r>
              <a:rPr lang="en-GB" sz="2000">
                <a:latin charset="0" panose="020B0604020202020204" pitchFamily="34" typeface="Arial"/>
                <a:cs charset="0" panose="020B0604020202020204" pitchFamily="34" typeface="Arial"/>
              </a:rPr>
              <a:t>Key areas of investment focus were;</a:t>
            </a:r>
          </a:p>
          <a:p>
            <a:endParaRPr lang="en-GB" sz="2000">
              <a:latin charset="0" panose="020B0604020202020204" pitchFamily="34" typeface="Arial"/>
              <a:cs charset="0" panose="020B0604020202020204" pitchFamily="34" typeface="Arial"/>
            </a:endParaRPr>
          </a:p>
          <a:p>
            <a:pPr indent="-285750" marL="285750">
              <a:buFont charset="0" panose="020B0604020202020204" pitchFamily="34" typeface="Arial"/>
              <a:buChar char="•"/>
            </a:pPr>
            <a:r>
              <a:rPr lang="en-GB" sz="2000">
                <a:latin charset="0" panose="020B0604020202020204" pitchFamily="34" typeface="Arial"/>
                <a:cs charset="0" panose="020B0604020202020204" pitchFamily="34" typeface="Arial"/>
              </a:rPr>
              <a:t>MRI equipment</a:t>
            </a:r>
          </a:p>
          <a:p>
            <a:pPr indent="-285750" marL="285750">
              <a:buFont charset="0" panose="020B0604020202020204" pitchFamily="34" typeface="Arial"/>
              <a:buChar char="•"/>
            </a:pPr>
            <a:r>
              <a:rPr lang="en-GB" sz="2000">
                <a:latin charset="0" panose="020B0604020202020204" pitchFamily="34" typeface="Arial"/>
                <a:cs charset="0" panose="020B0604020202020204" pitchFamily="34" typeface="Arial"/>
              </a:rPr>
              <a:t>New Hospitals Programme infrastructure development</a:t>
            </a:r>
          </a:p>
          <a:p>
            <a:pPr indent="-285750" marL="285750">
              <a:buFont charset="0" panose="020B0604020202020204" pitchFamily="34" typeface="Arial"/>
              <a:buChar char="•"/>
            </a:pPr>
            <a:r>
              <a:rPr lang="en-GB" sz="2000">
                <a:latin charset="0" panose="020B0604020202020204" pitchFamily="34" typeface="Arial"/>
                <a:cs charset="0" panose="020B0604020202020204" pitchFamily="34" typeface="Arial"/>
              </a:rPr>
              <a:t>Commencement of Maple Centre Development </a:t>
            </a:r>
          </a:p>
          <a:p>
            <a:pPr indent="-285750" marL="285750">
              <a:buFont charset="0" panose="020B0604020202020204" pitchFamily="34" typeface="Arial"/>
              <a:buChar char="•"/>
            </a:pPr>
            <a:r>
              <a:rPr lang="en-GB" sz="2000">
                <a:latin charset="0" panose="020B0604020202020204" pitchFamily="34" typeface="Arial"/>
                <a:cs charset="0" panose="020B0604020202020204" pitchFamily="34" typeface="Arial"/>
              </a:rPr>
              <a:t>Endoscopy equipment </a:t>
            </a:r>
          </a:p>
          <a:p>
            <a:pPr indent="-285750" marL="285750">
              <a:buFont charset="0" panose="020B0604020202020204" pitchFamily="34" typeface="Arial"/>
              <a:buChar char="•"/>
            </a:pPr>
            <a:r>
              <a:rPr lang="en-GB" sz="2000">
                <a:latin charset="0" panose="020B0604020202020204" pitchFamily="34" typeface="Arial"/>
                <a:cs charset="0" panose="020B0604020202020204" pitchFamily="34" typeface="Arial"/>
              </a:rPr>
              <a:t>Investment in solar panels </a:t>
            </a:r>
          </a:p>
          <a:p>
            <a:pPr indent="0" marL="0">
              <a:spcBef>
                <a:spcPct val="20000"/>
              </a:spcBef>
            </a:pPr>
            <a:endParaRPr altLang="en-US" lang="en-US" sz="2000"/>
          </a:p>
          <a:p>
            <a:pPr indent="0" marL="0">
              <a:spcBef>
                <a:spcPct val="20000"/>
              </a:spcBef>
            </a:pPr>
            <a:endParaRPr altLang="en-US" lang="en-US" sz="2000"/>
          </a:p>
          <a:p>
            <a:pPr>
              <a:spcBef>
                <a:spcPct val="20000"/>
              </a:spcBef>
              <a:buFont charset="0" panose="020B0604020202020204" pitchFamily="34" typeface="Arial"/>
              <a:buChar char="•"/>
            </a:pPr>
            <a:endParaRPr altLang="en-US" lang="en-US" sz="1800"/>
          </a:p>
          <a:p>
            <a:pPr>
              <a:spcBef>
                <a:spcPct val="20000"/>
              </a:spcBef>
              <a:buFont charset="0" panose="020B0604020202020204" pitchFamily="34" typeface="Arial"/>
              <a:buChar char="•"/>
            </a:pPr>
            <a:endParaRPr altLang="en-US" lang="en-US" sz="1800"/>
          </a:p>
          <a:p>
            <a:pPr>
              <a:spcBef>
                <a:spcPct val="20000"/>
              </a:spcBef>
              <a:buFont charset="0" panose="020B0604020202020204" pitchFamily="34" typeface="Arial"/>
              <a:buChar char="•"/>
            </a:pPr>
            <a:endParaRPr altLang="en-US" lang="en-US" sz="1800"/>
          </a:p>
          <a:p>
            <a:pPr>
              <a:spcBef>
                <a:spcPct val="20000"/>
              </a:spcBef>
            </a:pPr>
            <a:endParaRPr altLang="en-US" lang="en-US" sz="1800"/>
          </a:p>
        </p:txBody>
      </p:sp>
      <p:pic>
        <p:nvPicPr>
          <p:cNvPr descr="Galliford Try chosen for Milton Keynes Hospital Pathway Unit | Galliford Try" id="11" name="Picture 2">
            <a:extLst>
              <a:ext uri="{FF2B5EF4-FFF2-40B4-BE49-F238E27FC236}">
                <a16:creationId xmlns:a16="http://schemas.microsoft.com/office/drawing/2014/main" id="{19AD57A6-5E7D-41E4-AD37-998A076FBC88}"/>
              </a:ext>
            </a:extLst>
          </p:cNvPr>
          <p:cNvPicPr>
            <a:picLocks noChangeArrowheads="1"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023307" y="1754843"/>
            <a:ext cx="3700120" cy="1945547"/>
          </a:xfrm>
          <a:prstGeom prst="rect">
            <a:avLst/>
          </a:prstGeom>
          <a:noFill/>
          <a:extLst>
            <a:ext uri="{909E8E84-426E-40DD-AFC4-6F175D3DCCD1}">
              <a14:hiddenFill xmlns:a14="http://schemas.microsoft.com/office/drawing/2010/main">
                <a:solidFill>
                  <a:srgbClr val="FFFFFF"/>
                </a:solidFill>
              </a14:hiddenFill>
            </a:ext>
          </a:extLst>
        </p:spPr>
      </p:pic>
      <p:pic>
        <p:nvPicPr>
          <p:cNvPr descr="Thousands of solar panels have been installed at Milton Keynes Hospital to  reduce emissions - MKFM 106.3FM - Radio Made in Milton Keynes" id="13" name="Picture 4">
            <a:extLst>
              <a:ext uri="{FF2B5EF4-FFF2-40B4-BE49-F238E27FC236}">
                <a16:creationId xmlns:a16="http://schemas.microsoft.com/office/drawing/2014/main" id="{1EECB6F0-FC62-4AA2-8F09-5A1F989B20D7}"/>
              </a:ext>
            </a:extLst>
          </p:cNvPr>
          <p:cNvPicPr>
            <a:picLocks noChangeArrowheads="1"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5023307" y="4040640"/>
            <a:ext cx="3700120" cy="19086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8607838"/>
      </p:ext>
    </p:extLst>
  </p:cSld>
  <p:clrMapOvr>
    <a:masterClrMapping/>
  </p:clrMapOvr>
</p:sld>
</file>

<file path=ppt/slides/slide2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2" name="Content Placeholder 1"/>
          <p:cNvPicPr>
            <a:picLocks noChangeAspect="1" noGrp="1"/>
          </p:cNvPicPr>
          <p:nvPr>
            <p:ph idx="1"/>
          </p:nvPr>
        </p:nvPicPr>
        <p:blipFill>
          <a:blip cstate="print" r:embed="rId3">
            <a:extLst>
              <a:ext uri="{28A0092B-C50C-407E-A947-70E740481C1C}">
                <a14:useLocalDpi xmlns:a14="http://schemas.microsoft.com/office/drawing/2010/main" val="0"/>
              </a:ext>
            </a:extLst>
          </a:blip>
          <a:stretch>
            <a:fillRect/>
          </a:stretch>
        </p:blipFill>
        <p:spPr>
          <a:xfrm>
            <a:off x="0" y="6335129"/>
            <a:ext cx="9144000" cy="522872"/>
          </a:xfrm>
        </p:spPr>
      </p:pic>
      <p:pic>
        <p:nvPicPr>
          <p:cNvPr id="8" name="Picture 7"/>
          <p:cNvPicPr/>
          <p:nvPr/>
        </p:nvPicPr>
        <p:blipFill rotWithShape="1">
          <a:blip cstate="print" r:embed="rId4">
            <a:extLst>
              <a:ext uri="{28A0092B-C50C-407E-A947-70E740481C1C}">
                <a14:useLocalDpi xmlns:a14="http://schemas.microsoft.com/office/drawing/2010/main" val="0"/>
              </a:ext>
            </a:extLst>
          </a:blip>
          <a:srcRect r="-136"/>
          <a:stretch/>
        </p:blipFill>
        <p:spPr>
          <a:xfrm>
            <a:off x="35497" y="28019"/>
            <a:ext cx="1512167" cy="880701"/>
          </a:xfrm>
          <a:prstGeom prst="rect">
            <a:avLst/>
          </a:prstGeom>
        </p:spPr>
      </p:pic>
      <p:pic>
        <p:nvPicPr>
          <p:cNvPr id="9" name="Picture 8"/>
          <p:cNvPicPr/>
          <p:nvPr/>
        </p:nvPicPr>
        <p:blipFill rotWithShape="1">
          <a:blip cstate="print" r:embed="rId5">
            <a:extLst>
              <a:ext uri="{28A0092B-C50C-407E-A947-70E740481C1C}">
                <a14:useLocalDpi xmlns:a14="http://schemas.microsoft.com/office/drawing/2010/main" val="0"/>
              </a:ext>
            </a:extLst>
          </a:blip>
          <a:srcRect r="21"/>
          <a:stretch/>
        </p:blipFill>
        <p:spPr>
          <a:xfrm>
            <a:off x="7668345" y="0"/>
            <a:ext cx="1475656" cy="836712"/>
          </a:xfrm>
          <a:prstGeom prst="rect">
            <a:avLst/>
          </a:prstGeom>
        </p:spPr>
      </p:pic>
      <p:sp>
        <p:nvSpPr>
          <p:cNvPr id="7" name="Title 1"/>
          <p:cNvSpPr txBox="1">
            <a:spLocks/>
          </p:cNvSpPr>
          <p:nvPr/>
        </p:nvSpPr>
        <p:spPr bwMode="auto">
          <a:xfrm>
            <a:off x="327025" y="833438"/>
            <a:ext cx="8229600" cy="62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charset="0" typeface="Arial"/>
                <a:ea charset="-128" pitchFamily="34" typeface="ＭＳ Ｐゴシック"/>
              </a:defRPr>
            </a:lvl1pPr>
            <a:lvl2pPr indent="-285750" marL="742950">
              <a:defRPr sz="2400">
                <a:solidFill>
                  <a:schemeClr val="tx1"/>
                </a:solidFill>
                <a:latin charset="0" typeface="Arial"/>
                <a:ea charset="-128" pitchFamily="34" typeface="ＭＳ Ｐゴシック"/>
              </a:defRPr>
            </a:lvl2pPr>
            <a:lvl3pPr indent="-228600" marL="1143000">
              <a:defRPr sz="2400">
                <a:solidFill>
                  <a:schemeClr val="tx1"/>
                </a:solidFill>
                <a:latin charset="0" typeface="Arial"/>
                <a:ea charset="-128" pitchFamily="34" typeface="ＭＳ Ｐゴシック"/>
              </a:defRPr>
            </a:lvl3pPr>
            <a:lvl4pPr indent="-228600" marL="1600200">
              <a:defRPr sz="2400">
                <a:solidFill>
                  <a:schemeClr val="tx1"/>
                </a:solidFill>
                <a:latin charset="0" typeface="Arial"/>
                <a:ea charset="-128" pitchFamily="34" typeface="ＭＳ Ｐゴシック"/>
              </a:defRPr>
            </a:lvl4pPr>
            <a:lvl5pPr indent="-228600" marL="2057400">
              <a:defRPr sz="2400">
                <a:solidFill>
                  <a:schemeClr val="tx1"/>
                </a:solidFill>
                <a:latin charset="0" typeface="Arial"/>
                <a:ea charset="-128" pitchFamily="34" typeface="ＭＳ Ｐゴシック"/>
              </a:defRPr>
            </a:lvl5pPr>
            <a:lvl6pPr eaLnBrk="0" fontAlgn="base" hangingPunct="0" indent="-228600" marL="2514600">
              <a:spcBef>
                <a:spcPct val="0"/>
              </a:spcBef>
              <a:spcAft>
                <a:spcPct val="0"/>
              </a:spcAft>
              <a:defRPr sz="2400">
                <a:solidFill>
                  <a:schemeClr val="tx1"/>
                </a:solidFill>
                <a:latin charset="0" typeface="Arial"/>
                <a:ea charset="-128" pitchFamily="34" typeface="ＭＳ Ｐゴシック"/>
              </a:defRPr>
            </a:lvl6pPr>
            <a:lvl7pPr eaLnBrk="0" fontAlgn="base" hangingPunct="0" indent="-228600" marL="2971800">
              <a:spcBef>
                <a:spcPct val="0"/>
              </a:spcBef>
              <a:spcAft>
                <a:spcPct val="0"/>
              </a:spcAft>
              <a:defRPr sz="2400">
                <a:solidFill>
                  <a:schemeClr val="tx1"/>
                </a:solidFill>
                <a:latin charset="0" typeface="Arial"/>
                <a:ea charset="-128" pitchFamily="34" typeface="ＭＳ Ｐゴシック"/>
              </a:defRPr>
            </a:lvl7pPr>
            <a:lvl8pPr eaLnBrk="0" fontAlgn="base" hangingPunct="0" indent="-228600" marL="3429000">
              <a:spcBef>
                <a:spcPct val="0"/>
              </a:spcBef>
              <a:spcAft>
                <a:spcPct val="0"/>
              </a:spcAft>
              <a:defRPr sz="2400">
                <a:solidFill>
                  <a:schemeClr val="tx1"/>
                </a:solidFill>
                <a:latin charset="0" typeface="Arial"/>
                <a:ea charset="-128" pitchFamily="34" typeface="ＭＳ Ｐゴシック"/>
              </a:defRPr>
            </a:lvl8pPr>
            <a:lvl9pPr eaLnBrk="0" fontAlgn="base" hangingPunct="0" indent="-228600" marL="3886200">
              <a:spcBef>
                <a:spcPct val="0"/>
              </a:spcBef>
              <a:spcAft>
                <a:spcPct val="0"/>
              </a:spcAft>
              <a:defRPr sz="2400">
                <a:solidFill>
                  <a:schemeClr val="tx1"/>
                </a:solidFill>
                <a:latin charset="0" typeface="Arial"/>
                <a:ea charset="-128" pitchFamily="34" typeface="ＭＳ Ｐゴシック"/>
              </a:defRPr>
            </a:lvl9pPr>
          </a:lstStyle>
          <a:p>
            <a:pPr algn="ctr"/>
            <a:r>
              <a:rPr b="1" lang="en-GB" sz="3200">
                <a:solidFill>
                  <a:srgbClr val="422C88"/>
                </a:solidFill>
              </a:rPr>
              <a:t>Milton Keynes Hospital Charity</a:t>
            </a:r>
            <a:endParaRPr altLang="en-US" b="1" lang="en-GB" sz="2800">
              <a:solidFill>
                <a:srgbClr val="0070C0"/>
              </a:solidFill>
            </a:endParaRPr>
          </a:p>
        </p:txBody>
      </p:sp>
      <p:sp>
        <p:nvSpPr>
          <p:cNvPr id="12" name="Content Placeholder 1"/>
          <p:cNvSpPr txBox="1">
            <a:spLocks/>
          </p:cNvSpPr>
          <p:nvPr/>
        </p:nvSpPr>
        <p:spPr bwMode="auto">
          <a:xfrm>
            <a:off x="395537" y="1340768"/>
            <a:ext cx="4464496"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indent="-342900" marL="342900">
              <a:defRPr sz="2400">
                <a:solidFill>
                  <a:schemeClr val="tx1"/>
                </a:solidFill>
                <a:latin charset="0" typeface="Arial"/>
                <a:ea charset="-128" pitchFamily="34" typeface="ＭＳ Ｐゴシック"/>
              </a:defRPr>
            </a:lvl1pPr>
            <a:lvl2pPr indent="-285750" marL="742950">
              <a:defRPr sz="2400">
                <a:solidFill>
                  <a:schemeClr val="tx1"/>
                </a:solidFill>
                <a:latin charset="0" typeface="Arial"/>
                <a:ea charset="-128" pitchFamily="34" typeface="ＭＳ Ｐゴシック"/>
              </a:defRPr>
            </a:lvl2pPr>
            <a:lvl3pPr indent="-228600" marL="1143000">
              <a:defRPr sz="2400">
                <a:solidFill>
                  <a:schemeClr val="tx1"/>
                </a:solidFill>
                <a:latin charset="0" typeface="Arial"/>
                <a:ea charset="-128" pitchFamily="34" typeface="ＭＳ Ｐゴシック"/>
              </a:defRPr>
            </a:lvl3pPr>
            <a:lvl4pPr indent="-228600" marL="1600200">
              <a:defRPr sz="2400">
                <a:solidFill>
                  <a:schemeClr val="tx1"/>
                </a:solidFill>
                <a:latin charset="0" typeface="Arial"/>
                <a:ea charset="-128" pitchFamily="34" typeface="ＭＳ Ｐゴシック"/>
              </a:defRPr>
            </a:lvl4pPr>
            <a:lvl5pPr indent="-228600" marL="2057400">
              <a:defRPr sz="2400">
                <a:solidFill>
                  <a:schemeClr val="tx1"/>
                </a:solidFill>
                <a:latin charset="0" typeface="Arial"/>
                <a:ea charset="-128" pitchFamily="34" typeface="ＭＳ Ｐゴシック"/>
              </a:defRPr>
            </a:lvl5pPr>
            <a:lvl6pPr eaLnBrk="0" fontAlgn="base" hangingPunct="0" indent="-228600" marL="2514600">
              <a:spcBef>
                <a:spcPct val="0"/>
              </a:spcBef>
              <a:spcAft>
                <a:spcPct val="0"/>
              </a:spcAft>
              <a:defRPr sz="2400">
                <a:solidFill>
                  <a:schemeClr val="tx1"/>
                </a:solidFill>
                <a:latin charset="0" typeface="Arial"/>
                <a:ea charset="-128" pitchFamily="34" typeface="ＭＳ Ｐゴシック"/>
              </a:defRPr>
            </a:lvl6pPr>
            <a:lvl7pPr eaLnBrk="0" fontAlgn="base" hangingPunct="0" indent="-228600" marL="2971800">
              <a:spcBef>
                <a:spcPct val="0"/>
              </a:spcBef>
              <a:spcAft>
                <a:spcPct val="0"/>
              </a:spcAft>
              <a:defRPr sz="2400">
                <a:solidFill>
                  <a:schemeClr val="tx1"/>
                </a:solidFill>
                <a:latin charset="0" typeface="Arial"/>
                <a:ea charset="-128" pitchFamily="34" typeface="ＭＳ Ｐゴシック"/>
              </a:defRPr>
            </a:lvl7pPr>
            <a:lvl8pPr eaLnBrk="0" fontAlgn="base" hangingPunct="0" indent="-228600" marL="3429000">
              <a:spcBef>
                <a:spcPct val="0"/>
              </a:spcBef>
              <a:spcAft>
                <a:spcPct val="0"/>
              </a:spcAft>
              <a:defRPr sz="2400">
                <a:solidFill>
                  <a:schemeClr val="tx1"/>
                </a:solidFill>
                <a:latin charset="0" typeface="Arial"/>
                <a:ea charset="-128" pitchFamily="34" typeface="ＭＳ Ｐゴシック"/>
              </a:defRPr>
            </a:lvl8pPr>
            <a:lvl9pPr eaLnBrk="0" fontAlgn="base" hangingPunct="0" indent="-228600" marL="3886200">
              <a:spcBef>
                <a:spcPct val="0"/>
              </a:spcBef>
              <a:spcAft>
                <a:spcPct val="0"/>
              </a:spcAft>
              <a:defRPr sz="2400">
                <a:solidFill>
                  <a:schemeClr val="tx1"/>
                </a:solidFill>
                <a:latin charset="0" typeface="Arial"/>
                <a:ea charset="-128" pitchFamily="34" typeface="ＭＳ Ｐゴシック"/>
              </a:defRPr>
            </a:lvl9pPr>
          </a:lstStyle>
          <a:p>
            <a:endParaRPr lang="en-GB" sz="2000">
              <a:latin charset="0" panose="020B0604020202020204" pitchFamily="34" typeface="Arial"/>
              <a:cs charset="0" panose="020B0604020202020204" pitchFamily="34" typeface="Arial"/>
            </a:endParaRPr>
          </a:p>
          <a:p>
            <a:r>
              <a:rPr lang="en-GB" sz="1800">
                <a:latin charset="0" panose="020B0604020202020204" pitchFamily="34" typeface="Arial"/>
                <a:cs charset="0" panose="020B0604020202020204" pitchFamily="34" typeface="Arial"/>
              </a:rPr>
              <a:t>Fundraising appeals and activities included:</a:t>
            </a:r>
          </a:p>
          <a:p>
            <a:endParaRPr lang="en-GB" sz="1800">
              <a:latin charset="0" panose="020B0604020202020204" pitchFamily="34" typeface="Arial"/>
              <a:cs charset="0" panose="020B0604020202020204" pitchFamily="34" typeface="Arial"/>
            </a:endParaRPr>
          </a:p>
          <a:p>
            <a:pPr indent="-285750" marL="285750">
              <a:buFont charset="0" panose="020B0604020202020204" pitchFamily="34" typeface="Arial"/>
              <a:buChar char="•"/>
            </a:pPr>
            <a:r>
              <a:rPr err="1" lang="en-GB" sz="1800">
                <a:latin charset="0" panose="020B0604020202020204" pitchFamily="34" typeface="Arial"/>
                <a:cs charset="0" panose="020B0604020202020204" pitchFamily="34" typeface="Arial"/>
              </a:rPr>
              <a:t>BabyLeo</a:t>
            </a:r>
            <a:r>
              <a:rPr lang="en-GB" sz="1800">
                <a:latin charset="0" panose="020B0604020202020204" pitchFamily="34" typeface="Arial"/>
                <a:cs charset="0" panose="020B0604020202020204" pitchFamily="34" typeface="Arial"/>
              </a:rPr>
              <a:t> Neonatal Incubator x 3</a:t>
            </a:r>
          </a:p>
          <a:p>
            <a:pPr indent="-285750" marL="285750">
              <a:buFont charset="0" panose="020B0604020202020204" pitchFamily="34" typeface="Arial"/>
              <a:buChar char="•"/>
            </a:pPr>
            <a:r>
              <a:rPr lang="en-GB" sz="1800">
                <a:latin charset="0" panose="020B0604020202020204" pitchFamily="34" typeface="Arial"/>
                <a:cs charset="0" panose="020B0604020202020204" pitchFamily="34" typeface="Arial"/>
              </a:rPr>
              <a:t>Covid-19 Emergency Appeal raised £190k for new Staff Hub and garden</a:t>
            </a:r>
          </a:p>
          <a:p>
            <a:pPr indent="-285750" marL="285750">
              <a:buFont charset="0" panose="020B0604020202020204" pitchFamily="34" typeface="Arial"/>
              <a:buChar char="•"/>
            </a:pPr>
            <a:r>
              <a:rPr lang="en-GB" sz="1800">
                <a:latin charset="0" panose="020B0604020202020204" pitchFamily="34" typeface="Arial"/>
                <a:cs charset="0" panose="020B0604020202020204" pitchFamily="34" typeface="Arial"/>
              </a:rPr>
              <a:t>Artwork across the Hospital</a:t>
            </a:r>
          </a:p>
          <a:p>
            <a:pPr indent="-285750" marL="285750">
              <a:buFont charset="0" panose="020B0604020202020204" pitchFamily="34" typeface="Arial"/>
              <a:buChar char="•"/>
            </a:pPr>
            <a:r>
              <a:rPr lang="en-GB" sz="1800">
                <a:latin charset="0" panose="020B0604020202020204" pitchFamily="34" typeface="Arial"/>
                <a:cs charset="0" panose="020B0604020202020204" pitchFamily="34" typeface="Arial"/>
              </a:rPr>
              <a:t>Technology to support mobile visiting during Covid-19</a:t>
            </a:r>
          </a:p>
          <a:p>
            <a:pPr indent="-285750" marL="285750">
              <a:buFont charset="0" panose="020B0604020202020204" pitchFamily="34" typeface="Arial"/>
              <a:buChar char="•"/>
            </a:pPr>
            <a:r>
              <a:rPr lang="en-GB" sz="1800">
                <a:latin charset="0" panose="020B0604020202020204" pitchFamily="34" typeface="Arial"/>
                <a:cs charset="0" panose="020B0604020202020204" pitchFamily="34" typeface="Arial"/>
              </a:rPr>
              <a:t>Courtyard Garden maintenance for staff and patients </a:t>
            </a:r>
          </a:p>
          <a:p>
            <a:pPr indent="-285750" marL="285750">
              <a:buFont charset="0" panose="020B0604020202020204" pitchFamily="34" typeface="Arial"/>
              <a:buChar char="•"/>
            </a:pPr>
            <a:r>
              <a:rPr altLang="en-US" lang="en-GB" sz="1800">
                <a:latin charset="0" panose="020B0604020202020204" pitchFamily="34" typeface="Arial"/>
                <a:cs charset="0" panose="020B0604020202020204" pitchFamily="34" typeface="Arial"/>
              </a:rPr>
              <a:t>Use of unrestricted funds to support a range of health related activities for the benefit of patients, their families and staff.</a:t>
            </a:r>
            <a:endParaRPr lang="en-GB" sz="1800">
              <a:latin charset="0" panose="020B0604020202020204" pitchFamily="34" typeface="Arial"/>
              <a:cs charset="0" panose="020B0604020202020204" pitchFamily="34" typeface="Arial"/>
            </a:endParaRPr>
          </a:p>
          <a:p>
            <a:pPr indent="0" marL="0">
              <a:spcBef>
                <a:spcPct val="20000"/>
              </a:spcBef>
            </a:pPr>
            <a:endParaRPr altLang="en-US" lang="en-US" sz="2000"/>
          </a:p>
          <a:p>
            <a:pPr indent="0" marL="0">
              <a:spcBef>
                <a:spcPct val="20000"/>
              </a:spcBef>
            </a:pPr>
            <a:endParaRPr altLang="en-US" lang="en-US" sz="2000"/>
          </a:p>
          <a:p>
            <a:pPr>
              <a:spcBef>
                <a:spcPct val="20000"/>
              </a:spcBef>
              <a:buFont charset="0" panose="020B0604020202020204" pitchFamily="34" typeface="Arial"/>
              <a:buChar char="•"/>
            </a:pPr>
            <a:endParaRPr altLang="en-US" lang="en-US" sz="1800"/>
          </a:p>
          <a:p>
            <a:pPr>
              <a:spcBef>
                <a:spcPct val="20000"/>
              </a:spcBef>
              <a:buFont charset="0" panose="020B0604020202020204" pitchFamily="34" typeface="Arial"/>
              <a:buChar char="•"/>
            </a:pPr>
            <a:endParaRPr altLang="en-US" lang="en-US" sz="1800"/>
          </a:p>
          <a:p>
            <a:pPr>
              <a:spcBef>
                <a:spcPct val="20000"/>
              </a:spcBef>
              <a:buFont charset="0" panose="020B0604020202020204" pitchFamily="34" typeface="Arial"/>
              <a:buChar char="•"/>
            </a:pPr>
            <a:endParaRPr altLang="en-US" lang="en-US" sz="1800"/>
          </a:p>
          <a:p>
            <a:pPr>
              <a:spcBef>
                <a:spcPct val="20000"/>
              </a:spcBef>
            </a:pPr>
            <a:endParaRPr altLang="en-US" lang="en-US" sz="1800"/>
          </a:p>
        </p:txBody>
      </p:sp>
      <p:pic>
        <p:nvPicPr>
          <p:cNvPr descr="Statement from Milton Keynes Hospital Charity" id="10" name="Picture 2">
            <a:extLst>
              <a:ext uri="{FF2B5EF4-FFF2-40B4-BE49-F238E27FC236}">
                <a16:creationId xmlns:a16="http://schemas.microsoft.com/office/drawing/2014/main" id="{F7CFC632-27C4-4500-900A-85B62E958F4A}"/>
              </a:ext>
            </a:extLst>
          </p:cNvPr>
          <p:cNvPicPr>
            <a:picLocks noChangeArrowheads="1"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252100" y="1536731"/>
            <a:ext cx="3324453" cy="1737295"/>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66A3E679-8E52-4EC8-9440-9A58AE9A1B43}"/>
              </a:ext>
            </a:extLst>
          </p:cNvPr>
          <p:cNvPicPr>
            <a:picLocks noChangeAspect="1"/>
          </p:cNvPicPr>
          <p:nvPr/>
        </p:nvPicPr>
        <p:blipFill>
          <a:blip r:embed="rId7"/>
          <a:stretch>
            <a:fillRect/>
          </a:stretch>
        </p:blipFill>
        <p:spPr>
          <a:xfrm>
            <a:off x="5004048" y="3583975"/>
            <a:ext cx="3818905" cy="2389482"/>
          </a:xfrm>
          <a:prstGeom prst="rect">
            <a:avLst/>
          </a:prstGeom>
          <a:ln w="31750">
            <a:solidFill>
              <a:srgbClr val="00B050"/>
            </a:solidFill>
          </a:ln>
        </p:spPr>
      </p:pic>
    </p:spTree>
    <p:extLst>
      <p:ext uri="{BB962C8B-B14F-4D97-AF65-F5344CB8AC3E}">
        <p14:creationId xmlns:p14="http://schemas.microsoft.com/office/powerpoint/2010/main" val="597388084"/>
      </p:ext>
    </p:extLst>
  </p:cSld>
  <p:clrMapOvr>
    <a:masterClrMapping/>
  </p:clrMapOvr>
</p:sld>
</file>

<file path=ppt/slides/slide2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2" name="Content Placeholder 1"/>
          <p:cNvPicPr>
            <a:picLocks noChangeAspect="1" noGrp="1"/>
          </p:cNvPicPr>
          <p:nvPr>
            <p:ph idx="1"/>
          </p:nvPr>
        </p:nvPicPr>
        <p:blipFill>
          <a:blip cstate="print" r:embed="rId2">
            <a:extLst>
              <a:ext uri="{28A0092B-C50C-407E-A947-70E740481C1C}">
                <a14:useLocalDpi xmlns:a14="http://schemas.microsoft.com/office/drawing/2010/main" val="0"/>
              </a:ext>
            </a:extLst>
          </a:blip>
          <a:stretch>
            <a:fillRect/>
          </a:stretch>
        </p:blipFill>
        <p:spPr>
          <a:xfrm>
            <a:off x="0" y="6335129"/>
            <a:ext cx="9144000" cy="522872"/>
          </a:xfrm>
        </p:spPr>
      </p:pic>
      <p:pic>
        <p:nvPicPr>
          <p:cNvPr id="8" name="Picture 7"/>
          <p:cNvPicPr/>
          <p:nvPr/>
        </p:nvPicPr>
        <p:blipFill rotWithShape="1">
          <a:blip cstate="print" r:embed="rId3">
            <a:extLst>
              <a:ext uri="{28A0092B-C50C-407E-A947-70E740481C1C}">
                <a14:useLocalDpi xmlns:a14="http://schemas.microsoft.com/office/drawing/2010/main" val="0"/>
              </a:ext>
            </a:extLst>
          </a:blip>
          <a:srcRect r="-136"/>
          <a:stretch/>
        </p:blipFill>
        <p:spPr>
          <a:xfrm>
            <a:off x="35497" y="28019"/>
            <a:ext cx="1512167" cy="880701"/>
          </a:xfrm>
          <a:prstGeom prst="rect">
            <a:avLst/>
          </a:prstGeom>
        </p:spPr>
      </p:pic>
      <p:pic>
        <p:nvPicPr>
          <p:cNvPr id="9" name="Picture 8"/>
          <p:cNvPicPr/>
          <p:nvPr/>
        </p:nvPicPr>
        <p:blipFill rotWithShape="1">
          <a:blip cstate="print" r:embed="rId4">
            <a:extLst>
              <a:ext uri="{28A0092B-C50C-407E-A947-70E740481C1C}">
                <a14:useLocalDpi xmlns:a14="http://schemas.microsoft.com/office/drawing/2010/main" val="0"/>
              </a:ext>
            </a:extLst>
          </a:blip>
          <a:srcRect r="21"/>
          <a:stretch/>
        </p:blipFill>
        <p:spPr>
          <a:xfrm>
            <a:off x="7668345" y="0"/>
            <a:ext cx="1475656" cy="836712"/>
          </a:xfrm>
          <a:prstGeom prst="rect">
            <a:avLst/>
          </a:prstGeom>
        </p:spPr>
      </p:pic>
      <p:sp>
        <p:nvSpPr>
          <p:cNvPr id="7" name="Title 1"/>
          <p:cNvSpPr txBox="1">
            <a:spLocks/>
          </p:cNvSpPr>
          <p:nvPr/>
        </p:nvSpPr>
        <p:spPr bwMode="auto">
          <a:xfrm>
            <a:off x="327025" y="833438"/>
            <a:ext cx="8229600" cy="62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charset="0" typeface="Arial"/>
                <a:ea charset="-128" pitchFamily="34" typeface="ＭＳ Ｐゴシック"/>
              </a:defRPr>
            </a:lvl1pPr>
            <a:lvl2pPr indent="-285750" marL="742950">
              <a:defRPr sz="2400">
                <a:solidFill>
                  <a:schemeClr val="tx1"/>
                </a:solidFill>
                <a:latin charset="0" typeface="Arial"/>
                <a:ea charset="-128" pitchFamily="34" typeface="ＭＳ Ｐゴシック"/>
              </a:defRPr>
            </a:lvl2pPr>
            <a:lvl3pPr indent="-228600" marL="1143000">
              <a:defRPr sz="2400">
                <a:solidFill>
                  <a:schemeClr val="tx1"/>
                </a:solidFill>
                <a:latin charset="0" typeface="Arial"/>
                <a:ea charset="-128" pitchFamily="34" typeface="ＭＳ Ｐゴシック"/>
              </a:defRPr>
            </a:lvl3pPr>
            <a:lvl4pPr indent="-228600" marL="1600200">
              <a:defRPr sz="2400">
                <a:solidFill>
                  <a:schemeClr val="tx1"/>
                </a:solidFill>
                <a:latin charset="0" typeface="Arial"/>
                <a:ea charset="-128" pitchFamily="34" typeface="ＭＳ Ｐゴシック"/>
              </a:defRPr>
            </a:lvl4pPr>
            <a:lvl5pPr indent="-228600" marL="2057400">
              <a:defRPr sz="2400">
                <a:solidFill>
                  <a:schemeClr val="tx1"/>
                </a:solidFill>
                <a:latin charset="0" typeface="Arial"/>
                <a:ea charset="-128" pitchFamily="34" typeface="ＭＳ Ｐゴシック"/>
              </a:defRPr>
            </a:lvl5pPr>
            <a:lvl6pPr eaLnBrk="0" fontAlgn="base" hangingPunct="0" indent="-228600" marL="2514600">
              <a:spcBef>
                <a:spcPct val="0"/>
              </a:spcBef>
              <a:spcAft>
                <a:spcPct val="0"/>
              </a:spcAft>
              <a:defRPr sz="2400">
                <a:solidFill>
                  <a:schemeClr val="tx1"/>
                </a:solidFill>
                <a:latin charset="0" typeface="Arial"/>
                <a:ea charset="-128" pitchFamily="34" typeface="ＭＳ Ｐゴシック"/>
              </a:defRPr>
            </a:lvl6pPr>
            <a:lvl7pPr eaLnBrk="0" fontAlgn="base" hangingPunct="0" indent="-228600" marL="2971800">
              <a:spcBef>
                <a:spcPct val="0"/>
              </a:spcBef>
              <a:spcAft>
                <a:spcPct val="0"/>
              </a:spcAft>
              <a:defRPr sz="2400">
                <a:solidFill>
                  <a:schemeClr val="tx1"/>
                </a:solidFill>
                <a:latin charset="0" typeface="Arial"/>
                <a:ea charset="-128" pitchFamily="34" typeface="ＭＳ Ｐゴシック"/>
              </a:defRPr>
            </a:lvl7pPr>
            <a:lvl8pPr eaLnBrk="0" fontAlgn="base" hangingPunct="0" indent="-228600" marL="3429000">
              <a:spcBef>
                <a:spcPct val="0"/>
              </a:spcBef>
              <a:spcAft>
                <a:spcPct val="0"/>
              </a:spcAft>
              <a:defRPr sz="2400">
                <a:solidFill>
                  <a:schemeClr val="tx1"/>
                </a:solidFill>
                <a:latin charset="0" typeface="Arial"/>
                <a:ea charset="-128" pitchFamily="34" typeface="ＭＳ Ｐゴシック"/>
              </a:defRPr>
            </a:lvl8pPr>
            <a:lvl9pPr eaLnBrk="0" fontAlgn="base" hangingPunct="0" indent="-228600" marL="3886200">
              <a:spcBef>
                <a:spcPct val="0"/>
              </a:spcBef>
              <a:spcAft>
                <a:spcPct val="0"/>
              </a:spcAft>
              <a:defRPr sz="2400">
                <a:solidFill>
                  <a:schemeClr val="tx1"/>
                </a:solidFill>
                <a:latin charset="0" typeface="Arial"/>
                <a:ea charset="-128" pitchFamily="34" typeface="ＭＳ Ｐゴシック"/>
              </a:defRPr>
            </a:lvl9pPr>
          </a:lstStyle>
          <a:p>
            <a:pPr algn="ctr"/>
            <a:r>
              <a:rPr b="1" lang="en-GB" sz="3200">
                <a:solidFill>
                  <a:srgbClr val="422C88"/>
                </a:solidFill>
              </a:rPr>
              <a:t>Focus for 2021/22 and beyond</a:t>
            </a:r>
            <a:endParaRPr altLang="en-US" b="1" lang="en-GB" sz="2800">
              <a:solidFill>
                <a:srgbClr val="0070C0"/>
              </a:solidFill>
            </a:endParaRPr>
          </a:p>
        </p:txBody>
      </p:sp>
      <p:sp>
        <p:nvSpPr>
          <p:cNvPr id="12" name="Content Placeholder 1"/>
          <p:cNvSpPr txBox="1">
            <a:spLocks/>
          </p:cNvSpPr>
          <p:nvPr/>
        </p:nvSpPr>
        <p:spPr bwMode="auto">
          <a:xfrm>
            <a:off x="327025" y="1670150"/>
            <a:ext cx="8281987" cy="3775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indent="-342900" marL="342900">
              <a:defRPr sz="2400">
                <a:solidFill>
                  <a:schemeClr val="tx1"/>
                </a:solidFill>
                <a:latin charset="0" typeface="Arial"/>
                <a:ea charset="-128" pitchFamily="34" typeface="ＭＳ Ｐゴシック"/>
              </a:defRPr>
            </a:lvl1pPr>
            <a:lvl2pPr indent="-285750" marL="742950">
              <a:defRPr sz="2400">
                <a:solidFill>
                  <a:schemeClr val="tx1"/>
                </a:solidFill>
                <a:latin charset="0" typeface="Arial"/>
                <a:ea charset="-128" pitchFamily="34" typeface="ＭＳ Ｐゴシック"/>
              </a:defRPr>
            </a:lvl2pPr>
            <a:lvl3pPr indent="-228600" marL="1143000">
              <a:defRPr sz="2400">
                <a:solidFill>
                  <a:schemeClr val="tx1"/>
                </a:solidFill>
                <a:latin charset="0" typeface="Arial"/>
                <a:ea charset="-128" pitchFamily="34" typeface="ＭＳ Ｐゴシック"/>
              </a:defRPr>
            </a:lvl3pPr>
            <a:lvl4pPr indent="-228600" marL="1600200">
              <a:defRPr sz="2400">
                <a:solidFill>
                  <a:schemeClr val="tx1"/>
                </a:solidFill>
                <a:latin charset="0" typeface="Arial"/>
                <a:ea charset="-128" pitchFamily="34" typeface="ＭＳ Ｐゴシック"/>
              </a:defRPr>
            </a:lvl4pPr>
            <a:lvl5pPr indent="-228600" marL="2057400">
              <a:defRPr sz="2400">
                <a:solidFill>
                  <a:schemeClr val="tx1"/>
                </a:solidFill>
                <a:latin charset="0" typeface="Arial"/>
                <a:ea charset="-128" pitchFamily="34" typeface="ＭＳ Ｐゴシック"/>
              </a:defRPr>
            </a:lvl5pPr>
            <a:lvl6pPr eaLnBrk="0" fontAlgn="base" hangingPunct="0" indent="-228600" marL="2514600">
              <a:spcBef>
                <a:spcPct val="0"/>
              </a:spcBef>
              <a:spcAft>
                <a:spcPct val="0"/>
              </a:spcAft>
              <a:defRPr sz="2400">
                <a:solidFill>
                  <a:schemeClr val="tx1"/>
                </a:solidFill>
                <a:latin charset="0" typeface="Arial"/>
                <a:ea charset="-128" pitchFamily="34" typeface="ＭＳ Ｐゴシック"/>
              </a:defRPr>
            </a:lvl6pPr>
            <a:lvl7pPr eaLnBrk="0" fontAlgn="base" hangingPunct="0" indent="-228600" marL="2971800">
              <a:spcBef>
                <a:spcPct val="0"/>
              </a:spcBef>
              <a:spcAft>
                <a:spcPct val="0"/>
              </a:spcAft>
              <a:defRPr sz="2400">
                <a:solidFill>
                  <a:schemeClr val="tx1"/>
                </a:solidFill>
                <a:latin charset="0" typeface="Arial"/>
                <a:ea charset="-128" pitchFamily="34" typeface="ＭＳ Ｐゴシック"/>
              </a:defRPr>
            </a:lvl7pPr>
            <a:lvl8pPr eaLnBrk="0" fontAlgn="base" hangingPunct="0" indent="-228600" marL="3429000">
              <a:spcBef>
                <a:spcPct val="0"/>
              </a:spcBef>
              <a:spcAft>
                <a:spcPct val="0"/>
              </a:spcAft>
              <a:defRPr sz="2400">
                <a:solidFill>
                  <a:schemeClr val="tx1"/>
                </a:solidFill>
                <a:latin charset="0" typeface="Arial"/>
                <a:ea charset="-128" pitchFamily="34" typeface="ＭＳ Ｐゴシック"/>
              </a:defRPr>
            </a:lvl8pPr>
            <a:lvl9pPr eaLnBrk="0" fontAlgn="base" hangingPunct="0" indent="-228600" marL="3886200">
              <a:spcBef>
                <a:spcPct val="0"/>
              </a:spcBef>
              <a:spcAft>
                <a:spcPct val="0"/>
              </a:spcAft>
              <a:defRPr sz="2400">
                <a:solidFill>
                  <a:schemeClr val="tx1"/>
                </a:solidFill>
                <a:latin charset="0" typeface="Arial"/>
                <a:ea charset="-128" pitchFamily="34" typeface="ＭＳ Ｐゴシック"/>
              </a:defRPr>
            </a:lvl9pPr>
          </a:lstStyle>
          <a:p>
            <a:r>
              <a:rPr lang="en-GB" sz="1600">
                <a:latin charset="0" panose="020B0604020202020204" pitchFamily="34" typeface="Arial"/>
                <a:cs charset="0" panose="020B0604020202020204" pitchFamily="34" typeface="Arial"/>
              </a:rPr>
              <a:t>As the NHS transitions to the next stage of managing and responding to the COVID-19 pandemic we see a mix of familiar and new challenges:</a:t>
            </a:r>
          </a:p>
          <a:p>
            <a:endParaRPr lang="en-GB" sz="1600">
              <a:latin charset="0" panose="020B0604020202020204" pitchFamily="34" typeface="Arial"/>
              <a:cs charset="0" panose="020B0604020202020204" pitchFamily="34" typeface="Arial"/>
            </a:endParaRPr>
          </a:p>
          <a:p>
            <a:pPr indent="-342900" marL="342900">
              <a:buFont charset="0" panose="020B0604020202020204" pitchFamily="34" typeface="Arial"/>
              <a:buChar char="•"/>
            </a:pPr>
            <a:r>
              <a:rPr lang="en-GB" sz="1600">
                <a:latin charset="0" panose="020B0604020202020204" pitchFamily="34" typeface="Arial"/>
                <a:cs charset="0" panose="020B0604020202020204" pitchFamily="34" typeface="Arial"/>
              </a:rPr>
              <a:t>Continuing to resource the Hospital to ensure we are providing safe services for patients suffering from Covid-19.</a:t>
            </a:r>
          </a:p>
          <a:p>
            <a:pPr indent="-342900" marL="342900">
              <a:buFont charset="0" panose="020B0604020202020204" pitchFamily="34" typeface="Arial"/>
              <a:buChar char="•"/>
            </a:pPr>
            <a:endParaRPr lang="en-GB" sz="1600">
              <a:latin charset="0" panose="020B0604020202020204" pitchFamily="34" typeface="Arial"/>
              <a:cs charset="0" panose="020B0604020202020204" pitchFamily="34" typeface="Arial"/>
            </a:endParaRPr>
          </a:p>
          <a:p>
            <a:pPr indent="-342900" marL="342900">
              <a:buFont charset="0" panose="020B0604020202020204" pitchFamily="34" typeface="Arial"/>
              <a:buChar char="•"/>
            </a:pPr>
            <a:r>
              <a:rPr lang="en-GB" sz="1600">
                <a:latin charset="0" panose="020B0604020202020204" pitchFamily="34" typeface="Arial"/>
                <a:cs charset="0" panose="020B0604020202020204" pitchFamily="34" typeface="Arial"/>
              </a:rPr>
              <a:t>Transforming services to safely provide routine acute hospital care whilst the virus is prevalent in society.</a:t>
            </a:r>
          </a:p>
          <a:p>
            <a:pPr indent="-342900" marL="342900">
              <a:buFont charset="0" panose="020B0604020202020204" pitchFamily="34" typeface="Arial"/>
              <a:buChar char="•"/>
            </a:pPr>
            <a:endParaRPr lang="en-GB" sz="1600">
              <a:latin charset="0" panose="020B0604020202020204" pitchFamily="34" typeface="Arial"/>
              <a:cs charset="0" panose="020B0604020202020204" pitchFamily="34" typeface="Arial"/>
            </a:endParaRPr>
          </a:p>
          <a:p>
            <a:pPr indent="-342900" marL="342900">
              <a:buFont charset="0" panose="020B0604020202020204" pitchFamily="34" typeface="Arial"/>
              <a:buChar char="•"/>
            </a:pPr>
            <a:r>
              <a:rPr lang="en-GB" sz="1600">
                <a:latin charset="0" panose="020B0604020202020204" pitchFamily="34" typeface="Arial"/>
                <a:cs charset="0" panose="020B0604020202020204" pitchFamily="34" typeface="Arial"/>
              </a:rPr>
              <a:t>Investing in acute care and diagnostic capacity to provide a robust recovery of the accumulated waiting list backlog.</a:t>
            </a:r>
          </a:p>
          <a:p>
            <a:pPr indent="-342900" marL="342900">
              <a:buFont charset="0" panose="020B0604020202020204" pitchFamily="34" typeface="Arial"/>
              <a:buChar char="•"/>
            </a:pPr>
            <a:endParaRPr lang="en-GB" sz="1600">
              <a:latin charset="0" panose="020B0604020202020204" pitchFamily="34" typeface="Arial"/>
              <a:cs charset="0" panose="020B0604020202020204" pitchFamily="34" typeface="Arial"/>
            </a:endParaRPr>
          </a:p>
          <a:p>
            <a:pPr indent="-342900" marL="342900">
              <a:buFont charset="0" panose="020B0604020202020204" pitchFamily="34" typeface="Arial"/>
              <a:buChar char="•"/>
            </a:pPr>
            <a:r>
              <a:rPr lang="en-GB" sz="1600">
                <a:latin charset="0" panose="020B0604020202020204" pitchFamily="34" typeface="Arial"/>
                <a:cs charset="0" panose="020B0604020202020204" pitchFamily="34" typeface="Arial"/>
              </a:rPr>
              <a:t>Transitioning from the emergency pandemic NHS funding regime to a new payment model which is likely to be a mix of fixed and variable funding.</a:t>
            </a:r>
          </a:p>
          <a:p>
            <a:pPr indent="0" marL="0"/>
            <a:endParaRPr lang="en-GB" sz="1600">
              <a:latin charset="0" panose="020B0604020202020204" pitchFamily="34" typeface="Arial"/>
              <a:cs charset="0" panose="020B0604020202020204" pitchFamily="34" typeface="Arial"/>
            </a:endParaRPr>
          </a:p>
          <a:p>
            <a:pPr indent="-342900" marL="342900">
              <a:buFont charset="0" panose="020B0604020202020204" pitchFamily="34" typeface="Arial"/>
              <a:buChar char="•"/>
            </a:pPr>
            <a:r>
              <a:rPr lang="en-GB" sz="1600">
                <a:latin charset="0" panose="020B0604020202020204" pitchFamily="34" typeface="Arial"/>
                <a:cs charset="0" panose="020B0604020202020204" pitchFamily="34" typeface="Arial"/>
              </a:rPr>
              <a:t>Working with Integrated Care System Partners across Bedford, Luton and Milton Keynes to carefully manage our resources to meet the needs of the population we serve.</a:t>
            </a:r>
          </a:p>
          <a:p>
            <a:pPr indent="0" marL="0">
              <a:spcBef>
                <a:spcPct val="20000"/>
              </a:spcBef>
            </a:pPr>
            <a:endParaRPr altLang="en-US" lang="en-US" sz="2000"/>
          </a:p>
          <a:p>
            <a:pPr indent="0" marL="0">
              <a:spcBef>
                <a:spcPct val="20000"/>
              </a:spcBef>
            </a:pPr>
            <a:endParaRPr altLang="en-US" lang="en-US" sz="2000"/>
          </a:p>
          <a:p>
            <a:pPr indent="-285750" marL="285750">
              <a:spcBef>
                <a:spcPct val="20000"/>
              </a:spcBef>
              <a:buFont charset="0" panose="020B0604020202020204" pitchFamily="34" typeface="Arial"/>
              <a:buChar char="•"/>
            </a:pPr>
            <a:endParaRPr altLang="en-US" lang="en-US" sz="2000"/>
          </a:p>
          <a:p>
            <a:pPr indent="-285750" marL="285750">
              <a:spcBef>
                <a:spcPct val="20000"/>
              </a:spcBef>
              <a:buFont charset="0" panose="020B0604020202020204" pitchFamily="34" typeface="Arial"/>
              <a:buChar char="•"/>
            </a:pPr>
            <a:endParaRPr altLang="en-US" lang="en-US" sz="2000"/>
          </a:p>
          <a:p>
            <a:pPr indent="-285750" marL="285750">
              <a:spcBef>
                <a:spcPct val="20000"/>
              </a:spcBef>
              <a:buFont charset="0" panose="020B0604020202020204" pitchFamily="34" typeface="Arial"/>
              <a:buChar char="•"/>
            </a:pPr>
            <a:endParaRPr altLang="en-US" lang="en-US" sz="2000"/>
          </a:p>
          <a:p>
            <a:pPr indent="-285750" marL="285750">
              <a:spcBef>
                <a:spcPct val="20000"/>
              </a:spcBef>
              <a:buFont charset="0" panose="020B0604020202020204" pitchFamily="34" typeface="Arial"/>
              <a:buChar char="•"/>
            </a:pPr>
            <a:endParaRPr altLang="en-US" lang="en-US" sz="2000"/>
          </a:p>
          <a:p>
            <a:pPr>
              <a:spcBef>
                <a:spcPct val="20000"/>
              </a:spcBef>
              <a:buFont charset="0" panose="020B0604020202020204" pitchFamily="34" typeface="Arial"/>
              <a:buChar char="•"/>
            </a:pPr>
            <a:endParaRPr altLang="en-US" lang="en-US" sz="1800"/>
          </a:p>
          <a:p>
            <a:pPr>
              <a:spcBef>
                <a:spcPct val="20000"/>
              </a:spcBef>
              <a:buFont charset="0" panose="020B0604020202020204" pitchFamily="34" typeface="Arial"/>
              <a:buChar char="•"/>
            </a:pPr>
            <a:endParaRPr altLang="en-US" lang="en-US" sz="1800"/>
          </a:p>
          <a:p>
            <a:pPr>
              <a:spcBef>
                <a:spcPct val="20000"/>
              </a:spcBef>
              <a:buFont charset="0" panose="020B0604020202020204" pitchFamily="34" typeface="Arial"/>
              <a:buChar char="•"/>
            </a:pPr>
            <a:endParaRPr altLang="en-US" lang="en-US" sz="1800"/>
          </a:p>
          <a:p>
            <a:pPr>
              <a:spcBef>
                <a:spcPct val="20000"/>
              </a:spcBef>
            </a:pPr>
            <a:endParaRPr altLang="en-US" lang="en-US" sz="1800"/>
          </a:p>
        </p:txBody>
      </p:sp>
    </p:spTree>
    <p:extLst>
      <p:ext uri="{BB962C8B-B14F-4D97-AF65-F5344CB8AC3E}">
        <p14:creationId xmlns:p14="http://schemas.microsoft.com/office/powerpoint/2010/main" val="1339931326"/>
      </p:ext>
    </p:extLst>
  </p:cSld>
  <p:clrMapOvr>
    <a:masterClrMapping/>
  </p:clrMapOvr>
</p:sld>
</file>

<file path=ppt/slides/slide2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2" name="Content Placeholder 1"/>
          <p:cNvPicPr>
            <a:picLocks noChangeAspect="1" noGrp="1"/>
          </p:cNvPicPr>
          <p:nvPr>
            <p:ph idx="1"/>
          </p:nvPr>
        </p:nvPicPr>
        <p:blipFill>
          <a:blip cstate="print" r:embed="rId2">
            <a:extLst>
              <a:ext uri="{28A0092B-C50C-407E-A947-70E740481C1C}">
                <a14:useLocalDpi xmlns:a14="http://schemas.microsoft.com/office/drawing/2010/main" val="0"/>
              </a:ext>
            </a:extLst>
          </a:blip>
          <a:stretch>
            <a:fillRect/>
          </a:stretch>
        </p:blipFill>
        <p:spPr>
          <a:xfrm>
            <a:off x="0" y="6335129"/>
            <a:ext cx="9144000" cy="522872"/>
          </a:xfrm>
        </p:spPr>
      </p:pic>
      <p:pic>
        <p:nvPicPr>
          <p:cNvPr id="5" name="Picture 4"/>
          <p:cNvPicPr/>
          <p:nvPr/>
        </p:nvPicPr>
        <p:blipFill rotWithShape="1">
          <a:blip cstate="print" r:embed="rId3">
            <a:extLst>
              <a:ext uri="{28A0092B-C50C-407E-A947-70E740481C1C}">
                <a14:useLocalDpi xmlns:a14="http://schemas.microsoft.com/office/drawing/2010/main" val="0"/>
              </a:ext>
            </a:extLst>
          </a:blip>
          <a:srcRect r="-136"/>
          <a:stretch/>
        </p:blipFill>
        <p:spPr>
          <a:xfrm>
            <a:off x="35497" y="28019"/>
            <a:ext cx="1512167" cy="880701"/>
          </a:xfrm>
          <a:prstGeom prst="rect">
            <a:avLst/>
          </a:prstGeom>
        </p:spPr>
      </p:pic>
      <p:pic>
        <p:nvPicPr>
          <p:cNvPr id="7" name="Picture 6"/>
          <p:cNvPicPr/>
          <p:nvPr/>
        </p:nvPicPr>
        <p:blipFill rotWithShape="1">
          <a:blip cstate="print" r:embed="rId4">
            <a:extLst>
              <a:ext uri="{28A0092B-C50C-407E-A947-70E740481C1C}">
                <a14:useLocalDpi xmlns:a14="http://schemas.microsoft.com/office/drawing/2010/main" val="0"/>
              </a:ext>
            </a:extLst>
          </a:blip>
          <a:srcRect r="21"/>
          <a:stretch/>
        </p:blipFill>
        <p:spPr>
          <a:xfrm>
            <a:off x="7668345" y="0"/>
            <a:ext cx="1475656" cy="836712"/>
          </a:xfrm>
          <a:prstGeom prst="rect">
            <a:avLst/>
          </a:prstGeom>
        </p:spPr>
      </p:pic>
      <p:sp>
        <p:nvSpPr>
          <p:cNvPr id="9" name="TextBox 4"/>
          <p:cNvSpPr txBox="1">
            <a:spLocks noChangeArrowheads="1"/>
          </p:cNvSpPr>
          <p:nvPr/>
        </p:nvSpPr>
        <p:spPr bwMode="auto">
          <a:xfrm>
            <a:off x="598215" y="3414868"/>
            <a:ext cx="7826375"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charset="0" typeface="Arial"/>
                <a:ea charset="-128" pitchFamily="34" typeface="ＭＳ Ｐゴシック"/>
              </a:defRPr>
            </a:lvl1pPr>
            <a:lvl2pPr indent="-285750" marL="742950">
              <a:defRPr sz="2400">
                <a:solidFill>
                  <a:schemeClr val="tx1"/>
                </a:solidFill>
                <a:latin charset="0" typeface="Arial"/>
                <a:ea charset="-128" pitchFamily="34" typeface="ＭＳ Ｐゴシック"/>
              </a:defRPr>
            </a:lvl2pPr>
            <a:lvl3pPr indent="-228600" marL="1143000">
              <a:defRPr sz="2400">
                <a:solidFill>
                  <a:schemeClr val="tx1"/>
                </a:solidFill>
                <a:latin charset="0" typeface="Arial"/>
                <a:ea charset="-128" pitchFamily="34" typeface="ＭＳ Ｐゴシック"/>
              </a:defRPr>
            </a:lvl3pPr>
            <a:lvl4pPr indent="-228600" marL="1600200">
              <a:defRPr sz="2400">
                <a:solidFill>
                  <a:schemeClr val="tx1"/>
                </a:solidFill>
                <a:latin charset="0" typeface="Arial"/>
                <a:ea charset="-128" pitchFamily="34" typeface="ＭＳ Ｐゴシック"/>
              </a:defRPr>
            </a:lvl4pPr>
            <a:lvl5pPr indent="-228600" marL="2057400">
              <a:defRPr sz="2400">
                <a:solidFill>
                  <a:schemeClr val="tx1"/>
                </a:solidFill>
                <a:latin charset="0" typeface="Arial"/>
                <a:ea charset="-128" pitchFamily="34" typeface="ＭＳ Ｐゴシック"/>
              </a:defRPr>
            </a:lvl5pPr>
            <a:lvl6pPr eaLnBrk="0" fontAlgn="base" hangingPunct="0" indent="-228600" marL="2514600">
              <a:spcBef>
                <a:spcPct val="0"/>
              </a:spcBef>
              <a:spcAft>
                <a:spcPct val="0"/>
              </a:spcAft>
              <a:defRPr sz="2400">
                <a:solidFill>
                  <a:schemeClr val="tx1"/>
                </a:solidFill>
                <a:latin charset="0" typeface="Arial"/>
                <a:ea charset="-128" pitchFamily="34" typeface="ＭＳ Ｐゴシック"/>
              </a:defRPr>
            </a:lvl6pPr>
            <a:lvl7pPr eaLnBrk="0" fontAlgn="base" hangingPunct="0" indent="-228600" marL="2971800">
              <a:spcBef>
                <a:spcPct val="0"/>
              </a:spcBef>
              <a:spcAft>
                <a:spcPct val="0"/>
              </a:spcAft>
              <a:defRPr sz="2400">
                <a:solidFill>
                  <a:schemeClr val="tx1"/>
                </a:solidFill>
                <a:latin charset="0" typeface="Arial"/>
                <a:ea charset="-128" pitchFamily="34" typeface="ＭＳ Ｐゴシック"/>
              </a:defRPr>
            </a:lvl7pPr>
            <a:lvl8pPr eaLnBrk="0" fontAlgn="base" hangingPunct="0" indent="-228600" marL="3429000">
              <a:spcBef>
                <a:spcPct val="0"/>
              </a:spcBef>
              <a:spcAft>
                <a:spcPct val="0"/>
              </a:spcAft>
              <a:defRPr sz="2400">
                <a:solidFill>
                  <a:schemeClr val="tx1"/>
                </a:solidFill>
                <a:latin charset="0" typeface="Arial"/>
                <a:ea charset="-128" pitchFamily="34" typeface="ＭＳ Ｐゴシック"/>
              </a:defRPr>
            </a:lvl8pPr>
            <a:lvl9pPr eaLnBrk="0" fontAlgn="base" hangingPunct="0" indent="-228600" marL="3886200">
              <a:spcBef>
                <a:spcPct val="0"/>
              </a:spcBef>
              <a:spcAft>
                <a:spcPct val="0"/>
              </a:spcAft>
              <a:defRPr sz="2400">
                <a:solidFill>
                  <a:schemeClr val="tx1"/>
                </a:solidFill>
                <a:latin charset="0" typeface="Arial"/>
                <a:ea charset="-128" pitchFamily="34" typeface="ＭＳ Ｐゴシック"/>
              </a:defRPr>
            </a:lvl9pPr>
          </a:lstStyle>
          <a:p>
            <a:pPr algn="ctr" eaLnBrk="1" hangingPunct="1"/>
            <a:r>
              <a:rPr altLang="en-US" b="1" lang="en-GB">
                <a:solidFill>
                  <a:srgbClr val="3D5567"/>
                </a:solidFill>
              </a:rPr>
              <a:t>Alan Hastings</a:t>
            </a:r>
          </a:p>
          <a:p>
            <a:pPr algn="ctr" eaLnBrk="1" hangingPunct="1"/>
            <a:br>
              <a:rPr altLang="en-US" i="1" lang="en-GB">
                <a:solidFill>
                  <a:srgbClr val="3D5567"/>
                </a:solidFill>
              </a:rPr>
            </a:br>
            <a:r>
              <a:rPr altLang="en-US" i="1" lang="en-GB">
                <a:solidFill>
                  <a:srgbClr val="3D5567"/>
                </a:solidFill>
              </a:rPr>
              <a:t>Lead Governor</a:t>
            </a:r>
          </a:p>
          <a:p>
            <a:pPr algn="ctr" eaLnBrk="1" hangingPunct="1"/>
            <a:br>
              <a:rPr altLang="en-US" lang="en-GB">
                <a:solidFill>
                  <a:srgbClr val="3D5567"/>
                </a:solidFill>
              </a:rPr>
            </a:br>
            <a:r>
              <a:rPr altLang="en-US" lang="en-GB">
                <a:solidFill>
                  <a:srgbClr val="3D5567"/>
                </a:solidFill>
              </a:rPr>
              <a:t>Milton Keynes University Hospital </a:t>
            </a:r>
          </a:p>
          <a:p>
            <a:pPr algn="ctr" eaLnBrk="1" hangingPunct="1"/>
            <a:r>
              <a:rPr altLang="en-US" lang="en-GB">
                <a:solidFill>
                  <a:srgbClr val="3D5567"/>
                </a:solidFill>
              </a:rPr>
              <a:t>NHS Foundation Trust</a:t>
            </a:r>
          </a:p>
        </p:txBody>
      </p:sp>
      <p:sp>
        <p:nvSpPr>
          <p:cNvPr id="10" name="Title 1">
            <a:extLst>
              <a:ext uri="{FF2B5EF4-FFF2-40B4-BE49-F238E27FC236}">
                <a16:creationId xmlns:a16="http://schemas.microsoft.com/office/drawing/2014/main" id="{3A63B90C-04AE-4390-A776-AA9BDB773FDC}"/>
              </a:ext>
            </a:extLst>
          </p:cNvPr>
          <p:cNvSpPr txBox="1">
            <a:spLocks/>
          </p:cNvSpPr>
          <p:nvPr/>
        </p:nvSpPr>
        <p:spPr>
          <a:xfrm>
            <a:off x="685800" y="1412776"/>
            <a:ext cx="7772400" cy="1800200"/>
          </a:xfrm>
          <a:prstGeom prst="rect">
            <a:avLst/>
          </a:prstGeom>
        </p:spPr>
        <p:txBody>
          <a:bodyPr anchor="ctr" bIns="45720" lIns="91440" rIns="91440" rtlCol="0" tIns="45720" vert="horz">
            <a:normAutofit lnSpcReduction="10000"/>
          </a:bodyPr>
          <a:lstStyle>
            <a:lvl1pPr algn="ctr" defTabSz="914400" eaLnBrk="1" hangingPunct="1" latinLnBrk="0" rtl="0">
              <a:spcBef>
                <a:spcPct val="0"/>
              </a:spcBef>
              <a:buNone/>
              <a:defRPr kern="1200" sz="4400">
                <a:solidFill>
                  <a:schemeClr val="tx1"/>
                </a:solidFill>
                <a:latin typeface="+mj-lt"/>
                <a:ea typeface="+mj-ea"/>
                <a:cs typeface="+mj-cs"/>
              </a:defRPr>
            </a:lvl1pPr>
          </a:lstStyle>
          <a:p>
            <a:r>
              <a:rPr b="1" lang="en-GB" sz="4000">
                <a:solidFill>
                  <a:srgbClr val="422C88"/>
                </a:solidFill>
                <a:latin charset="0" panose="020B0604020202020204" pitchFamily="34" typeface="Arial"/>
                <a:cs charset="0" panose="020B0604020202020204" pitchFamily="34" typeface="Arial"/>
              </a:rPr>
              <a:t>Council of Governors and Membership Update</a:t>
            </a:r>
            <a:br>
              <a:rPr b="1" lang="en-GB" sz="4000">
                <a:solidFill>
                  <a:srgbClr val="422C88"/>
                </a:solidFill>
                <a:latin charset="0" panose="020B0604020202020204" pitchFamily="34" typeface="Arial"/>
                <a:cs charset="0" panose="020B0604020202020204" pitchFamily="34" typeface="Arial"/>
              </a:rPr>
            </a:br>
            <a:r>
              <a:rPr b="1" lang="en-GB" sz="4000">
                <a:solidFill>
                  <a:srgbClr val="422C88"/>
                </a:solidFill>
                <a:latin charset="0" panose="020B0604020202020204" pitchFamily="34" typeface="Arial"/>
                <a:cs charset="0" panose="020B0604020202020204" pitchFamily="34" typeface="Arial"/>
              </a:rPr>
              <a:t>02 November 2021</a:t>
            </a:r>
          </a:p>
        </p:txBody>
      </p:sp>
    </p:spTree>
    <p:extLst>
      <p:ext uri="{BB962C8B-B14F-4D97-AF65-F5344CB8AC3E}">
        <p14:creationId xmlns:p14="http://schemas.microsoft.com/office/powerpoint/2010/main" val="4277471215"/>
      </p:ext>
    </p:extLst>
  </p:cSld>
  <p:clrMapOvr>
    <a:masterClrMapping/>
  </p:clrMapOvr>
</p:sld>
</file>

<file path=ppt/slides/slide2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800708"/>
            <a:ext cx="8229600" cy="5256584"/>
          </a:xfrm>
        </p:spPr>
        <p:txBody>
          <a:bodyPr/>
          <a:lstStyle/>
          <a:p>
            <a:endParaRPr lang="en-GB" sz="2400">
              <a:solidFill>
                <a:schemeClr val="tx1"/>
              </a:solidFill>
            </a:endParaRPr>
          </a:p>
          <a:p>
            <a:endParaRPr lang="en-GB" sz="2400">
              <a:solidFill>
                <a:schemeClr val="tx1"/>
              </a:solidFill>
            </a:endParaRPr>
          </a:p>
          <a:p>
            <a:r>
              <a:rPr lang="en-GB" sz="2400">
                <a:solidFill>
                  <a:schemeClr val="tx1"/>
                </a:solidFill>
              </a:rPr>
              <a:t>Unfortunately, as with last year, the activities of the Governors have been somewhat restricted towards the end of the 2020/21 year by the restrictions of visiting the Hospital due to the COVID-19 pandemic.</a:t>
            </a:r>
          </a:p>
          <a:p>
            <a:endParaRPr lang="en-GB" sz="2400">
              <a:solidFill>
                <a:schemeClr val="tx1"/>
              </a:solidFill>
            </a:endParaRPr>
          </a:p>
          <a:p>
            <a:r>
              <a:rPr lang="en-GB" sz="2400">
                <a:solidFill>
                  <a:schemeClr val="tx1"/>
                </a:solidFill>
              </a:rPr>
              <a:t>Whilst this AMM is focused largely on 2020/21, the Governors recognise, warmly applaud and thank every Member of Staff for their excellent service during the ongoing pandemic. Their work has been exemplary, for which we must all offer them our sincere thanks and gratitude. </a:t>
            </a:r>
          </a:p>
          <a:p>
            <a:endParaRPr lang="en-GB">
              <a:solidFill>
                <a:schemeClr val="tx1"/>
              </a:solidFill>
            </a:endParaRPr>
          </a:p>
        </p:txBody>
      </p:sp>
      <p:sp>
        <p:nvSpPr>
          <p:cNvPr id="4" name="Title 1"/>
          <p:cNvSpPr>
            <a:spLocks noGrp="1"/>
          </p:cNvSpPr>
          <p:nvPr>
            <p:ph type="title"/>
          </p:nvPr>
        </p:nvSpPr>
        <p:spPr>
          <a:xfrm>
            <a:off x="457200" y="274638"/>
            <a:ext cx="8229600" cy="1143000"/>
          </a:xfrm>
        </p:spPr>
        <p:txBody>
          <a:bodyPr/>
          <a:lstStyle/>
          <a:p>
            <a:pPr algn="ctr"/>
            <a:r>
              <a:rPr b="1" lang="en-GB" sz="3200"/>
              <a:t>COVID-19 pandemic</a:t>
            </a:r>
          </a:p>
        </p:txBody>
      </p:sp>
      <p:sp>
        <p:nvSpPr>
          <p:cNvPr id="5" name="Rectangle 4">
            <a:extLst>
              <a:ext uri="{FF2B5EF4-FFF2-40B4-BE49-F238E27FC236}">
                <a16:creationId xmlns:a16="http://schemas.microsoft.com/office/drawing/2014/main" id="{DCB9BDD3-1F56-4B16-A221-C9A20AFDC480}"/>
              </a:ext>
            </a:extLst>
          </p:cNvPr>
          <p:cNvSpPr/>
          <p:nvPr/>
        </p:nvSpPr>
        <p:spPr>
          <a:xfrm>
            <a:off x="7236296" y="116632"/>
            <a:ext cx="1800200" cy="7920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p>
        </p:txBody>
      </p:sp>
      <p:pic>
        <p:nvPicPr>
          <p:cNvPr id="6" name="Picture 5">
            <a:extLst>
              <a:ext uri="{FF2B5EF4-FFF2-40B4-BE49-F238E27FC236}">
                <a16:creationId xmlns:a16="http://schemas.microsoft.com/office/drawing/2014/main" id="{9A76EA39-8D47-4440-9572-394E2A1EBE84}"/>
              </a:ext>
            </a:extLst>
          </p:cNvPr>
          <p:cNvPicPr/>
          <p:nvPr/>
        </p:nvPicPr>
        <p:blipFill rotWithShape="1">
          <a:blip cstate="print" r:embed="rId2">
            <a:extLst>
              <a:ext uri="{28A0092B-C50C-407E-A947-70E740481C1C}">
                <a14:useLocalDpi xmlns:a14="http://schemas.microsoft.com/office/drawing/2010/main" val="0"/>
              </a:ext>
            </a:extLst>
          </a:blip>
          <a:srcRect r="-136"/>
          <a:stretch/>
        </p:blipFill>
        <p:spPr>
          <a:xfrm>
            <a:off x="35497" y="28019"/>
            <a:ext cx="1512167" cy="880701"/>
          </a:xfrm>
          <a:prstGeom prst="rect">
            <a:avLst/>
          </a:prstGeom>
        </p:spPr>
      </p:pic>
      <p:pic>
        <p:nvPicPr>
          <p:cNvPr id="7" name="Picture 6">
            <a:extLst>
              <a:ext uri="{FF2B5EF4-FFF2-40B4-BE49-F238E27FC236}">
                <a16:creationId xmlns:a16="http://schemas.microsoft.com/office/drawing/2014/main" id="{63716FCB-8011-474F-81B3-06EEEE2FAC12}"/>
              </a:ext>
            </a:extLst>
          </p:cNvPr>
          <p:cNvPicPr/>
          <p:nvPr/>
        </p:nvPicPr>
        <p:blipFill rotWithShape="1">
          <a:blip cstate="print" r:embed="rId3">
            <a:extLst>
              <a:ext uri="{28A0092B-C50C-407E-A947-70E740481C1C}">
                <a14:useLocalDpi xmlns:a14="http://schemas.microsoft.com/office/drawing/2010/main" val="0"/>
              </a:ext>
            </a:extLst>
          </a:blip>
          <a:srcRect r="21"/>
          <a:stretch/>
        </p:blipFill>
        <p:spPr>
          <a:xfrm>
            <a:off x="7668345" y="0"/>
            <a:ext cx="1475656" cy="836712"/>
          </a:xfrm>
          <a:prstGeom prst="rect">
            <a:avLst/>
          </a:prstGeom>
        </p:spPr>
      </p:pic>
    </p:spTree>
    <p:extLst>
      <p:ext uri="{BB962C8B-B14F-4D97-AF65-F5344CB8AC3E}">
        <p14:creationId xmlns:p14="http://schemas.microsoft.com/office/powerpoint/2010/main" val="650380978"/>
      </p:ext>
    </p:extLst>
  </p:cSld>
  <p:clrMapOvr>
    <a:masterClrMapping/>
  </p:clrMapOvr>
</p:sld>
</file>

<file path=ppt/slides/slide2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b="1" lang="en-GB" sz="3200"/>
              <a:t>Our Governors</a:t>
            </a:r>
          </a:p>
        </p:txBody>
      </p:sp>
      <p:sp>
        <p:nvSpPr>
          <p:cNvPr id="3" name="Content Placeholder 2"/>
          <p:cNvSpPr>
            <a:spLocks noGrp="1"/>
          </p:cNvSpPr>
          <p:nvPr>
            <p:ph idx="1"/>
          </p:nvPr>
        </p:nvSpPr>
        <p:spPr/>
        <p:txBody>
          <a:bodyPr/>
          <a:lstStyle/>
          <a:p>
            <a:r>
              <a:rPr b="1" lang="en-GB" sz="1800">
                <a:solidFill>
                  <a:schemeClr val="tx1"/>
                </a:solidFill>
                <a:latin charset="0" panose="020B0604020202020204" pitchFamily="34" typeface="Arial"/>
                <a:cs charset="0" panose="020B0604020202020204" pitchFamily="34" typeface="Arial"/>
              </a:rPr>
              <a:t>26 Governors in total,</a:t>
            </a:r>
            <a:r>
              <a:rPr lang="en-GB" sz="1800">
                <a:solidFill>
                  <a:schemeClr val="tx1"/>
                </a:solidFill>
                <a:latin charset="0" panose="020B0604020202020204" pitchFamily="34" typeface="Arial"/>
                <a:cs charset="0" panose="020B0604020202020204" pitchFamily="34" typeface="Arial"/>
              </a:rPr>
              <a:t> comprising:</a:t>
            </a:r>
          </a:p>
          <a:p>
            <a:endParaRPr lang="en-GB" sz="1800">
              <a:solidFill>
                <a:schemeClr val="tx1"/>
              </a:solidFill>
              <a:latin charset="0" panose="020B0604020202020204" pitchFamily="34" typeface="Arial"/>
              <a:cs charset="0" panose="020B0604020202020204" pitchFamily="34" typeface="Arial"/>
            </a:endParaRPr>
          </a:p>
          <a:p>
            <a:pPr lvl="1"/>
            <a:r>
              <a:rPr lang="en-GB" sz="1800">
                <a:solidFill>
                  <a:schemeClr val="tx1"/>
                </a:solidFill>
                <a:latin charset="0" panose="020B0604020202020204" pitchFamily="34" typeface="Arial"/>
                <a:cs charset="0" panose="020B0604020202020204" pitchFamily="34" typeface="Arial"/>
              </a:rPr>
              <a:t>15 public governors - 8 constituencies  (they must always be in the majority)</a:t>
            </a:r>
            <a:br>
              <a:rPr lang="en-GB" sz="1800">
                <a:solidFill>
                  <a:schemeClr val="tx1"/>
                </a:solidFill>
                <a:latin charset="0" panose="020B0604020202020204" pitchFamily="34" typeface="Arial"/>
                <a:cs charset="0" panose="020B0604020202020204" pitchFamily="34" typeface="Arial"/>
              </a:rPr>
            </a:br>
            <a:endParaRPr lang="en-GB" sz="1800">
              <a:solidFill>
                <a:schemeClr val="tx1"/>
              </a:solidFill>
              <a:latin charset="0" panose="020B0604020202020204" pitchFamily="34" typeface="Arial"/>
              <a:cs charset="0" panose="020B0604020202020204" pitchFamily="34" typeface="Arial"/>
            </a:endParaRPr>
          </a:p>
          <a:p>
            <a:pPr lvl="1"/>
            <a:r>
              <a:rPr lang="en-GB" sz="1800">
                <a:solidFill>
                  <a:schemeClr val="tx1"/>
                </a:solidFill>
                <a:latin charset="0" panose="020B0604020202020204" pitchFamily="34" typeface="Arial"/>
                <a:cs charset="0" panose="020B0604020202020204" pitchFamily="34" typeface="Arial"/>
              </a:rPr>
              <a:t>7 staff governors</a:t>
            </a:r>
            <a:br>
              <a:rPr lang="en-GB" sz="1800">
                <a:solidFill>
                  <a:schemeClr val="tx1"/>
                </a:solidFill>
                <a:latin charset="0" panose="020B0604020202020204" pitchFamily="34" typeface="Arial"/>
                <a:cs charset="0" panose="020B0604020202020204" pitchFamily="34" typeface="Arial"/>
              </a:rPr>
            </a:br>
            <a:endParaRPr lang="en-GB" sz="1800">
              <a:solidFill>
                <a:schemeClr val="tx1"/>
              </a:solidFill>
              <a:latin charset="0" panose="020B0604020202020204" pitchFamily="34" typeface="Arial"/>
              <a:cs charset="0" panose="020B0604020202020204" pitchFamily="34" typeface="Arial"/>
            </a:endParaRPr>
          </a:p>
          <a:p>
            <a:pPr lvl="1"/>
            <a:r>
              <a:rPr lang="en-GB" sz="1800">
                <a:solidFill>
                  <a:schemeClr val="tx1"/>
                </a:solidFill>
              </a:rPr>
              <a:t>4</a:t>
            </a:r>
            <a:r>
              <a:rPr lang="en-GB" sz="1800">
                <a:solidFill>
                  <a:schemeClr val="tx1"/>
                </a:solidFill>
                <a:latin charset="0" panose="020B0604020202020204" pitchFamily="34" typeface="Arial"/>
                <a:cs charset="0" panose="020B0604020202020204" pitchFamily="34" typeface="Arial"/>
              </a:rPr>
              <a:t> appointed governors, including:-</a:t>
            </a:r>
          </a:p>
          <a:p>
            <a:pPr lvl="2"/>
            <a:r>
              <a:rPr b="1" lang="en-GB" sz="1800">
                <a:solidFill>
                  <a:schemeClr val="tx1"/>
                </a:solidFill>
                <a:latin charset="0" panose="020B0604020202020204" pitchFamily="34" typeface="Arial"/>
                <a:cs charset="0" panose="020B0604020202020204" pitchFamily="34" typeface="Arial"/>
              </a:rPr>
              <a:t>Healthwatch Milton Keynes</a:t>
            </a:r>
          </a:p>
          <a:p>
            <a:pPr lvl="2"/>
            <a:r>
              <a:rPr b="1" lang="en-GB" sz="1800">
                <a:solidFill>
                  <a:schemeClr val="tx1"/>
                </a:solidFill>
                <a:latin charset="0" panose="020B0604020202020204" pitchFamily="34" typeface="Arial"/>
                <a:cs charset="0" panose="020B0604020202020204" pitchFamily="34" typeface="Arial"/>
              </a:rPr>
              <a:t>Community Volunteer representation</a:t>
            </a:r>
          </a:p>
          <a:p>
            <a:pPr lvl="2"/>
            <a:r>
              <a:rPr b="1" lang="en-GB" sz="1800">
                <a:solidFill>
                  <a:schemeClr val="tx1"/>
                </a:solidFill>
                <a:latin charset="0" panose="020B0604020202020204" pitchFamily="34" typeface="Arial"/>
                <a:cs charset="0" panose="020B0604020202020204" pitchFamily="34" typeface="Arial"/>
              </a:rPr>
              <a:t>Milton Keynes Business representation</a:t>
            </a:r>
          </a:p>
          <a:p>
            <a:pPr lvl="2"/>
            <a:r>
              <a:rPr b="1" lang="en-GB" sz="1800">
                <a:solidFill>
                  <a:schemeClr val="tx1"/>
                </a:solidFill>
                <a:latin charset="0" panose="020B0604020202020204" pitchFamily="34" typeface="Arial"/>
                <a:cs charset="0" panose="020B0604020202020204" pitchFamily="34" typeface="Arial"/>
              </a:rPr>
              <a:t>Milton Keynes Council</a:t>
            </a:r>
          </a:p>
          <a:p>
            <a:endParaRPr lang="en-GB"/>
          </a:p>
        </p:txBody>
      </p:sp>
      <p:sp>
        <p:nvSpPr>
          <p:cNvPr id="4" name="Rectangle 3">
            <a:extLst>
              <a:ext uri="{FF2B5EF4-FFF2-40B4-BE49-F238E27FC236}">
                <a16:creationId xmlns:a16="http://schemas.microsoft.com/office/drawing/2014/main" id="{5713616D-9DAC-43A0-B304-66E10D57299F}"/>
              </a:ext>
            </a:extLst>
          </p:cNvPr>
          <p:cNvSpPr/>
          <p:nvPr/>
        </p:nvSpPr>
        <p:spPr>
          <a:xfrm>
            <a:off x="7236296" y="116632"/>
            <a:ext cx="1800200" cy="7920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p>
        </p:txBody>
      </p:sp>
      <p:pic>
        <p:nvPicPr>
          <p:cNvPr id="5" name="Picture 4">
            <a:extLst>
              <a:ext uri="{FF2B5EF4-FFF2-40B4-BE49-F238E27FC236}">
                <a16:creationId xmlns:a16="http://schemas.microsoft.com/office/drawing/2014/main" id="{F0120876-CCA5-48CD-B30B-294AF17CA1E5}"/>
              </a:ext>
            </a:extLst>
          </p:cNvPr>
          <p:cNvPicPr/>
          <p:nvPr/>
        </p:nvPicPr>
        <p:blipFill rotWithShape="1">
          <a:blip cstate="print" r:embed="rId2">
            <a:extLst>
              <a:ext uri="{28A0092B-C50C-407E-A947-70E740481C1C}">
                <a14:useLocalDpi xmlns:a14="http://schemas.microsoft.com/office/drawing/2010/main" val="0"/>
              </a:ext>
            </a:extLst>
          </a:blip>
          <a:srcRect r="-136"/>
          <a:stretch/>
        </p:blipFill>
        <p:spPr>
          <a:xfrm>
            <a:off x="35497" y="28019"/>
            <a:ext cx="1512167" cy="880701"/>
          </a:xfrm>
          <a:prstGeom prst="rect">
            <a:avLst/>
          </a:prstGeom>
        </p:spPr>
      </p:pic>
      <p:pic>
        <p:nvPicPr>
          <p:cNvPr id="6" name="Picture 5">
            <a:extLst>
              <a:ext uri="{FF2B5EF4-FFF2-40B4-BE49-F238E27FC236}">
                <a16:creationId xmlns:a16="http://schemas.microsoft.com/office/drawing/2014/main" id="{AB7A36E1-A973-4E78-A3F5-740EF263872B}"/>
              </a:ext>
            </a:extLst>
          </p:cNvPr>
          <p:cNvPicPr/>
          <p:nvPr/>
        </p:nvPicPr>
        <p:blipFill rotWithShape="1">
          <a:blip cstate="print" r:embed="rId3">
            <a:extLst>
              <a:ext uri="{28A0092B-C50C-407E-A947-70E740481C1C}">
                <a14:useLocalDpi xmlns:a14="http://schemas.microsoft.com/office/drawing/2010/main" val="0"/>
              </a:ext>
            </a:extLst>
          </a:blip>
          <a:srcRect r="21"/>
          <a:stretch/>
        </p:blipFill>
        <p:spPr>
          <a:xfrm>
            <a:off x="7668345" y="0"/>
            <a:ext cx="1475656" cy="836712"/>
          </a:xfrm>
          <a:prstGeom prst="rect">
            <a:avLst/>
          </a:prstGeom>
        </p:spPr>
      </p:pic>
    </p:spTree>
    <p:extLst>
      <p:ext uri="{BB962C8B-B14F-4D97-AF65-F5344CB8AC3E}">
        <p14:creationId xmlns:p14="http://schemas.microsoft.com/office/powerpoint/2010/main" val="2259557704"/>
      </p:ext>
    </p:extLst>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2" name="Content Placeholder 1"/>
          <p:cNvPicPr>
            <a:picLocks noChangeAspect="1" noGrp="1"/>
          </p:cNvPicPr>
          <p:nvPr>
            <p:ph idx="1"/>
          </p:nvPr>
        </p:nvPicPr>
        <p:blipFill>
          <a:blip cstate="print" r:embed="rId2">
            <a:extLst>
              <a:ext uri="{28A0092B-C50C-407E-A947-70E740481C1C}">
                <a14:useLocalDpi xmlns:a14="http://schemas.microsoft.com/office/drawing/2010/main" val="0"/>
              </a:ext>
            </a:extLst>
          </a:blip>
          <a:stretch>
            <a:fillRect/>
          </a:stretch>
        </p:blipFill>
        <p:spPr>
          <a:xfrm>
            <a:off x="0" y="6335129"/>
            <a:ext cx="9144000" cy="522872"/>
          </a:xfrm>
        </p:spPr>
      </p:pic>
      <p:pic>
        <p:nvPicPr>
          <p:cNvPr id="5" name="Picture 4"/>
          <p:cNvPicPr/>
          <p:nvPr/>
        </p:nvPicPr>
        <p:blipFill rotWithShape="1">
          <a:blip cstate="print" r:embed="rId3">
            <a:extLst>
              <a:ext uri="{28A0092B-C50C-407E-A947-70E740481C1C}">
                <a14:useLocalDpi xmlns:a14="http://schemas.microsoft.com/office/drawing/2010/main" val="0"/>
              </a:ext>
            </a:extLst>
          </a:blip>
          <a:srcRect r="-136"/>
          <a:stretch/>
        </p:blipFill>
        <p:spPr>
          <a:xfrm>
            <a:off x="35497" y="28019"/>
            <a:ext cx="1512167" cy="880701"/>
          </a:xfrm>
          <a:prstGeom prst="rect">
            <a:avLst/>
          </a:prstGeom>
        </p:spPr>
      </p:pic>
      <p:pic>
        <p:nvPicPr>
          <p:cNvPr id="7" name="Picture 6"/>
          <p:cNvPicPr/>
          <p:nvPr/>
        </p:nvPicPr>
        <p:blipFill rotWithShape="1">
          <a:blip cstate="print" r:embed="rId4">
            <a:extLst>
              <a:ext uri="{28A0092B-C50C-407E-A947-70E740481C1C}">
                <a14:useLocalDpi xmlns:a14="http://schemas.microsoft.com/office/drawing/2010/main" val="0"/>
              </a:ext>
            </a:extLst>
          </a:blip>
          <a:srcRect r="21"/>
          <a:stretch/>
        </p:blipFill>
        <p:spPr>
          <a:xfrm>
            <a:off x="7668345" y="0"/>
            <a:ext cx="1475656" cy="836712"/>
          </a:xfrm>
          <a:prstGeom prst="rect">
            <a:avLst/>
          </a:prstGeom>
        </p:spPr>
      </p:pic>
      <p:sp>
        <p:nvSpPr>
          <p:cNvPr id="8" name="TextBox 4"/>
          <p:cNvSpPr txBox="1">
            <a:spLocks noChangeArrowheads="1"/>
          </p:cNvSpPr>
          <p:nvPr/>
        </p:nvSpPr>
        <p:spPr bwMode="auto">
          <a:xfrm>
            <a:off x="212725" y="1700808"/>
            <a:ext cx="85105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charset="0" typeface="Arial"/>
                <a:ea charset="-128" pitchFamily="34" typeface="ＭＳ Ｐゴシック"/>
              </a:defRPr>
            </a:lvl1pPr>
            <a:lvl2pPr indent="-285750" marL="742950">
              <a:defRPr sz="2400">
                <a:solidFill>
                  <a:schemeClr val="tx1"/>
                </a:solidFill>
                <a:latin charset="0" typeface="Arial"/>
                <a:ea charset="-128" pitchFamily="34" typeface="ＭＳ Ｐゴシック"/>
              </a:defRPr>
            </a:lvl2pPr>
            <a:lvl3pPr indent="-228600" marL="1143000">
              <a:defRPr sz="2400">
                <a:solidFill>
                  <a:schemeClr val="tx1"/>
                </a:solidFill>
                <a:latin charset="0" typeface="Arial"/>
                <a:ea charset="-128" pitchFamily="34" typeface="ＭＳ Ｐゴシック"/>
              </a:defRPr>
            </a:lvl3pPr>
            <a:lvl4pPr indent="-228600" marL="1600200">
              <a:defRPr sz="2400">
                <a:solidFill>
                  <a:schemeClr val="tx1"/>
                </a:solidFill>
                <a:latin charset="0" typeface="Arial"/>
                <a:ea charset="-128" pitchFamily="34" typeface="ＭＳ Ｐゴシック"/>
              </a:defRPr>
            </a:lvl4pPr>
            <a:lvl5pPr indent="-228600" marL="2057400">
              <a:defRPr sz="2400">
                <a:solidFill>
                  <a:schemeClr val="tx1"/>
                </a:solidFill>
                <a:latin charset="0" typeface="Arial"/>
                <a:ea charset="-128" pitchFamily="34" typeface="ＭＳ Ｐゴシック"/>
              </a:defRPr>
            </a:lvl5pPr>
            <a:lvl6pPr eaLnBrk="0" fontAlgn="base" hangingPunct="0" indent="-228600" marL="2514600">
              <a:spcBef>
                <a:spcPct val="0"/>
              </a:spcBef>
              <a:spcAft>
                <a:spcPct val="0"/>
              </a:spcAft>
              <a:defRPr sz="2400">
                <a:solidFill>
                  <a:schemeClr val="tx1"/>
                </a:solidFill>
                <a:latin charset="0" typeface="Arial"/>
                <a:ea charset="-128" pitchFamily="34" typeface="ＭＳ Ｐゴシック"/>
              </a:defRPr>
            </a:lvl6pPr>
            <a:lvl7pPr eaLnBrk="0" fontAlgn="base" hangingPunct="0" indent="-228600" marL="2971800">
              <a:spcBef>
                <a:spcPct val="0"/>
              </a:spcBef>
              <a:spcAft>
                <a:spcPct val="0"/>
              </a:spcAft>
              <a:defRPr sz="2400">
                <a:solidFill>
                  <a:schemeClr val="tx1"/>
                </a:solidFill>
                <a:latin charset="0" typeface="Arial"/>
                <a:ea charset="-128" pitchFamily="34" typeface="ＭＳ Ｐゴシック"/>
              </a:defRPr>
            </a:lvl7pPr>
            <a:lvl8pPr eaLnBrk="0" fontAlgn="base" hangingPunct="0" indent="-228600" marL="3429000">
              <a:spcBef>
                <a:spcPct val="0"/>
              </a:spcBef>
              <a:spcAft>
                <a:spcPct val="0"/>
              </a:spcAft>
              <a:defRPr sz="2400">
                <a:solidFill>
                  <a:schemeClr val="tx1"/>
                </a:solidFill>
                <a:latin charset="0" typeface="Arial"/>
                <a:ea charset="-128" pitchFamily="34" typeface="ＭＳ Ｐゴシック"/>
              </a:defRPr>
            </a:lvl8pPr>
            <a:lvl9pPr eaLnBrk="0" fontAlgn="base" hangingPunct="0" indent="-228600" marL="3886200">
              <a:spcBef>
                <a:spcPct val="0"/>
              </a:spcBef>
              <a:spcAft>
                <a:spcPct val="0"/>
              </a:spcAft>
              <a:defRPr sz="2400">
                <a:solidFill>
                  <a:schemeClr val="tx1"/>
                </a:solidFill>
                <a:latin charset="0" typeface="Arial"/>
                <a:ea charset="-128" pitchFamily="34" typeface="ＭＳ Ｐゴシック"/>
              </a:defRPr>
            </a:lvl9pPr>
          </a:lstStyle>
          <a:p>
            <a:pPr algn="ctr" eaLnBrk="1" hangingPunct="1"/>
            <a:r>
              <a:rPr altLang="en-US" b="1" lang="en-GB" sz="4000">
                <a:solidFill>
                  <a:srgbClr val="422C88"/>
                </a:solidFill>
              </a:rPr>
              <a:t>Review of 2020/21</a:t>
            </a:r>
          </a:p>
        </p:txBody>
      </p:sp>
      <p:sp>
        <p:nvSpPr>
          <p:cNvPr id="9" name="TextBox 4"/>
          <p:cNvSpPr txBox="1">
            <a:spLocks noChangeArrowheads="1"/>
          </p:cNvSpPr>
          <p:nvPr/>
        </p:nvSpPr>
        <p:spPr bwMode="auto">
          <a:xfrm>
            <a:off x="658812" y="2854531"/>
            <a:ext cx="7826375"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charset="0" typeface="Arial"/>
                <a:ea charset="-128" pitchFamily="34" typeface="ＭＳ Ｐゴシック"/>
              </a:defRPr>
            </a:lvl1pPr>
            <a:lvl2pPr indent="-285750" marL="742950">
              <a:defRPr sz="2400">
                <a:solidFill>
                  <a:schemeClr val="tx1"/>
                </a:solidFill>
                <a:latin charset="0" typeface="Arial"/>
                <a:ea charset="-128" pitchFamily="34" typeface="ＭＳ Ｐゴシック"/>
              </a:defRPr>
            </a:lvl2pPr>
            <a:lvl3pPr indent="-228600" marL="1143000">
              <a:defRPr sz="2400">
                <a:solidFill>
                  <a:schemeClr val="tx1"/>
                </a:solidFill>
                <a:latin charset="0" typeface="Arial"/>
                <a:ea charset="-128" pitchFamily="34" typeface="ＭＳ Ｐゴシック"/>
              </a:defRPr>
            </a:lvl3pPr>
            <a:lvl4pPr indent="-228600" marL="1600200">
              <a:defRPr sz="2400">
                <a:solidFill>
                  <a:schemeClr val="tx1"/>
                </a:solidFill>
                <a:latin charset="0" typeface="Arial"/>
                <a:ea charset="-128" pitchFamily="34" typeface="ＭＳ Ｐゴシック"/>
              </a:defRPr>
            </a:lvl4pPr>
            <a:lvl5pPr indent="-228600" marL="2057400">
              <a:defRPr sz="2400">
                <a:solidFill>
                  <a:schemeClr val="tx1"/>
                </a:solidFill>
                <a:latin charset="0" typeface="Arial"/>
                <a:ea charset="-128" pitchFamily="34" typeface="ＭＳ Ｐゴシック"/>
              </a:defRPr>
            </a:lvl5pPr>
            <a:lvl6pPr eaLnBrk="0" fontAlgn="base" hangingPunct="0" indent="-228600" marL="2514600">
              <a:spcBef>
                <a:spcPct val="0"/>
              </a:spcBef>
              <a:spcAft>
                <a:spcPct val="0"/>
              </a:spcAft>
              <a:defRPr sz="2400">
                <a:solidFill>
                  <a:schemeClr val="tx1"/>
                </a:solidFill>
                <a:latin charset="0" typeface="Arial"/>
                <a:ea charset="-128" pitchFamily="34" typeface="ＭＳ Ｐゴシック"/>
              </a:defRPr>
            </a:lvl6pPr>
            <a:lvl7pPr eaLnBrk="0" fontAlgn="base" hangingPunct="0" indent="-228600" marL="2971800">
              <a:spcBef>
                <a:spcPct val="0"/>
              </a:spcBef>
              <a:spcAft>
                <a:spcPct val="0"/>
              </a:spcAft>
              <a:defRPr sz="2400">
                <a:solidFill>
                  <a:schemeClr val="tx1"/>
                </a:solidFill>
                <a:latin charset="0" typeface="Arial"/>
                <a:ea charset="-128" pitchFamily="34" typeface="ＭＳ Ｐゴシック"/>
              </a:defRPr>
            </a:lvl7pPr>
            <a:lvl8pPr eaLnBrk="0" fontAlgn="base" hangingPunct="0" indent="-228600" marL="3429000">
              <a:spcBef>
                <a:spcPct val="0"/>
              </a:spcBef>
              <a:spcAft>
                <a:spcPct val="0"/>
              </a:spcAft>
              <a:defRPr sz="2400">
                <a:solidFill>
                  <a:schemeClr val="tx1"/>
                </a:solidFill>
                <a:latin charset="0" typeface="Arial"/>
                <a:ea charset="-128" pitchFamily="34" typeface="ＭＳ Ｐゴシック"/>
              </a:defRPr>
            </a:lvl8pPr>
            <a:lvl9pPr eaLnBrk="0" fontAlgn="base" hangingPunct="0" indent="-228600" marL="3886200">
              <a:spcBef>
                <a:spcPct val="0"/>
              </a:spcBef>
              <a:spcAft>
                <a:spcPct val="0"/>
              </a:spcAft>
              <a:defRPr sz="2400">
                <a:solidFill>
                  <a:schemeClr val="tx1"/>
                </a:solidFill>
                <a:latin charset="0" typeface="Arial"/>
                <a:ea charset="-128" pitchFamily="34" typeface="ＭＳ Ｐゴシック"/>
              </a:defRPr>
            </a:lvl9pPr>
          </a:lstStyle>
          <a:p>
            <a:pPr algn="ctr" eaLnBrk="1" hangingPunct="1"/>
            <a:r>
              <a:rPr altLang="en-US" b="1" lang="en-GB">
                <a:solidFill>
                  <a:srgbClr val="3D5567"/>
                </a:solidFill>
              </a:rPr>
              <a:t>Professor Joe Harrison </a:t>
            </a:r>
          </a:p>
          <a:p>
            <a:pPr algn="ctr" eaLnBrk="1" hangingPunct="1"/>
            <a:br>
              <a:rPr altLang="en-US" i="1" lang="en-GB">
                <a:solidFill>
                  <a:srgbClr val="3D5567"/>
                </a:solidFill>
              </a:rPr>
            </a:br>
            <a:r>
              <a:rPr altLang="en-US" i="1" lang="en-GB">
                <a:solidFill>
                  <a:srgbClr val="3D5567"/>
                </a:solidFill>
              </a:rPr>
              <a:t>Chief Executive Officer </a:t>
            </a:r>
          </a:p>
          <a:p>
            <a:pPr algn="ctr" eaLnBrk="1" hangingPunct="1"/>
            <a:br>
              <a:rPr altLang="en-US" lang="en-GB">
                <a:solidFill>
                  <a:srgbClr val="3D5567"/>
                </a:solidFill>
              </a:rPr>
            </a:br>
            <a:r>
              <a:rPr altLang="en-US" lang="en-GB">
                <a:solidFill>
                  <a:srgbClr val="3D5567"/>
                </a:solidFill>
              </a:rPr>
              <a:t>Milton Keynes University Hospital </a:t>
            </a:r>
          </a:p>
          <a:p>
            <a:pPr algn="ctr" eaLnBrk="1" hangingPunct="1"/>
            <a:r>
              <a:rPr altLang="en-US" lang="en-GB">
                <a:solidFill>
                  <a:srgbClr val="3D5567"/>
                </a:solidFill>
              </a:rPr>
              <a:t>NHS Foundation Trust</a:t>
            </a:r>
          </a:p>
        </p:txBody>
      </p:sp>
    </p:spTree>
    <p:extLst>
      <p:ext uri="{BB962C8B-B14F-4D97-AF65-F5344CB8AC3E}">
        <p14:creationId xmlns:p14="http://schemas.microsoft.com/office/powerpoint/2010/main" val="724875977"/>
      </p:ext>
    </p:extLst>
  </p:cSld>
  <p:clrMapOvr>
    <a:masterClrMapping/>
  </p:clrMapOvr>
</p:sld>
</file>

<file path=ppt/slides/slide3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b="1" lang="en-GB" sz="3200"/>
              <a:t>New Governors</a:t>
            </a:r>
          </a:p>
        </p:txBody>
      </p:sp>
      <p:sp>
        <p:nvSpPr>
          <p:cNvPr id="4" name="Content Placeholder 3"/>
          <p:cNvSpPr>
            <a:spLocks noGrp="1"/>
          </p:cNvSpPr>
          <p:nvPr>
            <p:ph idx="2" sz="half"/>
          </p:nvPr>
        </p:nvSpPr>
        <p:spPr>
          <a:xfrm>
            <a:off x="395536" y="1600200"/>
            <a:ext cx="8291264" cy="4525963"/>
          </a:xfrm>
        </p:spPr>
        <p:txBody>
          <a:bodyPr/>
          <a:lstStyle/>
          <a:p>
            <a:r>
              <a:rPr lang="en-GB" sz="2400">
                <a:solidFill>
                  <a:schemeClr val="tx1"/>
                </a:solidFill>
                <a:latin charset="0" panose="020B0604020202020204" pitchFamily="34" typeface="Arial"/>
                <a:cs charset="0" panose="020B0604020202020204" pitchFamily="34" typeface="Arial"/>
              </a:rPr>
              <a:t>We welcome our new Governors</a:t>
            </a:r>
          </a:p>
          <a:p>
            <a:pPr indent="0" marL="0">
              <a:buNone/>
            </a:pPr>
            <a:r>
              <a:rPr lang="en-GB" sz="2400">
                <a:solidFill>
                  <a:schemeClr val="tx1"/>
                </a:solidFill>
                <a:latin charset="0" panose="020B0604020202020204" pitchFamily="34" typeface="Arial"/>
                <a:cs charset="0" panose="020B0604020202020204" pitchFamily="34" typeface="Arial"/>
              </a:rPr>
              <a:t> </a:t>
            </a:r>
          </a:p>
          <a:p>
            <a:r>
              <a:rPr lang="en-GB">
                <a:solidFill>
                  <a:schemeClr val="tx1"/>
                </a:solidFill>
              </a:rPr>
              <a:t>All of our Governors are volunteers and unpaid, thus ensuring our independence.</a:t>
            </a:r>
          </a:p>
          <a:p>
            <a:endParaRPr lang="en-GB">
              <a:solidFill>
                <a:schemeClr val="tx1"/>
              </a:solidFill>
            </a:endParaRPr>
          </a:p>
        </p:txBody>
      </p:sp>
      <p:sp>
        <p:nvSpPr>
          <p:cNvPr id="5" name="Rectangle 4">
            <a:extLst>
              <a:ext uri="{FF2B5EF4-FFF2-40B4-BE49-F238E27FC236}">
                <a16:creationId xmlns:a16="http://schemas.microsoft.com/office/drawing/2014/main" id="{E1F883FB-2D67-41BF-B293-D81B7DD04B1F}"/>
              </a:ext>
            </a:extLst>
          </p:cNvPr>
          <p:cNvSpPr/>
          <p:nvPr/>
        </p:nvSpPr>
        <p:spPr>
          <a:xfrm>
            <a:off x="7236296" y="116632"/>
            <a:ext cx="1800200" cy="7920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p>
        </p:txBody>
      </p:sp>
      <p:pic>
        <p:nvPicPr>
          <p:cNvPr id="6" name="Picture 5">
            <a:extLst>
              <a:ext uri="{FF2B5EF4-FFF2-40B4-BE49-F238E27FC236}">
                <a16:creationId xmlns:a16="http://schemas.microsoft.com/office/drawing/2014/main" id="{F3368F04-F2D5-4A29-9CB9-6FCB4F127579}"/>
              </a:ext>
            </a:extLst>
          </p:cNvPr>
          <p:cNvPicPr/>
          <p:nvPr/>
        </p:nvPicPr>
        <p:blipFill rotWithShape="1">
          <a:blip cstate="print" r:embed="rId2">
            <a:extLst>
              <a:ext uri="{28A0092B-C50C-407E-A947-70E740481C1C}">
                <a14:useLocalDpi xmlns:a14="http://schemas.microsoft.com/office/drawing/2010/main" val="0"/>
              </a:ext>
            </a:extLst>
          </a:blip>
          <a:srcRect r="-136"/>
          <a:stretch/>
        </p:blipFill>
        <p:spPr>
          <a:xfrm>
            <a:off x="35497" y="28019"/>
            <a:ext cx="1512167" cy="880701"/>
          </a:xfrm>
          <a:prstGeom prst="rect">
            <a:avLst/>
          </a:prstGeom>
        </p:spPr>
      </p:pic>
      <p:pic>
        <p:nvPicPr>
          <p:cNvPr id="7" name="Picture 6">
            <a:extLst>
              <a:ext uri="{FF2B5EF4-FFF2-40B4-BE49-F238E27FC236}">
                <a16:creationId xmlns:a16="http://schemas.microsoft.com/office/drawing/2014/main" id="{248D85CB-F9D7-4C06-9195-3543899D65B2}"/>
              </a:ext>
            </a:extLst>
          </p:cNvPr>
          <p:cNvPicPr/>
          <p:nvPr/>
        </p:nvPicPr>
        <p:blipFill rotWithShape="1">
          <a:blip cstate="print" r:embed="rId3">
            <a:extLst>
              <a:ext uri="{28A0092B-C50C-407E-A947-70E740481C1C}">
                <a14:useLocalDpi xmlns:a14="http://schemas.microsoft.com/office/drawing/2010/main" val="0"/>
              </a:ext>
            </a:extLst>
          </a:blip>
          <a:srcRect r="21"/>
          <a:stretch/>
        </p:blipFill>
        <p:spPr>
          <a:xfrm>
            <a:off x="7668345" y="0"/>
            <a:ext cx="1475656" cy="836712"/>
          </a:xfrm>
          <a:prstGeom prst="rect">
            <a:avLst/>
          </a:prstGeom>
        </p:spPr>
      </p:pic>
    </p:spTree>
    <p:extLst>
      <p:ext uri="{BB962C8B-B14F-4D97-AF65-F5344CB8AC3E}">
        <p14:creationId xmlns:p14="http://schemas.microsoft.com/office/powerpoint/2010/main" val="2908536768"/>
      </p:ext>
    </p:extLst>
  </p:cSld>
  <p:clrMapOvr>
    <a:masterClrMapping/>
  </p:clrMapOvr>
</p:sld>
</file>

<file path=ppt/slides/slide3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b="1" lang="en-GB" sz="3200"/>
              <a:t>Statutory Duties</a:t>
            </a:r>
          </a:p>
        </p:txBody>
      </p:sp>
      <p:sp>
        <p:nvSpPr>
          <p:cNvPr id="3" name="Content Placeholder 2"/>
          <p:cNvSpPr>
            <a:spLocks noGrp="1"/>
          </p:cNvSpPr>
          <p:nvPr>
            <p:ph idx="1"/>
          </p:nvPr>
        </p:nvSpPr>
        <p:spPr>
          <a:xfrm>
            <a:off x="467544" y="1556792"/>
            <a:ext cx="8229600" cy="4525963"/>
          </a:xfrm>
        </p:spPr>
        <p:txBody>
          <a:bodyPr/>
          <a:lstStyle/>
          <a:p>
            <a:r>
              <a:rPr lang="en-GB" sz="2000">
                <a:solidFill>
                  <a:schemeClr val="tx1"/>
                </a:solidFill>
                <a:latin charset="0" panose="020B0604020202020204" pitchFamily="34" typeface="Arial"/>
                <a:cs charset="0" panose="020B0604020202020204" pitchFamily="34" typeface="Arial"/>
              </a:rPr>
              <a:t>The Council of Governors has a number of statutory duties required by law.</a:t>
            </a:r>
          </a:p>
          <a:p>
            <a:endParaRPr lang="en-GB" sz="2000">
              <a:solidFill>
                <a:schemeClr val="tx1"/>
              </a:solidFill>
              <a:latin charset="0" panose="020B0604020202020204" pitchFamily="34" typeface="Arial"/>
              <a:cs charset="0" panose="020B0604020202020204" pitchFamily="34" typeface="Arial"/>
            </a:endParaRPr>
          </a:p>
          <a:p>
            <a:r>
              <a:rPr lang="en-GB" sz="2000">
                <a:solidFill>
                  <a:schemeClr val="tx1"/>
                </a:solidFill>
                <a:latin charset="0" panose="020B0604020202020204" pitchFamily="34" typeface="Arial"/>
                <a:cs charset="0" panose="020B0604020202020204" pitchFamily="34" typeface="Arial"/>
              </a:rPr>
              <a:t>Perhaps the most important of these throughout the year are to:</a:t>
            </a:r>
            <a:br>
              <a:rPr lang="en-GB" sz="2000">
                <a:solidFill>
                  <a:schemeClr val="tx1"/>
                </a:solidFill>
                <a:latin charset="0" panose="020B0604020202020204" pitchFamily="34" typeface="Arial"/>
                <a:cs charset="0" panose="020B0604020202020204" pitchFamily="34" typeface="Arial"/>
              </a:rPr>
            </a:br>
            <a:endParaRPr lang="en-GB" sz="2000">
              <a:solidFill>
                <a:schemeClr val="tx1"/>
              </a:solidFill>
              <a:latin charset="0" panose="020B0604020202020204" pitchFamily="34" typeface="Arial"/>
              <a:cs charset="0" panose="020B0604020202020204" pitchFamily="34" typeface="Arial"/>
            </a:endParaRPr>
          </a:p>
          <a:p>
            <a:pPr indent="-342900" marL="342900">
              <a:buFont charset="0" panose="020B0604020202020204" pitchFamily="34" typeface="Arial"/>
              <a:buChar char="•"/>
            </a:pPr>
            <a:r>
              <a:rPr lang="en-GB" sz="2000">
                <a:solidFill>
                  <a:schemeClr val="tx1"/>
                </a:solidFill>
                <a:latin charset="0" panose="020B0604020202020204" pitchFamily="34" typeface="Arial"/>
                <a:cs charset="0" panose="020B0604020202020204" pitchFamily="34" typeface="Arial"/>
              </a:rPr>
              <a:t>Hold Non-Executive Directors to account for the performance of the </a:t>
            </a:r>
            <a:r>
              <a:rPr lang="en-GB" sz="2000">
                <a:solidFill>
                  <a:schemeClr val="tx1"/>
                </a:solidFill>
              </a:rPr>
              <a:t>Board of Directors</a:t>
            </a:r>
            <a:r>
              <a:rPr lang="en-GB" sz="2000">
                <a:solidFill>
                  <a:schemeClr val="tx1"/>
                </a:solidFill>
                <a:latin charset="0" panose="020B0604020202020204" pitchFamily="34" typeface="Arial"/>
                <a:cs charset="0" panose="020B0604020202020204" pitchFamily="34" typeface="Arial"/>
              </a:rPr>
              <a:t>.</a:t>
            </a:r>
          </a:p>
          <a:p>
            <a:pPr indent="-342900" marL="342900">
              <a:buFont charset="0" panose="020B0604020202020204" pitchFamily="34" typeface="Arial"/>
              <a:buChar char="•"/>
            </a:pPr>
            <a:r>
              <a:rPr lang="en-GB" sz="2000">
                <a:solidFill>
                  <a:schemeClr val="tx1"/>
                </a:solidFill>
                <a:latin charset="0" panose="020B0604020202020204" pitchFamily="34" typeface="Arial"/>
                <a:cs charset="0" panose="020B0604020202020204" pitchFamily="34" typeface="Arial"/>
              </a:rPr>
              <a:t>Represent the interests of patients, the Members of the Trust as a whole and the public in general (we use the legal term Trust, but most of us know it as our Hospital).</a:t>
            </a:r>
            <a:br>
              <a:rPr lang="en-GB" sz="2000">
                <a:solidFill>
                  <a:schemeClr val="tx1"/>
                </a:solidFill>
                <a:latin charset="0" panose="020B0604020202020204" pitchFamily="34" typeface="Arial"/>
                <a:cs charset="0" panose="020B0604020202020204" pitchFamily="34" typeface="Arial"/>
              </a:rPr>
            </a:br>
            <a:endParaRPr lang="en-GB" sz="2000">
              <a:solidFill>
                <a:schemeClr val="tx1"/>
              </a:solidFill>
              <a:latin charset="0" panose="020B0604020202020204" pitchFamily="34" typeface="Arial"/>
              <a:cs charset="0" panose="020B0604020202020204" pitchFamily="34" typeface="Arial"/>
            </a:endParaRPr>
          </a:p>
          <a:p>
            <a:r>
              <a:rPr lang="en-GB" sz="2000">
                <a:solidFill>
                  <a:schemeClr val="tx1"/>
                </a:solidFill>
                <a:latin charset="0" panose="020B0604020202020204" pitchFamily="34" typeface="Arial"/>
                <a:cs charset="0" panose="020B0604020202020204" pitchFamily="34" typeface="Arial"/>
              </a:rPr>
              <a:t>I stress the word ‘OUR’ as every member of the staff I have met and our Governors think of it that way.</a:t>
            </a:r>
          </a:p>
          <a:p>
            <a:endParaRPr lang="en-GB" sz="2400"/>
          </a:p>
        </p:txBody>
      </p:sp>
      <p:sp>
        <p:nvSpPr>
          <p:cNvPr id="4" name="Rectangle 3">
            <a:extLst>
              <a:ext uri="{FF2B5EF4-FFF2-40B4-BE49-F238E27FC236}">
                <a16:creationId xmlns:a16="http://schemas.microsoft.com/office/drawing/2014/main" id="{6D2CBA36-0669-45DC-99A3-EF1D814F0153}"/>
              </a:ext>
            </a:extLst>
          </p:cNvPr>
          <p:cNvSpPr/>
          <p:nvPr/>
        </p:nvSpPr>
        <p:spPr>
          <a:xfrm>
            <a:off x="7236296" y="116632"/>
            <a:ext cx="1800200" cy="7920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p>
        </p:txBody>
      </p:sp>
      <p:pic>
        <p:nvPicPr>
          <p:cNvPr id="5" name="Picture 4">
            <a:extLst>
              <a:ext uri="{FF2B5EF4-FFF2-40B4-BE49-F238E27FC236}">
                <a16:creationId xmlns:a16="http://schemas.microsoft.com/office/drawing/2014/main" id="{4F7A0CD1-CE27-495E-A172-16EF5AFBB1EA}"/>
              </a:ext>
            </a:extLst>
          </p:cNvPr>
          <p:cNvPicPr/>
          <p:nvPr/>
        </p:nvPicPr>
        <p:blipFill rotWithShape="1">
          <a:blip cstate="print" r:embed="rId2">
            <a:extLst>
              <a:ext uri="{28A0092B-C50C-407E-A947-70E740481C1C}">
                <a14:useLocalDpi xmlns:a14="http://schemas.microsoft.com/office/drawing/2010/main" val="0"/>
              </a:ext>
            </a:extLst>
          </a:blip>
          <a:srcRect r="-136"/>
          <a:stretch/>
        </p:blipFill>
        <p:spPr>
          <a:xfrm>
            <a:off x="35497" y="28019"/>
            <a:ext cx="1512167" cy="880701"/>
          </a:xfrm>
          <a:prstGeom prst="rect">
            <a:avLst/>
          </a:prstGeom>
        </p:spPr>
      </p:pic>
      <p:pic>
        <p:nvPicPr>
          <p:cNvPr id="6" name="Picture 5">
            <a:extLst>
              <a:ext uri="{FF2B5EF4-FFF2-40B4-BE49-F238E27FC236}">
                <a16:creationId xmlns:a16="http://schemas.microsoft.com/office/drawing/2014/main" id="{4C8B03A6-BFA2-44B5-BBC9-4CB507774D58}"/>
              </a:ext>
            </a:extLst>
          </p:cNvPr>
          <p:cNvPicPr/>
          <p:nvPr/>
        </p:nvPicPr>
        <p:blipFill rotWithShape="1">
          <a:blip cstate="print" r:embed="rId3">
            <a:extLst>
              <a:ext uri="{28A0092B-C50C-407E-A947-70E740481C1C}">
                <a14:useLocalDpi xmlns:a14="http://schemas.microsoft.com/office/drawing/2010/main" val="0"/>
              </a:ext>
            </a:extLst>
          </a:blip>
          <a:srcRect r="21"/>
          <a:stretch/>
        </p:blipFill>
        <p:spPr>
          <a:xfrm>
            <a:off x="7668345" y="0"/>
            <a:ext cx="1475656" cy="836712"/>
          </a:xfrm>
          <a:prstGeom prst="rect">
            <a:avLst/>
          </a:prstGeom>
        </p:spPr>
      </p:pic>
    </p:spTree>
    <p:extLst>
      <p:ext uri="{BB962C8B-B14F-4D97-AF65-F5344CB8AC3E}">
        <p14:creationId xmlns:p14="http://schemas.microsoft.com/office/powerpoint/2010/main" val="1839327862"/>
      </p:ext>
    </p:extLst>
  </p:cSld>
  <p:clrMapOvr>
    <a:masterClrMapping/>
  </p:clrMapOvr>
</p:sld>
</file>

<file path=ppt/slides/slide3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b="1" lang="en-GB" sz="3200"/>
              <a:t>Statutory Duties cont’d</a:t>
            </a:r>
          </a:p>
        </p:txBody>
      </p:sp>
      <p:sp>
        <p:nvSpPr>
          <p:cNvPr id="3" name="Content Placeholder 2"/>
          <p:cNvSpPr>
            <a:spLocks noGrp="1"/>
          </p:cNvSpPr>
          <p:nvPr>
            <p:ph idx="1"/>
          </p:nvPr>
        </p:nvSpPr>
        <p:spPr/>
        <p:txBody>
          <a:bodyPr/>
          <a:lstStyle/>
          <a:p>
            <a:pPr>
              <a:lnSpc>
                <a:spcPct val="90000"/>
              </a:lnSpc>
            </a:pPr>
            <a:r>
              <a:rPr b="1" lang="en-GB" sz="2000">
                <a:solidFill>
                  <a:schemeClr val="tx1"/>
                </a:solidFill>
              </a:rPr>
              <a:t>As Governors we must:</a:t>
            </a:r>
          </a:p>
          <a:p>
            <a:pPr>
              <a:lnSpc>
                <a:spcPct val="90000"/>
              </a:lnSpc>
            </a:pPr>
            <a:endParaRPr b="1" lang="en-GB" sz="2000">
              <a:solidFill>
                <a:schemeClr val="tx1"/>
              </a:solidFill>
              <a:latin charset="0" panose="020B0604020202020204" pitchFamily="34" typeface="Arial"/>
              <a:cs charset="0" panose="020B0604020202020204" pitchFamily="34" typeface="Arial"/>
            </a:endParaRPr>
          </a:p>
          <a:p>
            <a:pPr indent="-342900" marL="342900">
              <a:lnSpc>
                <a:spcPct val="90000"/>
              </a:lnSpc>
              <a:buFont charset="0" panose="020B0604020202020204" pitchFamily="34" typeface="Arial"/>
              <a:buChar char="•"/>
            </a:pPr>
            <a:r>
              <a:rPr lang="en-GB" sz="2000">
                <a:solidFill>
                  <a:schemeClr val="tx1"/>
                </a:solidFill>
                <a:latin charset="0" panose="020B0604020202020204" pitchFamily="34" typeface="Arial"/>
                <a:cs charset="0" panose="020B0604020202020204" pitchFamily="34" typeface="Arial"/>
              </a:rPr>
              <a:t>Be independent of the Board of Directors</a:t>
            </a:r>
          </a:p>
          <a:p>
            <a:pPr indent="-342900" marL="342900">
              <a:lnSpc>
                <a:spcPct val="90000"/>
              </a:lnSpc>
              <a:buFont charset="0" panose="020B0604020202020204" pitchFamily="34" typeface="Arial"/>
              <a:buChar char="•"/>
            </a:pPr>
            <a:r>
              <a:rPr lang="en-GB" sz="2000">
                <a:solidFill>
                  <a:schemeClr val="tx1"/>
                </a:solidFill>
                <a:latin charset="0" panose="020B0604020202020204" pitchFamily="34" typeface="Arial"/>
                <a:cs charset="0" panose="020B0604020202020204" pitchFamily="34" typeface="Arial"/>
              </a:rPr>
              <a:t>Represent the interests of Patients and families, Members and the Citizens of Milton Keynes</a:t>
            </a:r>
          </a:p>
          <a:p>
            <a:pPr indent="-342900" marL="342900">
              <a:lnSpc>
                <a:spcPct val="90000"/>
              </a:lnSpc>
              <a:buFont charset="0" panose="020B0604020202020204" pitchFamily="34" typeface="Arial"/>
              <a:buChar char="•"/>
            </a:pPr>
            <a:r>
              <a:rPr lang="en-GB" sz="2000">
                <a:solidFill>
                  <a:schemeClr val="tx1"/>
                </a:solidFill>
                <a:latin charset="0" panose="020B0604020202020204" pitchFamily="34" typeface="Arial"/>
                <a:cs charset="0" panose="020B0604020202020204" pitchFamily="34" typeface="Arial"/>
              </a:rPr>
              <a:t>Abide by the Code of Practice - 7 Nolan Principles of Public Life :</a:t>
            </a:r>
          </a:p>
          <a:p>
            <a:pPr lvl="2">
              <a:lnSpc>
                <a:spcPct val="90000"/>
              </a:lnSpc>
              <a:buFont charset="0" panose="020B0604020202020204" pitchFamily="34" typeface="Arial"/>
              <a:buChar char="•"/>
            </a:pPr>
            <a:r>
              <a:rPr lang="en-GB" sz="2000">
                <a:solidFill>
                  <a:schemeClr val="tx1"/>
                </a:solidFill>
                <a:latin charset="0" panose="020B0604020202020204" pitchFamily="34" typeface="Arial"/>
                <a:cs charset="0" panose="020B0604020202020204" pitchFamily="34" typeface="Arial"/>
              </a:rPr>
              <a:t>Selflessness			</a:t>
            </a:r>
          </a:p>
          <a:p>
            <a:pPr lvl="2">
              <a:lnSpc>
                <a:spcPct val="90000"/>
              </a:lnSpc>
              <a:buFont charset="0" panose="020B0604020202020204" pitchFamily="34" typeface="Arial"/>
              <a:buChar char="•"/>
            </a:pPr>
            <a:r>
              <a:rPr lang="en-GB" sz="2000">
                <a:solidFill>
                  <a:schemeClr val="tx1"/>
                </a:solidFill>
                <a:latin charset="0" panose="020B0604020202020204" pitchFamily="34" typeface="Arial"/>
                <a:cs charset="0" panose="020B0604020202020204" pitchFamily="34" typeface="Arial"/>
              </a:rPr>
              <a:t>Integrity</a:t>
            </a:r>
          </a:p>
          <a:p>
            <a:pPr lvl="2">
              <a:lnSpc>
                <a:spcPct val="90000"/>
              </a:lnSpc>
              <a:buFont charset="0" panose="020B0604020202020204" pitchFamily="34" typeface="Arial"/>
              <a:buChar char="•"/>
            </a:pPr>
            <a:r>
              <a:rPr lang="en-GB" sz="2000">
                <a:solidFill>
                  <a:schemeClr val="tx1"/>
                </a:solidFill>
                <a:latin charset="0" panose="020B0604020202020204" pitchFamily="34" typeface="Arial"/>
                <a:cs charset="0" panose="020B0604020202020204" pitchFamily="34" typeface="Arial"/>
              </a:rPr>
              <a:t>Objectivity			</a:t>
            </a:r>
          </a:p>
          <a:p>
            <a:pPr lvl="2">
              <a:lnSpc>
                <a:spcPct val="90000"/>
              </a:lnSpc>
              <a:buFont charset="0" panose="020B0604020202020204" pitchFamily="34" typeface="Arial"/>
              <a:buChar char="•"/>
            </a:pPr>
            <a:r>
              <a:rPr lang="en-GB" sz="2000">
                <a:solidFill>
                  <a:schemeClr val="tx1"/>
                </a:solidFill>
                <a:latin charset="0" panose="020B0604020202020204" pitchFamily="34" typeface="Arial"/>
                <a:cs charset="0" panose="020B0604020202020204" pitchFamily="34" typeface="Arial"/>
              </a:rPr>
              <a:t>Accountability</a:t>
            </a:r>
          </a:p>
          <a:p>
            <a:pPr lvl="2">
              <a:lnSpc>
                <a:spcPct val="90000"/>
              </a:lnSpc>
              <a:buFont charset="0" panose="020B0604020202020204" pitchFamily="34" typeface="Arial"/>
              <a:buChar char="•"/>
            </a:pPr>
            <a:r>
              <a:rPr lang="en-GB" sz="2000">
                <a:solidFill>
                  <a:schemeClr val="tx1"/>
                </a:solidFill>
                <a:latin charset="0" panose="020B0604020202020204" pitchFamily="34" typeface="Arial"/>
                <a:cs charset="0" panose="020B0604020202020204" pitchFamily="34" typeface="Arial"/>
              </a:rPr>
              <a:t>Openness			</a:t>
            </a:r>
          </a:p>
          <a:p>
            <a:pPr lvl="2">
              <a:lnSpc>
                <a:spcPct val="90000"/>
              </a:lnSpc>
              <a:buFont charset="0" panose="020B0604020202020204" pitchFamily="34" typeface="Arial"/>
              <a:buChar char="•"/>
            </a:pPr>
            <a:r>
              <a:rPr lang="en-GB" sz="2000">
                <a:solidFill>
                  <a:schemeClr val="tx1"/>
                </a:solidFill>
                <a:latin charset="0" panose="020B0604020202020204" pitchFamily="34" typeface="Arial"/>
                <a:cs charset="0" panose="020B0604020202020204" pitchFamily="34" typeface="Arial"/>
              </a:rPr>
              <a:t>Honesty</a:t>
            </a:r>
          </a:p>
          <a:p>
            <a:pPr lvl="2">
              <a:lnSpc>
                <a:spcPct val="90000"/>
              </a:lnSpc>
              <a:buFont charset="0" panose="020B0604020202020204" pitchFamily="34" typeface="Arial"/>
              <a:buChar char="•"/>
            </a:pPr>
            <a:r>
              <a:rPr lang="en-GB" sz="2000">
                <a:solidFill>
                  <a:schemeClr val="tx1"/>
                </a:solidFill>
                <a:latin charset="0" panose="020B0604020202020204" pitchFamily="34" typeface="Arial"/>
                <a:cs charset="0" panose="020B0604020202020204" pitchFamily="34" typeface="Arial"/>
              </a:rPr>
              <a:t>Leadership</a:t>
            </a:r>
          </a:p>
          <a:p>
            <a:endParaRPr lang="en-GB"/>
          </a:p>
        </p:txBody>
      </p:sp>
      <p:sp>
        <p:nvSpPr>
          <p:cNvPr id="4" name="Rectangle 3">
            <a:extLst>
              <a:ext uri="{FF2B5EF4-FFF2-40B4-BE49-F238E27FC236}">
                <a16:creationId xmlns:a16="http://schemas.microsoft.com/office/drawing/2014/main" id="{D6820436-96F3-4E53-A59B-2A490C89C516}"/>
              </a:ext>
            </a:extLst>
          </p:cNvPr>
          <p:cNvSpPr/>
          <p:nvPr/>
        </p:nvSpPr>
        <p:spPr>
          <a:xfrm>
            <a:off x="7236296" y="116632"/>
            <a:ext cx="1800200" cy="7920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p>
        </p:txBody>
      </p:sp>
      <p:pic>
        <p:nvPicPr>
          <p:cNvPr id="5" name="Picture 4">
            <a:extLst>
              <a:ext uri="{FF2B5EF4-FFF2-40B4-BE49-F238E27FC236}">
                <a16:creationId xmlns:a16="http://schemas.microsoft.com/office/drawing/2014/main" id="{EA5531B2-FBD9-45FC-BC23-69A4D035B015}"/>
              </a:ext>
            </a:extLst>
          </p:cNvPr>
          <p:cNvPicPr/>
          <p:nvPr/>
        </p:nvPicPr>
        <p:blipFill rotWithShape="1">
          <a:blip cstate="print" r:embed="rId2">
            <a:extLst>
              <a:ext uri="{28A0092B-C50C-407E-A947-70E740481C1C}">
                <a14:useLocalDpi xmlns:a14="http://schemas.microsoft.com/office/drawing/2010/main" val="0"/>
              </a:ext>
            </a:extLst>
          </a:blip>
          <a:srcRect r="-136"/>
          <a:stretch/>
        </p:blipFill>
        <p:spPr>
          <a:xfrm>
            <a:off x="35497" y="28019"/>
            <a:ext cx="1512167" cy="880701"/>
          </a:xfrm>
          <a:prstGeom prst="rect">
            <a:avLst/>
          </a:prstGeom>
        </p:spPr>
      </p:pic>
      <p:pic>
        <p:nvPicPr>
          <p:cNvPr id="6" name="Picture 5">
            <a:extLst>
              <a:ext uri="{FF2B5EF4-FFF2-40B4-BE49-F238E27FC236}">
                <a16:creationId xmlns:a16="http://schemas.microsoft.com/office/drawing/2014/main" id="{7D84A9D1-FB30-42D5-97DF-2D4388AAAC66}"/>
              </a:ext>
            </a:extLst>
          </p:cNvPr>
          <p:cNvPicPr/>
          <p:nvPr/>
        </p:nvPicPr>
        <p:blipFill rotWithShape="1">
          <a:blip cstate="print" r:embed="rId3">
            <a:extLst>
              <a:ext uri="{28A0092B-C50C-407E-A947-70E740481C1C}">
                <a14:useLocalDpi xmlns:a14="http://schemas.microsoft.com/office/drawing/2010/main" val="0"/>
              </a:ext>
            </a:extLst>
          </a:blip>
          <a:srcRect r="21"/>
          <a:stretch/>
        </p:blipFill>
        <p:spPr>
          <a:xfrm>
            <a:off x="7668345" y="0"/>
            <a:ext cx="1475656" cy="836712"/>
          </a:xfrm>
          <a:prstGeom prst="rect">
            <a:avLst/>
          </a:prstGeom>
        </p:spPr>
      </p:pic>
    </p:spTree>
    <p:extLst>
      <p:ext uri="{BB962C8B-B14F-4D97-AF65-F5344CB8AC3E}">
        <p14:creationId xmlns:p14="http://schemas.microsoft.com/office/powerpoint/2010/main" val="846082720"/>
      </p:ext>
    </p:extLst>
  </p:cSld>
  <p:clrMapOvr>
    <a:masterClrMapping/>
  </p:clrMapOvr>
</p:sld>
</file>

<file path=ppt/slides/slide3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68F4E-40DF-4854-86D1-788E21F9BDA5}"/>
              </a:ext>
            </a:extLst>
          </p:cNvPr>
          <p:cNvSpPr>
            <a:spLocks noGrp="1"/>
          </p:cNvSpPr>
          <p:nvPr>
            <p:ph type="title"/>
          </p:nvPr>
        </p:nvSpPr>
        <p:spPr/>
        <p:txBody>
          <a:bodyPr/>
          <a:lstStyle/>
          <a:p>
            <a:pPr algn="ctr"/>
            <a:r>
              <a:rPr b="1" lang="en-GB" sz="3200"/>
              <a:t>Activities 2020-2021</a:t>
            </a:r>
          </a:p>
        </p:txBody>
      </p:sp>
      <p:sp>
        <p:nvSpPr>
          <p:cNvPr id="3" name="Content Placeholder 2">
            <a:extLst>
              <a:ext uri="{FF2B5EF4-FFF2-40B4-BE49-F238E27FC236}">
                <a16:creationId xmlns:a16="http://schemas.microsoft.com/office/drawing/2014/main" id="{21811C73-979A-4C80-BEB9-F52FCA007FFE}"/>
              </a:ext>
            </a:extLst>
          </p:cNvPr>
          <p:cNvSpPr>
            <a:spLocks noGrp="1"/>
          </p:cNvSpPr>
          <p:nvPr>
            <p:ph idx="1"/>
          </p:nvPr>
        </p:nvSpPr>
        <p:spPr/>
        <p:txBody>
          <a:bodyPr/>
          <a:lstStyle/>
          <a:p>
            <a:pPr indent="-342900" marL="342900">
              <a:buFont charset="0" panose="020B0604020202020204" pitchFamily="34" typeface="Arial"/>
              <a:buChar char="•"/>
            </a:pPr>
            <a:r>
              <a:rPr lang="en-GB" sz="2000">
                <a:solidFill>
                  <a:schemeClr val="tx1"/>
                </a:solidFill>
                <a:latin charset="0" panose="020B0604020202020204" pitchFamily="34" typeface="Arial"/>
                <a:cs charset="0" panose="020B0604020202020204" pitchFamily="34" typeface="Arial"/>
              </a:rPr>
              <a:t>The Council formally meet 4 times during the year. </a:t>
            </a:r>
            <a:br>
              <a:rPr lang="en-GB" sz="2000">
                <a:solidFill>
                  <a:schemeClr val="tx1"/>
                </a:solidFill>
                <a:latin charset="0" panose="020B0604020202020204" pitchFamily="34" typeface="Arial"/>
                <a:cs charset="0" panose="020B0604020202020204" pitchFamily="34" typeface="Arial"/>
              </a:rPr>
            </a:br>
            <a:endParaRPr lang="en-GB" sz="2000">
              <a:solidFill>
                <a:schemeClr val="tx1"/>
              </a:solidFill>
              <a:latin charset="0" panose="020B0604020202020204" pitchFamily="34" typeface="Arial"/>
              <a:cs charset="0" panose="020B0604020202020204" pitchFamily="34" typeface="Arial"/>
            </a:endParaRPr>
          </a:p>
          <a:p>
            <a:pPr indent="-342900" marL="342900">
              <a:buFont charset="0" panose="020B0604020202020204" pitchFamily="34" typeface="Arial"/>
              <a:buChar char="•"/>
            </a:pPr>
            <a:r>
              <a:rPr lang="en-GB" sz="2000">
                <a:solidFill>
                  <a:schemeClr val="tx1"/>
                </a:solidFill>
                <a:latin charset="0" panose="020B0604020202020204" pitchFamily="34" typeface="Arial"/>
                <a:cs charset="0" panose="020B0604020202020204" pitchFamily="34" typeface="Arial"/>
              </a:rPr>
              <a:t>We also have regular Informal meetings with the Chair. The Chair and Lead Governor also have one-to-one meetings.</a:t>
            </a:r>
            <a:br>
              <a:rPr lang="en-GB" sz="2000">
                <a:solidFill>
                  <a:schemeClr val="tx1"/>
                </a:solidFill>
                <a:latin charset="0" panose="020B0604020202020204" pitchFamily="34" typeface="Arial"/>
                <a:cs charset="0" panose="020B0604020202020204" pitchFamily="34" typeface="Arial"/>
              </a:rPr>
            </a:br>
            <a:endParaRPr lang="en-GB" sz="2000">
              <a:solidFill>
                <a:schemeClr val="tx1"/>
              </a:solidFill>
              <a:latin charset="0" panose="020B0604020202020204" pitchFamily="34" typeface="Arial"/>
              <a:cs charset="0" panose="020B0604020202020204" pitchFamily="34" typeface="Arial"/>
            </a:endParaRPr>
          </a:p>
          <a:p>
            <a:pPr indent="-342900" marL="342900">
              <a:buFont charset="0" panose="020B0604020202020204" pitchFamily="34" typeface="Arial"/>
              <a:buChar char="•"/>
            </a:pPr>
            <a:r>
              <a:rPr lang="en-GB" sz="2000">
                <a:solidFill>
                  <a:schemeClr val="tx1"/>
                </a:solidFill>
                <a:latin charset="0" panose="020B0604020202020204" pitchFamily="34" typeface="Arial"/>
                <a:cs charset="0" panose="020B0604020202020204" pitchFamily="34" typeface="Arial"/>
              </a:rPr>
              <a:t>The Council of Governors is responsible for appointment of the Chair of the Board and the Non-Executive Directors. </a:t>
            </a:r>
            <a:br>
              <a:rPr lang="en-GB" sz="2000">
                <a:solidFill>
                  <a:schemeClr val="tx1"/>
                </a:solidFill>
                <a:latin charset="0" panose="020B0604020202020204" pitchFamily="34" typeface="Arial"/>
                <a:cs charset="0" panose="020B0604020202020204" pitchFamily="34" typeface="Arial"/>
              </a:rPr>
            </a:br>
            <a:endParaRPr lang="en-GB" sz="2000">
              <a:solidFill>
                <a:schemeClr val="tx1"/>
              </a:solidFill>
              <a:latin charset="0" panose="020B0604020202020204" pitchFamily="34" typeface="Arial"/>
              <a:cs charset="0" panose="020B0604020202020204" pitchFamily="34" typeface="Arial"/>
            </a:endParaRPr>
          </a:p>
          <a:p>
            <a:pPr indent="-342900" marL="342900">
              <a:buFont charset="0" panose="020B0604020202020204" pitchFamily="34" typeface="Arial"/>
              <a:buChar char="•"/>
            </a:pPr>
            <a:r>
              <a:rPr lang="en-GB" sz="2000">
                <a:solidFill>
                  <a:schemeClr val="tx1"/>
                </a:solidFill>
                <a:latin charset="0" panose="020B0604020202020204" pitchFamily="34" typeface="Arial"/>
                <a:cs charset="0" panose="020B0604020202020204" pitchFamily="34" typeface="Arial"/>
              </a:rPr>
              <a:t>The Appointments Committee, which I chair as Lead Governor, earlier in the year appointed our new Chair, Alison Davis.</a:t>
            </a:r>
            <a:br>
              <a:rPr lang="en-GB" sz="2000">
                <a:solidFill>
                  <a:schemeClr val="tx1"/>
                </a:solidFill>
                <a:latin charset="0" panose="020B0604020202020204" pitchFamily="34" typeface="Arial"/>
                <a:cs charset="0" panose="020B0604020202020204" pitchFamily="34" typeface="Arial"/>
              </a:rPr>
            </a:br>
            <a:endParaRPr lang="en-GB" sz="2000">
              <a:solidFill>
                <a:schemeClr val="tx1"/>
              </a:solidFill>
              <a:latin charset="0" panose="020B0604020202020204" pitchFamily="34" typeface="Arial"/>
              <a:cs charset="0" panose="020B0604020202020204" pitchFamily="34" typeface="Arial"/>
            </a:endParaRPr>
          </a:p>
          <a:p>
            <a:pPr indent="-342900" marL="342900">
              <a:buFont charset="0" panose="020B0604020202020204" pitchFamily="34" typeface="Arial"/>
              <a:buChar char="•"/>
            </a:pPr>
            <a:r>
              <a:rPr lang="en-GB" sz="2000">
                <a:solidFill>
                  <a:schemeClr val="tx1"/>
                </a:solidFill>
              </a:rPr>
              <a:t>The Council of Governors m</a:t>
            </a:r>
            <a:r>
              <a:rPr lang="en-GB" sz="2000">
                <a:solidFill>
                  <a:schemeClr val="tx1"/>
                </a:solidFill>
                <a:latin charset="0" panose="020B0604020202020204" pitchFamily="34" typeface="Arial"/>
                <a:cs charset="0" panose="020B0604020202020204" pitchFamily="34" typeface="Arial"/>
              </a:rPr>
              <a:t>onitored Trust governance issues, received a range of reports on finance, performance, quality and workforce and are empowered to provide scrutiny and challenge.  </a:t>
            </a:r>
          </a:p>
          <a:p>
            <a:pPr indent="-342900" marL="342900">
              <a:buFont charset="0" panose="020B0604020202020204" pitchFamily="34" typeface="Arial"/>
              <a:buChar char="•"/>
            </a:pPr>
            <a:endParaRPr lang="en-GB" sz="2000"/>
          </a:p>
        </p:txBody>
      </p:sp>
      <p:sp>
        <p:nvSpPr>
          <p:cNvPr id="4" name="Rectangle 3">
            <a:extLst>
              <a:ext uri="{FF2B5EF4-FFF2-40B4-BE49-F238E27FC236}">
                <a16:creationId xmlns:a16="http://schemas.microsoft.com/office/drawing/2014/main" id="{C029F998-AFD4-4546-8B12-BB7C0488C33B}"/>
              </a:ext>
            </a:extLst>
          </p:cNvPr>
          <p:cNvSpPr/>
          <p:nvPr/>
        </p:nvSpPr>
        <p:spPr>
          <a:xfrm>
            <a:off x="7236296" y="116632"/>
            <a:ext cx="1800200" cy="7920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p>
        </p:txBody>
      </p:sp>
      <p:pic>
        <p:nvPicPr>
          <p:cNvPr id="5" name="Picture 4">
            <a:extLst>
              <a:ext uri="{FF2B5EF4-FFF2-40B4-BE49-F238E27FC236}">
                <a16:creationId xmlns:a16="http://schemas.microsoft.com/office/drawing/2014/main" id="{DEDE1E42-8F74-4432-80AE-5AD85482E40A}"/>
              </a:ext>
            </a:extLst>
          </p:cNvPr>
          <p:cNvPicPr/>
          <p:nvPr/>
        </p:nvPicPr>
        <p:blipFill rotWithShape="1">
          <a:blip cstate="print" r:embed="rId2">
            <a:extLst>
              <a:ext uri="{28A0092B-C50C-407E-A947-70E740481C1C}">
                <a14:useLocalDpi xmlns:a14="http://schemas.microsoft.com/office/drawing/2010/main" val="0"/>
              </a:ext>
            </a:extLst>
          </a:blip>
          <a:srcRect r="-136"/>
          <a:stretch/>
        </p:blipFill>
        <p:spPr>
          <a:xfrm>
            <a:off x="35497" y="28019"/>
            <a:ext cx="1512167" cy="880701"/>
          </a:xfrm>
          <a:prstGeom prst="rect">
            <a:avLst/>
          </a:prstGeom>
        </p:spPr>
      </p:pic>
      <p:pic>
        <p:nvPicPr>
          <p:cNvPr id="6" name="Picture 5">
            <a:extLst>
              <a:ext uri="{FF2B5EF4-FFF2-40B4-BE49-F238E27FC236}">
                <a16:creationId xmlns:a16="http://schemas.microsoft.com/office/drawing/2014/main" id="{50CF3F68-301B-4B58-A148-38DE614E7C75}"/>
              </a:ext>
            </a:extLst>
          </p:cNvPr>
          <p:cNvPicPr/>
          <p:nvPr/>
        </p:nvPicPr>
        <p:blipFill rotWithShape="1">
          <a:blip cstate="print" r:embed="rId3">
            <a:extLst>
              <a:ext uri="{28A0092B-C50C-407E-A947-70E740481C1C}">
                <a14:useLocalDpi xmlns:a14="http://schemas.microsoft.com/office/drawing/2010/main" val="0"/>
              </a:ext>
            </a:extLst>
          </a:blip>
          <a:srcRect r="21"/>
          <a:stretch/>
        </p:blipFill>
        <p:spPr>
          <a:xfrm>
            <a:off x="7668345" y="0"/>
            <a:ext cx="1475656" cy="836712"/>
          </a:xfrm>
          <a:prstGeom prst="rect">
            <a:avLst/>
          </a:prstGeom>
        </p:spPr>
      </p:pic>
    </p:spTree>
    <p:extLst>
      <p:ext uri="{BB962C8B-B14F-4D97-AF65-F5344CB8AC3E}">
        <p14:creationId xmlns:p14="http://schemas.microsoft.com/office/powerpoint/2010/main" val="4059779125"/>
      </p:ext>
    </p:extLst>
  </p:cSld>
  <p:clrMapOvr>
    <a:masterClrMapping/>
  </p:clrMapOvr>
</p:sld>
</file>

<file path=ppt/slides/slide3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4E7BB-4059-4355-BE88-DE19695626E6}"/>
              </a:ext>
            </a:extLst>
          </p:cNvPr>
          <p:cNvSpPr>
            <a:spLocks noGrp="1"/>
          </p:cNvSpPr>
          <p:nvPr>
            <p:ph type="title"/>
          </p:nvPr>
        </p:nvSpPr>
        <p:spPr>
          <a:xfrm>
            <a:off x="457200" y="274638"/>
            <a:ext cx="8229600" cy="994122"/>
          </a:xfrm>
        </p:spPr>
        <p:txBody>
          <a:bodyPr/>
          <a:lstStyle/>
          <a:p>
            <a:pPr algn="ctr"/>
            <a:r>
              <a:rPr b="1" lang="en-GB" sz="3200"/>
              <a:t>Other activities</a:t>
            </a:r>
          </a:p>
        </p:txBody>
      </p:sp>
      <p:sp>
        <p:nvSpPr>
          <p:cNvPr id="3" name="Content Placeholder 2">
            <a:extLst>
              <a:ext uri="{FF2B5EF4-FFF2-40B4-BE49-F238E27FC236}">
                <a16:creationId xmlns:a16="http://schemas.microsoft.com/office/drawing/2014/main" id="{B7A7C43E-1585-4179-BE48-D498A499DCC1}"/>
              </a:ext>
            </a:extLst>
          </p:cNvPr>
          <p:cNvSpPr>
            <a:spLocks noGrp="1"/>
          </p:cNvSpPr>
          <p:nvPr>
            <p:ph idx="1"/>
          </p:nvPr>
        </p:nvSpPr>
        <p:spPr>
          <a:xfrm>
            <a:off x="489223" y="1287835"/>
            <a:ext cx="8229600" cy="4525963"/>
          </a:xfrm>
        </p:spPr>
        <p:txBody>
          <a:bodyPr/>
          <a:lstStyle/>
          <a:p>
            <a:pPr>
              <a:lnSpc>
                <a:spcPct val="90000"/>
              </a:lnSpc>
            </a:pPr>
            <a:r>
              <a:rPr lang="en-GB" sz="2000">
                <a:solidFill>
                  <a:schemeClr val="tx1"/>
                </a:solidFill>
                <a:latin charset="0" panose="020B0604020202020204" pitchFamily="34" typeface="Arial"/>
                <a:cs charset="0" panose="020B0604020202020204" pitchFamily="34" typeface="Arial"/>
              </a:rPr>
              <a:t>The Council of Governors:</a:t>
            </a:r>
          </a:p>
          <a:p>
            <a:pPr indent="-342900" marL="342900">
              <a:lnSpc>
                <a:spcPct val="90000"/>
              </a:lnSpc>
              <a:buFont charset="0" panose="020B0604020202020204" pitchFamily="34" typeface="Arial"/>
              <a:buChar char="•"/>
            </a:pPr>
            <a:r>
              <a:rPr lang="en-GB" sz="2000">
                <a:solidFill>
                  <a:schemeClr val="tx1"/>
                </a:solidFill>
              </a:rPr>
              <a:t>R</a:t>
            </a:r>
            <a:r>
              <a:rPr lang="en-GB" sz="2000">
                <a:solidFill>
                  <a:schemeClr val="tx1"/>
                </a:solidFill>
                <a:latin charset="0" panose="020B0604020202020204" pitchFamily="34" typeface="Arial"/>
                <a:cs charset="0" panose="020B0604020202020204" pitchFamily="34" typeface="Arial"/>
              </a:rPr>
              <a:t>eceived and reviewed formal reports, including the 2020/21 Annual Report and Accounts.</a:t>
            </a:r>
          </a:p>
          <a:p>
            <a:pPr indent="-342900" marL="342900">
              <a:lnSpc>
                <a:spcPct val="90000"/>
              </a:lnSpc>
              <a:buFont charset="0" panose="020B0604020202020204" pitchFamily="34" typeface="Arial"/>
              <a:buChar char="•"/>
            </a:pPr>
            <a:r>
              <a:rPr lang="en-GB" sz="2000">
                <a:solidFill>
                  <a:schemeClr val="tx1"/>
                </a:solidFill>
                <a:latin charset="0" panose="020B0604020202020204" pitchFamily="34" typeface="Arial"/>
                <a:cs charset="0" panose="020B0604020202020204" pitchFamily="34" typeface="Arial"/>
              </a:rPr>
              <a:t>Participated in meetings of the Charitable Funds Committee and the Quality and Clinical Risk Committee.</a:t>
            </a:r>
          </a:p>
          <a:p>
            <a:pPr indent="-342900" marL="342900">
              <a:lnSpc>
                <a:spcPct val="90000"/>
              </a:lnSpc>
              <a:buFont charset="0" panose="020B0604020202020204" pitchFamily="34" typeface="Arial"/>
              <a:buChar char="•"/>
            </a:pPr>
            <a:r>
              <a:rPr lang="en-GB" sz="2000">
                <a:solidFill>
                  <a:schemeClr val="tx1"/>
                </a:solidFill>
                <a:latin charset="0" panose="020B0604020202020204" pitchFamily="34" typeface="Arial"/>
                <a:cs charset="0" panose="020B0604020202020204" pitchFamily="34" typeface="Arial"/>
              </a:rPr>
              <a:t>Participated in the Clinical Excellence and Staff Awards.</a:t>
            </a:r>
          </a:p>
          <a:p>
            <a:pPr indent="-342900" marL="342900">
              <a:lnSpc>
                <a:spcPct val="90000"/>
              </a:lnSpc>
              <a:buFont charset="0" panose="020B0604020202020204" pitchFamily="34" typeface="Arial"/>
              <a:buChar char="•"/>
            </a:pPr>
            <a:r>
              <a:rPr lang="en-GB" sz="2000">
                <a:solidFill>
                  <a:schemeClr val="tx1"/>
                </a:solidFill>
              </a:rPr>
              <a:t>Participated in the hospital’s infrastructure meetings and cancer experience group meetings</a:t>
            </a:r>
            <a:endParaRPr lang="en-GB" sz="2000">
              <a:solidFill>
                <a:schemeClr val="tx1"/>
              </a:solidFill>
              <a:latin charset="0" panose="020B0604020202020204" pitchFamily="34" typeface="Arial"/>
              <a:cs charset="0" panose="020B0604020202020204" pitchFamily="34" typeface="Arial"/>
            </a:endParaRPr>
          </a:p>
          <a:p>
            <a:pPr indent="-342900" marL="342900">
              <a:lnSpc>
                <a:spcPct val="90000"/>
              </a:lnSpc>
              <a:buFont charset="0" panose="020B0604020202020204" pitchFamily="34" typeface="Arial"/>
              <a:buChar char="•"/>
            </a:pPr>
            <a:r>
              <a:rPr lang="en-GB" sz="2000">
                <a:solidFill>
                  <a:schemeClr val="tx1"/>
                </a:solidFill>
                <a:latin charset="0" panose="020B0604020202020204" pitchFamily="34" typeface="Arial"/>
                <a:cs charset="0" panose="020B0604020202020204" pitchFamily="34" typeface="Arial"/>
              </a:rPr>
              <a:t>Have an ongoing drive to increase membership and enable patients and the public to have their say in the future development of the Hospital. We have a Membership Engagement Group. </a:t>
            </a:r>
          </a:p>
          <a:p>
            <a:pPr indent="-342900" marL="342900">
              <a:lnSpc>
                <a:spcPct val="90000"/>
              </a:lnSpc>
              <a:buFont charset="0" panose="020B0604020202020204" pitchFamily="34" typeface="Arial"/>
              <a:buChar char="•"/>
            </a:pPr>
            <a:r>
              <a:rPr lang="en-GB" sz="2000">
                <a:solidFill>
                  <a:schemeClr val="tx1"/>
                </a:solidFill>
                <a:latin charset="0" panose="020B0604020202020204" pitchFamily="34" typeface="Arial"/>
                <a:cs charset="0" panose="020B0604020202020204" pitchFamily="34" typeface="Arial"/>
              </a:rPr>
              <a:t>Participated in meetings of the Lead Governors Network for the East of England area.</a:t>
            </a:r>
          </a:p>
          <a:p>
            <a:pPr indent="-342900" marL="342900">
              <a:lnSpc>
                <a:spcPct val="90000"/>
              </a:lnSpc>
              <a:buFont charset="0" panose="020B0604020202020204" pitchFamily="34" typeface="Arial"/>
              <a:buChar char="•"/>
            </a:pPr>
            <a:r>
              <a:rPr lang="en-GB" sz="2000">
                <a:solidFill>
                  <a:schemeClr val="tx1"/>
                </a:solidFill>
                <a:latin charset="0" panose="020B0604020202020204" pitchFamily="34" typeface="Arial"/>
                <a:cs charset="0" panose="020B0604020202020204" pitchFamily="34" typeface="Arial"/>
              </a:rPr>
              <a:t>Were involved in the appointment of the Hospital’s food supplier.</a:t>
            </a:r>
          </a:p>
          <a:p>
            <a:pPr indent="-342900" marL="342900">
              <a:buFont charset="0" panose="020B0604020202020204" pitchFamily="34" typeface="Arial"/>
              <a:buChar char="•"/>
            </a:pPr>
            <a:endParaRPr lang="en-GB" sz="2000"/>
          </a:p>
        </p:txBody>
      </p:sp>
      <p:sp>
        <p:nvSpPr>
          <p:cNvPr id="4" name="Rectangle 3">
            <a:extLst>
              <a:ext uri="{FF2B5EF4-FFF2-40B4-BE49-F238E27FC236}">
                <a16:creationId xmlns:a16="http://schemas.microsoft.com/office/drawing/2014/main" id="{DF98FC25-770E-4B27-AC63-FFF96A01E81C}"/>
              </a:ext>
            </a:extLst>
          </p:cNvPr>
          <p:cNvSpPr/>
          <p:nvPr/>
        </p:nvSpPr>
        <p:spPr>
          <a:xfrm>
            <a:off x="7236296" y="116632"/>
            <a:ext cx="1800200" cy="7920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p>
        </p:txBody>
      </p:sp>
      <p:pic>
        <p:nvPicPr>
          <p:cNvPr id="5" name="Picture 4">
            <a:extLst>
              <a:ext uri="{FF2B5EF4-FFF2-40B4-BE49-F238E27FC236}">
                <a16:creationId xmlns:a16="http://schemas.microsoft.com/office/drawing/2014/main" id="{B4410DBC-5CD0-45C4-8D59-BFEF083A5C9B}"/>
              </a:ext>
            </a:extLst>
          </p:cNvPr>
          <p:cNvPicPr/>
          <p:nvPr/>
        </p:nvPicPr>
        <p:blipFill rotWithShape="1">
          <a:blip cstate="print" r:embed="rId2">
            <a:extLst>
              <a:ext uri="{28A0092B-C50C-407E-A947-70E740481C1C}">
                <a14:useLocalDpi xmlns:a14="http://schemas.microsoft.com/office/drawing/2010/main" val="0"/>
              </a:ext>
            </a:extLst>
          </a:blip>
          <a:srcRect r="-136"/>
          <a:stretch/>
        </p:blipFill>
        <p:spPr>
          <a:xfrm>
            <a:off x="35497" y="28019"/>
            <a:ext cx="1512167" cy="880701"/>
          </a:xfrm>
          <a:prstGeom prst="rect">
            <a:avLst/>
          </a:prstGeom>
        </p:spPr>
      </p:pic>
      <p:pic>
        <p:nvPicPr>
          <p:cNvPr id="6" name="Picture 5">
            <a:extLst>
              <a:ext uri="{FF2B5EF4-FFF2-40B4-BE49-F238E27FC236}">
                <a16:creationId xmlns:a16="http://schemas.microsoft.com/office/drawing/2014/main" id="{78CAE299-189A-4625-B13B-33C0FD494B67}"/>
              </a:ext>
            </a:extLst>
          </p:cNvPr>
          <p:cNvPicPr/>
          <p:nvPr/>
        </p:nvPicPr>
        <p:blipFill rotWithShape="1">
          <a:blip cstate="print" r:embed="rId3">
            <a:extLst>
              <a:ext uri="{28A0092B-C50C-407E-A947-70E740481C1C}">
                <a14:useLocalDpi xmlns:a14="http://schemas.microsoft.com/office/drawing/2010/main" val="0"/>
              </a:ext>
            </a:extLst>
          </a:blip>
          <a:srcRect r="21"/>
          <a:stretch/>
        </p:blipFill>
        <p:spPr>
          <a:xfrm>
            <a:off x="7668345" y="0"/>
            <a:ext cx="1475656" cy="836712"/>
          </a:xfrm>
          <a:prstGeom prst="rect">
            <a:avLst/>
          </a:prstGeom>
        </p:spPr>
      </p:pic>
    </p:spTree>
    <p:extLst>
      <p:ext uri="{BB962C8B-B14F-4D97-AF65-F5344CB8AC3E}">
        <p14:creationId xmlns:p14="http://schemas.microsoft.com/office/powerpoint/2010/main" val="1578253650"/>
      </p:ext>
    </p:extLst>
  </p:cSld>
  <p:clrMapOvr>
    <a:masterClrMapping/>
  </p:clrMapOvr>
</p:sld>
</file>

<file path=ppt/slides/slide3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10A50-5260-474C-8758-46AB24ABBE90}"/>
              </a:ext>
            </a:extLst>
          </p:cNvPr>
          <p:cNvSpPr>
            <a:spLocks noGrp="1"/>
          </p:cNvSpPr>
          <p:nvPr>
            <p:ph type="title"/>
          </p:nvPr>
        </p:nvSpPr>
        <p:spPr/>
        <p:txBody>
          <a:bodyPr/>
          <a:lstStyle/>
          <a:p>
            <a:pPr algn="ctr"/>
            <a:r>
              <a:rPr b="1" lang="en-GB" sz="3200"/>
              <a:t>Membership</a:t>
            </a:r>
          </a:p>
        </p:txBody>
      </p:sp>
      <p:sp>
        <p:nvSpPr>
          <p:cNvPr id="3" name="Content Placeholder 2">
            <a:extLst>
              <a:ext uri="{FF2B5EF4-FFF2-40B4-BE49-F238E27FC236}">
                <a16:creationId xmlns:a16="http://schemas.microsoft.com/office/drawing/2014/main" id="{7DC8E604-2491-4E69-839B-48E9766CCF56}"/>
              </a:ext>
            </a:extLst>
          </p:cNvPr>
          <p:cNvSpPr>
            <a:spLocks noGrp="1"/>
          </p:cNvSpPr>
          <p:nvPr>
            <p:ph idx="1"/>
          </p:nvPr>
        </p:nvSpPr>
        <p:spPr/>
        <p:txBody>
          <a:bodyPr/>
          <a:lstStyle/>
          <a:p>
            <a:pPr indent="-457200" marL="457200">
              <a:lnSpc>
                <a:spcPct val="90000"/>
              </a:lnSpc>
              <a:buFont charset="0" panose="020B0604020202020204" pitchFamily="34" typeface="Arial"/>
              <a:buChar char="•"/>
            </a:pPr>
            <a:r>
              <a:rPr lang="en-GB" sz="2800">
                <a:solidFill>
                  <a:schemeClr val="tx1"/>
                </a:solidFill>
                <a:latin charset="0" panose="020B0604020202020204" pitchFamily="34" typeface="Arial"/>
                <a:cs charset="0" panose="020B0604020202020204" pitchFamily="34" typeface="Arial"/>
              </a:rPr>
              <a:t>The total membership, including public members and staff members, </a:t>
            </a:r>
            <a:r>
              <a:rPr lang="en-GB">
                <a:solidFill>
                  <a:schemeClr val="tx1"/>
                </a:solidFill>
              </a:rPr>
              <a:t>wa</a:t>
            </a:r>
            <a:r>
              <a:rPr lang="en-GB" sz="2800">
                <a:solidFill>
                  <a:schemeClr val="tx1"/>
                </a:solidFill>
                <a:latin charset="0" panose="020B0604020202020204" pitchFamily="34" typeface="Arial"/>
                <a:cs charset="0" panose="020B0604020202020204" pitchFamily="34" typeface="Arial"/>
              </a:rPr>
              <a:t>s 8,426 at the end of the year.</a:t>
            </a:r>
          </a:p>
          <a:p>
            <a:pPr indent="-457200" marL="457200">
              <a:lnSpc>
                <a:spcPct val="90000"/>
              </a:lnSpc>
              <a:buFont charset="0" panose="020B0604020202020204" pitchFamily="34" typeface="Arial"/>
              <a:buChar char="•"/>
            </a:pPr>
            <a:r>
              <a:rPr lang="en-GB" sz="2800">
                <a:solidFill>
                  <a:schemeClr val="tx1"/>
                </a:solidFill>
                <a:latin charset="0" panose="020B0604020202020204" pitchFamily="34" typeface="Arial"/>
                <a:cs charset="0" panose="020B0604020202020204" pitchFamily="34" typeface="Arial"/>
              </a:rPr>
              <a:t>The Membership and Engagement Strategy was revised and refreshed to encourage members to get more involved but, due to Covid</a:t>
            </a:r>
            <a:r>
              <a:rPr lang="en-GB">
                <a:solidFill>
                  <a:schemeClr val="tx1"/>
                </a:solidFill>
              </a:rPr>
              <a:t>-</a:t>
            </a:r>
            <a:r>
              <a:rPr lang="en-GB" sz="2800">
                <a:solidFill>
                  <a:schemeClr val="tx1"/>
                </a:solidFill>
                <a:latin charset="0" panose="020B0604020202020204" pitchFamily="34" typeface="Arial"/>
                <a:cs charset="0" panose="020B0604020202020204" pitchFamily="34" typeface="Arial"/>
              </a:rPr>
              <a:t>19 restrictions, this has yet to be implemented.</a:t>
            </a:r>
          </a:p>
          <a:p>
            <a:pPr indent="-457200" marL="457200">
              <a:lnSpc>
                <a:spcPct val="90000"/>
              </a:lnSpc>
              <a:buFont charset="0" panose="020B0604020202020204" pitchFamily="34" typeface="Arial"/>
              <a:buChar char="•"/>
            </a:pPr>
            <a:r>
              <a:rPr lang="en-GB">
                <a:solidFill>
                  <a:schemeClr val="tx1"/>
                </a:solidFill>
                <a:latin charset="0" panose="020B0604020202020204" pitchFamily="34" typeface="Arial"/>
                <a:cs charset="0" panose="020B0604020202020204" pitchFamily="34" typeface="Arial"/>
              </a:rPr>
              <a:t>We requested the Hospital to add to the front page of the Hospital website an easy access to the Members page. Hopefu</a:t>
            </a:r>
            <a:r>
              <a:rPr lang="en-GB">
                <a:solidFill>
                  <a:schemeClr val="tx1"/>
                </a:solidFill>
              </a:rPr>
              <a:t>lly, you have tried it.</a:t>
            </a:r>
            <a:endParaRPr lang="en-GB">
              <a:solidFill>
                <a:schemeClr val="tx1"/>
              </a:solidFill>
              <a:latin charset="0" panose="020B0604020202020204" pitchFamily="34" typeface="Arial"/>
              <a:cs charset="0" panose="020B0604020202020204" pitchFamily="34" typeface="Arial"/>
            </a:endParaRPr>
          </a:p>
          <a:p>
            <a:endParaRPr lang="en-GB"/>
          </a:p>
        </p:txBody>
      </p:sp>
      <p:sp>
        <p:nvSpPr>
          <p:cNvPr id="4" name="Rectangle 3">
            <a:extLst>
              <a:ext uri="{FF2B5EF4-FFF2-40B4-BE49-F238E27FC236}">
                <a16:creationId xmlns:a16="http://schemas.microsoft.com/office/drawing/2014/main" id="{78FEA7BB-C465-49B6-B1D7-86B41472B71D}"/>
              </a:ext>
            </a:extLst>
          </p:cNvPr>
          <p:cNvSpPr/>
          <p:nvPr/>
        </p:nvSpPr>
        <p:spPr>
          <a:xfrm>
            <a:off x="7236296" y="116632"/>
            <a:ext cx="1800200" cy="7920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p>
        </p:txBody>
      </p:sp>
      <p:pic>
        <p:nvPicPr>
          <p:cNvPr id="5" name="Picture 4">
            <a:extLst>
              <a:ext uri="{FF2B5EF4-FFF2-40B4-BE49-F238E27FC236}">
                <a16:creationId xmlns:a16="http://schemas.microsoft.com/office/drawing/2014/main" id="{210C1C8A-95BB-40C0-A12E-2DCB4533CF6D}"/>
              </a:ext>
            </a:extLst>
          </p:cNvPr>
          <p:cNvPicPr/>
          <p:nvPr/>
        </p:nvPicPr>
        <p:blipFill rotWithShape="1">
          <a:blip cstate="print" r:embed="rId2">
            <a:extLst>
              <a:ext uri="{28A0092B-C50C-407E-A947-70E740481C1C}">
                <a14:useLocalDpi xmlns:a14="http://schemas.microsoft.com/office/drawing/2010/main" val="0"/>
              </a:ext>
            </a:extLst>
          </a:blip>
          <a:srcRect r="-136"/>
          <a:stretch/>
        </p:blipFill>
        <p:spPr>
          <a:xfrm>
            <a:off x="35497" y="28019"/>
            <a:ext cx="1512167" cy="880701"/>
          </a:xfrm>
          <a:prstGeom prst="rect">
            <a:avLst/>
          </a:prstGeom>
        </p:spPr>
      </p:pic>
      <p:pic>
        <p:nvPicPr>
          <p:cNvPr id="6" name="Picture 5">
            <a:extLst>
              <a:ext uri="{FF2B5EF4-FFF2-40B4-BE49-F238E27FC236}">
                <a16:creationId xmlns:a16="http://schemas.microsoft.com/office/drawing/2014/main" id="{93B09D9A-B355-457E-AF88-420AE0532BD2}"/>
              </a:ext>
            </a:extLst>
          </p:cNvPr>
          <p:cNvPicPr/>
          <p:nvPr/>
        </p:nvPicPr>
        <p:blipFill rotWithShape="1">
          <a:blip cstate="print" r:embed="rId3">
            <a:extLst>
              <a:ext uri="{28A0092B-C50C-407E-A947-70E740481C1C}">
                <a14:useLocalDpi xmlns:a14="http://schemas.microsoft.com/office/drawing/2010/main" val="0"/>
              </a:ext>
            </a:extLst>
          </a:blip>
          <a:srcRect r="21"/>
          <a:stretch/>
        </p:blipFill>
        <p:spPr>
          <a:xfrm>
            <a:off x="7668345" y="0"/>
            <a:ext cx="1475656" cy="836712"/>
          </a:xfrm>
          <a:prstGeom prst="rect">
            <a:avLst/>
          </a:prstGeom>
        </p:spPr>
      </p:pic>
    </p:spTree>
    <p:extLst>
      <p:ext uri="{BB962C8B-B14F-4D97-AF65-F5344CB8AC3E}">
        <p14:creationId xmlns:p14="http://schemas.microsoft.com/office/powerpoint/2010/main" val="2629074855"/>
      </p:ext>
    </p:extLst>
  </p:cSld>
  <p:clrMapOvr>
    <a:masterClrMapping/>
  </p:clrMapOvr>
</p:sld>
</file>

<file path=ppt/slides/slide3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60F0E-EE55-4D3A-B3FA-88540ABE21E1}"/>
              </a:ext>
            </a:extLst>
          </p:cNvPr>
          <p:cNvSpPr>
            <a:spLocks noGrp="1"/>
          </p:cNvSpPr>
          <p:nvPr>
            <p:ph type="title"/>
          </p:nvPr>
        </p:nvSpPr>
        <p:spPr/>
        <p:txBody>
          <a:bodyPr/>
          <a:lstStyle/>
          <a:p>
            <a:pPr algn="ctr"/>
            <a:r>
              <a:rPr b="1" lang="en-GB" sz="3200"/>
              <a:t>Membership:</a:t>
            </a:r>
            <a:br>
              <a:rPr b="1" lang="en-GB" sz="3200"/>
            </a:br>
            <a:r>
              <a:rPr b="1" lang="en-GB" sz="3200"/>
              <a:t>Planned activities</a:t>
            </a:r>
          </a:p>
        </p:txBody>
      </p:sp>
      <p:sp>
        <p:nvSpPr>
          <p:cNvPr id="3" name="Content Placeholder 2">
            <a:extLst>
              <a:ext uri="{FF2B5EF4-FFF2-40B4-BE49-F238E27FC236}">
                <a16:creationId xmlns:a16="http://schemas.microsoft.com/office/drawing/2014/main" id="{D2FC5507-E924-4A16-8594-9D046ADB4173}"/>
              </a:ext>
            </a:extLst>
          </p:cNvPr>
          <p:cNvSpPr>
            <a:spLocks noGrp="1"/>
          </p:cNvSpPr>
          <p:nvPr>
            <p:ph idx="1"/>
          </p:nvPr>
        </p:nvSpPr>
        <p:spPr/>
        <p:txBody>
          <a:bodyPr/>
          <a:lstStyle/>
          <a:p>
            <a:pPr indent="-180975" lvl="2" marL="628650">
              <a:buNone/>
            </a:pPr>
            <a:r>
              <a:rPr lang="en-GB" sz="2800">
                <a:solidFill>
                  <a:schemeClr val="tx1"/>
                </a:solidFill>
                <a:latin charset="0" panose="020B0604020202020204" pitchFamily="34" typeface="Arial"/>
                <a:cs charset="0" panose="020B0604020202020204" pitchFamily="34" typeface="Arial"/>
              </a:rPr>
              <a:t>These are subject to restrictions and will</a:t>
            </a:r>
          </a:p>
          <a:p>
            <a:pPr indent="-180975" lvl="2" marL="628650">
              <a:buNone/>
            </a:pPr>
            <a:r>
              <a:rPr lang="en-GB" sz="2800">
                <a:solidFill>
                  <a:schemeClr val="tx1"/>
                </a:solidFill>
                <a:latin charset="0" panose="020B0604020202020204" pitchFamily="34" typeface="Arial"/>
                <a:cs charset="0" panose="020B0604020202020204" pitchFamily="34" typeface="Arial"/>
              </a:rPr>
              <a:t>probably be virtual:</a:t>
            </a:r>
          </a:p>
          <a:p>
            <a:pPr indent="-180975" lvl="2" marL="628650"/>
            <a:r>
              <a:rPr lang="en-GB" sz="2800">
                <a:solidFill>
                  <a:schemeClr val="tx1"/>
                </a:solidFill>
                <a:latin charset="0" panose="020B0604020202020204" pitchFamily="34" typeface="Arial"/>
                <a:cs charset="0" panose="020B0604020202020204" pitchFamily="34" typeface="Arial"/>
              </a:rPr>
              <a:t> More Meet the Members events.</a:t>
            </a:r>
          </a:p>
          <a:p>
            <a:pPr indent="-180975" lvl="2" marL="628650"/>
            <a:r>
              <a:rPr lang="en-GB" sz="2800">
                <a:solidFill>
                  <a:schemeClr val="tx1"/>
                </a:solidFill>
                <a:latin charset="0" panose="020B0604020202020204" pitchFamily="34" typeface="Arial"/>
                <a:cs charset="0" panose="020B0604020202020204" pitchFamily="34" typeface="Arial"/>
              </a:rPr>
              <a:t> Local community recruitment campaigns.  </a:t>
            </a:r>
          </a:p>
          <a:p>
            <a:pPr indent="-180975" lvl="2" marL="628650"/>
            <a:r>
              <a:rPr lang="en-GB" sz="2800">
                <a:solidFill>
                  <a:schemeClr val="tx1"/>
                </a:solidFill>
                <a:latin charset="0" panose="020B0604020202020204" pitchFamily="34" typeface="Arial"/>
                <a:cs charset="0" panose="020B0604020202020204" pitchFamily="34" typeface="Arial"/>
              </a:rPr>
              <a:t> Newsletter which is issued biannually. </a:t>
            </a:r>
          </a:p>
          <a:p>
            <a:pPr indent="-180975" lvl="2" marL="628650"/>
            <a:r>
              <a:rPr lang="en-GB" sz="2800">
                <a:solidFill>
                  <a:schemeClr val="tx1"/>
                </a:solidFill>
                <a:latin charset="0" panose="020B0604020202020204" pitchFamily="34" typeface="Arial"/>
                <a:cs charset="0" panose="020B0604020202020204" pitchFamily="34" typeface="Arial"/>
              </a:rPr>
              <a:t> Encourage use of the more easily accessible information on the  hospital website to keep everyone up-to-date.</a:t>
            </a:r>
          </a:p>
          <a:p>
            <a:endParaRPr lang="en-GB"/>
          </a:p>
        </p:txBody>
      </p:sp>
      <p:sp>
        <p:nvSpPr>
          <p:cNvPr id="4" name="Rectangle 3">
            <a:extLst>
              <a:ext uri="{FF2B5EF4-FFF2-40B4-BE49-F238E27FC236}">
                <a16:creationId xmlns:a16="http://schemas.microsoft.com/office/drawing/2014/main" id="{D53EBB20-323E-4129-BA17-727DF8E45BCF}"/>
              </a:ext>
            </a:extLst>
          </p:cNvPr>
          <p:cNvSpPr/>
          <p:nvPr/>
        </p:nvSpPr>
        <p:spPr>
          <a:xfrm>
            <a:off x="7236296" y="116632"/>
            <a:ext cx="1800200" cy="7920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p>
        </p:txBody>
      </p:sp>
      <p:pic>
        <p:nvPicPr>
          <p:cNvPr id="5" name="Picture 4">
            <a:extLst>
              <a:ext uri="{FF2B5EF4-FFF2-40B4-BE49-F238E27FC236}">
                <a16:creationId xmlns:a16="http://schemas.microsoft.com/office/drawing/2014/main" id="{6B3F35F8-FCC3-4EEB-B903-6BBF0CE63050}"/>
              </a:ext>
            </a:extLst>
          </p:cNvPr>
          <p:cNvPicPr/>
          <p:nvPr/>
        </p:nvPicPr>
        <p:blipFill rotWithShape="1">
          <a:blip cstate="print" r:embed="rId2">
            <a:extLst>
              <a:ext uri="{28A0092B-C50C-407E-A947-70E740481C1C}">
                <a14:useLocalDpi xmlns:a14="http://schemas.microsoft.com/office/drawing/2010/main" val="0"/>
              </a:ext>
            </a:extLst>
          </a:blip>
          <a:srcRect r="-136"/>
          <a:stretch/>
        </p:blipFill>
        <p:spPr>
          <a:xfrm>
            <a:off x="35497" y="28019"/>
            <a:ext cx="1512167" cy="880701"/>
          </a:xfrm>
          <a:prstGeom prst="rect">
            <a:avLst/>
          </a:prstGeom>
        </p:spPr>
      </p:pic>
      <p:pic>
        <p:nvPicPr>
          <p:cNvPr id="6" name="Picture 5">
            <a:extLst>
              <a:ext uri="{FF2B5EF4-FFF2-40B4-BE49-F238E27FC236}">
                <a16:creationId xmlns:a16="http://schemas.microsoft.com/office/drawing/2014/main" id="{D8D09B77-70E1-4616-BA7F-13478B1939FE}"/>
              </a:ext>
            </a:extLst>
          </p:cNvPr>
          <p:cNvPicPr/>
          <p:nvPr/>
        </p:nvPicPr>
        <p:blipFill rotWithShape="1">
          <a:blip cstate="print" r:embed="rId3">
            <a:extLst>
              <a:ext uri="{28A0092B-C50C-407E-A947-70E740481C1C}">
                <a14:useLocalDpi xmlns:a14="http://schemas.microsoft.com/office/drawing/2010/main" val="0"/>
              </a:ext>
            </a:extLst>
          </a:blip>
          <a:srcRect r="21"/>
          <a:stretch/>
        </p:blipFill>
        <p:spPr>
          <a:xfrm>
            <a:off x="7668345" y="0"/>
            <a:ext cx="1475656" cy="836712"/>
          </a:xfrm>
          <a:prstGeom prst="rect">
            <a:avLst/>
          </a:prstGeom>
        </p:spPr>
      </p:pic>
    </p:spTree>
    <p:extLst>
      <p:ext uri="{BB962C8B-B14F-4D97-AF65-F5344CB8AC3E}">
        <p14:creationId xmlns:p14="http://schemas.microsoft.com/office/powerpoint/2010/main" val="3397022238"/>
      </p:ext>
    </p:extLst>
  </p:cSld>
  <p:clrMapOvr>
    <a:masterClrMapping/>
  </p:clrMapOvr>
</p:sld>
</file>

<file path=ppt/slides/slide3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49D62-AAFE-4B31-97D1-BEC299F7FB21}"/>
              </a:ext>
            </a:extLst>
          </p:cNvPr>
          <p:cNvSpPr>
            <a:spLocks noGrp="1"/>
          </p:cNvSpPr>
          <p:nvPr>
            <p:ph type="title"/>
          </p:nvPr>
        </p:nvSpPr>
        <p:spPr>
          <a:xfrm>
            <a:off x="457200" y="274638"/>
            <a:ext cx="8229600" cy="994122"/>
          </a:xfrm>
        </p:spPr>
        <p:txBody>
          <a:bodyPr/>
          <a:lstStyle/>
          <a:p>
            <a:pPr algn="ctr"/>
            <a:r>
              <a:rPr b="1" lang="en-GB" sz="3200"/>
              <a:t>Membership</a:t>
            </a:r>
          </a:p>
        </p:txBody>
      </p:sp>
      <p:sp>
        <p:nvSpPr>
          <p:cNvPr id="3" name="Content Placeholder 2">
            <a:extLst>
              <a:ext uri="{FF2B5EF4-FFF2-40B4-BE49-F238E27FC236}">
                <a16:creationId xmlns:a16="http://schemas.microsoft.com/office/drawing/2014/main" id="{BBD414AF-DBA2-46FE-A17D-7262F98BEC55}"/>
              </a:ext>
            </a:extLst>
          </p:cNvPr>
          <p:cNvSpPr>
            <a:spLocks noGrp="1"/>
          </p:cNvSpPr>
          <p:nvPr>
            <p:ph idx="1"/>
          </p:nvPr>
        </p:nvSpPr>
        <p:spPr>
          <a:xfrm>
            <a:off x="457200" y="1417660"/>
            <a:ext cx="8229600" cy="4525963"/>
          </a:xfrm>
        </p:spPr>
        <p:txBody>
          <a:bodyPr/>
          <a:lstStyle/>
          <a:p>
            <a:r>
              <a:rPr lang="en-GB" sz="2800">
                <a:solidFill>
                  <a:schemeClr val="tx1"/>
                </a:solidFill>
                <a:latin charset="0" panose="020B0604020202020204" pitchFamily="34" typeface="Arial"/>
                <a:cs charset="0" panose="020B0604020202020204" pitchFamily="34" typeface="Arial"/>
              </a:rPr>
              <a:t>As Governors we represent Patients, Members and the Public</a:t>
            </a:r>
          </a:p>
          <a:p>
            <a:endParaRPr lang="en-GB" sz="2800">
              <a:solidFill>
                <a:schemeClr val="tx1"/>
              </a:solidFill>
              <a:latin charset="0" panose="020B0604020202020204" pitchFamily="34" typeface="Arial"/>
              <a:cs charset="0" panose="020B0604020202020204" pitchFamily="34" typeface="Arial"/>
            </a:endParaRPr>
          </a:p>
          <a:p>
            <a:r>
              <a:rPr lang="en-GB">
                <a:solidFill>
                  <a:schemeClr val="tx1"/>
                </a:solidFill>
              </a:rPr>
              <a:t>We would love to hear from you so if you have any comments or would like to share your experience of the services at the Hospital do please contact your governor.  Their email addresses are listed  on the Hospital website</a:t>
            </a:r>
          </a:p>
          <a:p>
            <a:endParaRPr lang="en-GB" sz="2800">
              <a:solidFill>
                <a:schemeClr val="tx1"/>
              </a:solidFill>
              <a:latin charset="0" panose="020B0604020202020204" pitchFamily="34" typeface="Arial"/>
              <a:cs charset="0" panose="020B0604020202020204" pitchFamily="34" typeface="Arial"/>
            </a:endParaRPr>
          </a:p>
          <a:p>
            <a:endParaRPr lang="en-GB"/>
          </a:p>
        </p:txBody>
      </p:sp>
      <p:sp>
        <p:nvSpPr>
          <p:cNvPr id="4" name="Rectangle 3">
            <a:extLst>
              <a:ext uri="{FF2B5EF4-FFF2-40B4-BE49-F238E27FC236}">
                <a16:creationId xmlns:a16="http://schemas.microsoft.com/office/drawing/2014/main" id="{E4399E0F-5E31-44B6-8E81-CAABEC790B40}"/>
              </a:ext>
            </a:extLst>
          </p:cNvPr>
          <p:cNvSpPr/>
          <p:nvPr/>
        </p:nvSpPr>
        <p:spPr>
          <a:xfrm>
            <a:off x="7236296" y="116632"/>
            <a:ext cx="1800200" cy="7920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p>
        </p:txBody>
      </p:sp>
      <p:pic>
        <p:nvPicPr>
          <p:cNvPr id="5" name="Picture 4">
            <a:extLst>
              <a:ext uri="{FF2B5EF4-FFF2-40B4-BE49-F238E27FC236}">
                <a16:creationId xmlns:a16="http://schemas.microsoft.com/office/drawing/2014/main" id="{2EC66E25-FCC9-4C32-B2C6-D08B4738F225}"/>
              </a:ext>
            </a:extLst>
          </p:cNvPr>
          <p:cNvPicPr/>
          <p:nvPr/>
        </p:nvPicPr>
        <p:blipFill rotWithShape="1">
          <a:blip cstate="print" r:embed="rId2">
            <a:extLst>
              <a:ext uri="{28A0092B-C50C-407E-A947-70E740481C1C}">
                <a14:useLocalDpi xmlns:a14="http://schemas.microsoft.com/office/drawing/2010/main" val="0"/>
              </a:ext>
            </a:extLst>
          </a:blip>
          <a:srcRect r="-136"/>
          <a:stretch/>
        </p:blipFill>
        <p:spPr>
          <a:xfrm>
            <a:off x="35497" y="28019"/>
            <a:ext cx="1512167" cy="880701"/>
          </a:xfrm>
          <a:prstGeom prst="rect">
            <a:avLst/>
          </a:prstGeom>
        </p:spPr>
      </p:pic>
      <p:pic>
        <p:nvPicPr>
          <p:cNvPr id="6" name="Picture 5">
            <a:extLst>
              <a:ext uri="{FF2B5EF4-FFF2-40B4-BE49-F238E27FC236}">
                <a16:creationId xmlns:a16="http://schemas.microsoft.com/office/drawing/2014/main" id="{7E5A11DE-1031-40BE-9C85-B2871A5E0F6A}"/>
              </a:ext>
            </a:extLst>
          </p:cNvPr>
          <p:cNvPicPr/>
          <p:nvPr/>
        </p:nvPicPr>
        <p:blipFill rotWithShape="1">
          <a:blip cstate="print" r:embed="rId3">
            <a:extLst>
              <a:ext uri="{28A0092B-C50C-407E-A947-70E740481C1C}">
                <a14:useLocalDpi xmlns:a14="http://schemas.microsoft.com/office/drawing/2010/main" val="0"/>
              </a:ext>
            </a:extLst>
          </a:blip>
          <a:srcRect r="21"/>
          <a:stretch/>
        </p:blipFill>
        <p:spPr>
          <a:xfrm>
            <a:off x="7668345" y="0"/>
            <a:ext cx="1475656" cy="836712"/>
          </a:xfrm>
          <a:prstGeom prst="rect">
            <a:avLst/>
          </a:prstGeom>
        </p:spPr>
      </p:pic>
    </p:spTree>
    <p:extLst>
      <p:ext uri="{BB962C8B-B14F-4D97-AF65-F5344CB8AC3E}">
        <p14:creationId xmlns:p14="http://schemas.microsoft.com/office/powerpoint/2010/main" val="4022801357"/>
      </p:ext>
    </p:extLst>
  </p:cSld>
  <p:clrMapOvr>
    <a:masterClrMapping/>
  </p:clrMapOvr>
</p:sld>
</file>

<file path=ppt/slides/slide3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b="1" lang="en-GB" sz="3200"/>
              <a:t>Our governors</a:t>
            </a:r>
          </a:p>
        </p:txBody>
      </p:sp>
      <p:graphicFrame>
        <p:nvGraphicFramePr>
          <p:cNvPr id="13" name="Content Placeholder 12">
            <a:extLst>
              <a:ext uri="{FF2B5EF4-FFF2-40B4-BE49-F238E27FC236}">
                <a16:creationId xmlns:a16="http://schemas.microsoft.com/office/drawing/2014/main" id="{1D079C61-D23F-4F4A-A2FD-AEAFC8591431}"/>
              </a:ext>
            </a:extLst>
          </p:cNvPr>
          <p:cNvGraphicFramePr>
            <a:graphicFrameLocks noGrp="1"/>
          </p:cNvGraphicFramePr>
          <p:nvPr>
            <p:ph idx="1"/>
            <p:extLst>
              <p:ext uri="{D42A27DB-BD31-4B8C-83A1-F6EECF244321}">
                <p14:modId xmlns:p14="http://schemas.microsoft.com/office/powerpoint/2010/main" val="2073634257"/>
              </p:ext>
            </p:extLst>
          </p:nvPr>
        </p:nvGraphicFramePr>
        <p:xfrm>
          <a:off x="827584" y="1196752"/>
          <a:ext cx="7488831" cy="5000605"/>
        </p:xfrm>
        <a:graphic>
          <a:graphicData uri="http://schemas.openxmlformats.org/drawingml/2006/table">
            <a:tbl>
              <a:tblPr bandCol="1" bandRow="1" firstCol="1" firstRow="1">
                <a:tableStyleId>{5C22544A-7EE6-4342-B048-85BDC9FD1C3A}</a:tableStyleId>
              </a:tblPr>
              <a:tblGrid>
                <a:gridCol w="807619">
                  <a:extLst>
                    <a:ext uri="{9D8B030D-6E8A-4147-A177-3AD203B41FA5}">
                      <a16:colId xmlns:a16="http://schemas.microsoft.com/office/drawing/2014/main" val="3419940624"/>
                    </a:ext>
                  </a:extLst>
                </a:gridCol>
                <a:gridCol w="2789958">
                  <a:extLst>
                    <a:ext uri="{9D8B030D-6E8A-4147-A177-3AD203B41FA5}">
                      <a16:colId xmlns:a16="http://schemas.microsoft.com/office/drawing/2014/main" val="1121308546"/>
                    </a:ext>
                  </a:extLst>
                </a:gridCol>
                <a:gridCol w="3891254">
                  <a:extLst>
                    <a:ext uri="{9D8B030D-6E8A-4147-A177-3AD203B41FA5}">
                      <a16:colId xmlns:a16="http://schemas.microsoft.com/office/drawing/2014/main" val="655676814"/>
                    </a:ext>
                  </a:extLst>
                </a:gridCol>
              </a:tblGrid>
              <a:tr h="360040">
                <a:tc>
                  <a:txBody>
                    <a:bodyPr/>
                    <a:lstStyle/>
                    <a:p>
                      <a:pPr algn="ctr">
                        <a:lnSpc>
                          <a:spcPct val="107000"/>
                        </a:lnSpc>
                        <a:spcAft>
                          <a:spcPts val="600"/>
                        </a:spcAft>
                      </a:pPr>
                      <a:r>
                        <a:rPr lang="en-GB" sz="1100">
                          <a:effectLst/>
                        </a:rPr>
                        <a:t> </a:t>
                      </a:r>
                      <a:endParaRPr lang="en-GB" sz="1100">
                        <a:effectLst/>
                        <a:latin charset="0" panose="020F0502020204030204" pitchFamily="34" typeface="Calibri"/>
                        <a:ea charset="0" panose="02020603050405020304" pitchFamily="18" typeface="Times New Roman"/>
                        <a:cs charset="0" panose="02020603050405020304" pitchFamily="18" typeface="Times New Roman"/>
                      </a:endParaRPr>
                    </a:p>
                  </a:txBody>
                  <a:tcPr marB="0" marL="60522" marR="60522" marT="0"/>
                </a:tc>
                <a:tc>
                  <a:txBody>
                    <a:bodyPr/>
                    <a:lstStyle/>
                    <a:p>
                      <a:pPr algn="ctr">
                        <a:lnSpc>
                          <a:spcPct val="107000"/>
                        </a:lnSpc>
                        <a:spcAft>
                          <a:spcPts val="600"/>
                        </a:spcAft>
                      </a:pPr>
                      <a:r>
                        <a:rPr lang="en-GB" sz="1100">
                          <a:effectLst/>
                        </a:rPr>
                        <a:t>Governors</a:t>
                      </a:r>
                      <a:endParaRPr lang="en-GB" sz="1100">
                        <a:effectLst/>
                        <a:latin charset="0" panose="020F0502020204030204" pitchFamily="34" typeface="Calibri"/>
                        <a:ea charset="0" panose="02020603050405020304" pitchFamily="18" typeface="Times New Roman"/>
                        <a:cs charset="0" panose="02020603050405020304" pitchFamily="18" typeface="Times New Roman"/>
                      </a:endParaRPr>
                    </a:p>
                  </a:txBody>
                  <a:tcPr anchor="ctr" marB="0" marL="60522" marR="60522" marT="0"/>
                </a:tc>
                <a:tc>
                  <a:txBody>
                    <a:bodyPr/>
                    <a:lstStyle/>
                    <a:p>
                      <a:pPr algn="ctr">
                        <a:lnSpc>
                          <a:spcPct val="107000"/>
                        </a:lnSpc>
                        <a:spcAft>
                          <a:spcPts val="600"/>
                        </a:spcAft>
                      </a:pPr>
                      <a:r>
                        <a:rPr lang="en-GB" sz="1100">
                          <a:effectLst/>
                        </a:rPr>
                        <a:t>Constituency</a:t>
                      </a:r>
                      <a:endParaRPr lang="en-GB" sz="1100">
                        <a:effectLst/>
                        <a:latin charset="0" panose="020F0502020204030204" pitchFamily="34" typeface="Calibri"/>
                        <a:ea charset="0" panose="02020603050405020304" pitchFamily="18" typeface="Times New Roman"/>
                        <a:cs charset="0" panose="02020603050405020304" pitchFamily="18" typeface="Times New Roman"/>
                      </a:endParaRPr>
                    </a:p>
                  </a:txBody>
                  <a:tcPr anchor="ctr" marB="0" marL="60522" marR="60522" marT="0"/>
                </a:tc>
                <a:extLst>
                  <a:ext uri="{0D108BD9-81ED-4DB2-BD59-A6C34878D82A}">
                    <a16:rowId xmlns:a16="http://schemas.microsoft.com/office/drawing/2014/main" val="3553727542"/>
                  </a:ext>
                </a:extLst>
              </a:tr>
              <a:tr h="178967">
                <a:tc rowSpan="14">
                  <a:txBody>
                    <a:bodyPr/>
                    <a:lstStyle/>
                    <a:p>
                      <a:pPr>
                        <a:lnSpc>
                          <a:spcPct val="107000"/>
                        </a:lnSpc>
                        <a:spcAft>
                          <a:spcPts val="600"/>
                        </a:spcAft>
                      </a:pPr>
                      <a:r>
                        <a:rPr lang="en-GB" sz="1100">
                          <a:effectLst/>
                        </a:rPr>
                        <a:t>PUBLIC</a:t>
                      </a:r>
                      <a:endParaRPr lang="en-GB" sz="1100">
                        <a:effectLst/>
                        <a:latin charset="0" panose="020F0502020204030204" pitchFamily="34" typeface="Calibri"/>
                        <a:ea charset="0" panose="02020603050405020304" pitchFamily="18" typeface="Times New Roman"/>
                        <a:cs charset="0" panose="02020603050405020304" pitchFamily="18" typeface="Times New Roman"/>
                      </a:endParaRPr>
                    </a:p>
                  </a:txBody>
                  <a:tcPr marB="0" marL="60522" marR="60522" marT="0"/>
                </a:tc>
                <a:tc>
                  <a:txBody>
                    <a:bodyPr/>
                    <a:lstStyle/>
                    <a:p>
                      <a:pPr algn="ctr">
                        <a:lnSpc>
                          <a:spcPct val="107000"/>
                        </a:lnSpc>
                        <a:spcAft>
                          <a:spcPts val="600"/>
                        </a:spcAft>
                      </a:pPr>
                      <a:r>
                        <a:rPr b="1" lang="en-GB" sz="1100">
                          <a:effectLst/>
                        </a:rPr>
                        <a:t>Babs Lisgarten</a:t>
                      </a:r>
                      <a:endParaRPr b="1" lang="en-GB" sz="1100">
                        <a:effectLst/>
                        <a:latin charset="0" panose="020F0502020204030204" pitchFamily="34" typeface="Calibri"/>
                        <a:ea charset="0" panose="02020603050405020304" pitchFamily="18" typeface="Times New Roman"/>
                        <a:cs charset="0" panose="02020603050405020304" pitchFamily="18" typeface="Times New Roman"/>
                      </a:endParaRPr>
                    </a:p>
                  </a:txBody>
                  <a:tcPr marB="0" marL="60522" marR="60522" marT="0"/>
                </a:tc>
                <a:tc rowSpan="2">
                  <a:txBody>
                    <a:bodyPr/>
                    <a:lstStyle/>
                    <a:p>
                      <a:pPr>
                        <a:lnSpc>
                          <a:spcPct val="107000"/>
                        </a:lnSpc>
                        <a:spcAft>
                          <a:spcPts val="600"/>
                        </a:spcAft>
                      </a:pPr>
                      <a:r>
                        <a:rPr lang="en-GB" sz="1100">
                          <a:effectLst/>
                        </a:rPr>
                        <a:t>Bletchley &amp; Fenny Stratford, Denbigh, Eaton Manor &amp; Whaddon</a:t>
                      </a:r>
                      <a:endParaRPr lang="en-GB" sz="1100">
                        <a:effectLst/>
                        <a:latin charset="0" panose="020F0502020204030204" pitchFamily="34" typeface="Calibri"/>
                        <a:ea charset="0" panose="02020603050405020304" pitchFamily="18" typeface="Times New Roman"/>
                        <a:cs charset="0" panose="02020603050405020304" pitchFamily="18" typeface="Times New Roman"/>
                      </a:endParaRPr>
                    </a:p>
                  </a:txBody>
                  <a:tcPr anchor="ctr" marB="0" marL="60522" marR="60522" marT="0"/>
                </a:tc>
                <a:extLst>
                  <a:ext uri="{0D108BD9-81ED-4DB2-BD59-A6C34878D82A}">
                    <a16:rowId xmlns:a16="http://schemas.microsoft.com/office/drawing/2014/main" val="3361835074"/>
                  </a:ext>
                </a:extLst>
              </a:tr>
              <a:tr h="187253">
                <a:tc vMerge="1">
                  <a:txBody>
                    <a:bodyPr/>
                    <a:lstStyle/>
                    <a:p>
                      <a:endParaRPr lang="en-GB"/>
                    </a:p>
                  </a:txBody>
                  <a:tcPr/>
                </a:tc>
                <a:tc>
                  <a:txBody>
                    <a:bodyPr/>
                    <a:lstStyle/>
                    <a:p>
                      <a:pPr algn="ctr">
                        <a:lnSpc>
                          <a:spcPct val="107000"/>
                        </a:lnSpc>
                        <a:spcAft>
                          <a:spcPts val="600"/>
                        </a:spcAft>
                      </a:pPr>
                      <a:r>
                        <a:rPr b="1" lang="en-GB" sz="1100">
                          <a:effectLst/>
                        </a:rPr>
                        <a:t>Alan Hastings (Lead Governor)</a:t>
                      </a:r>
                      <a:endParaRPr b="1" lang="en-GB" sz="1100">
                        <a:effectLst/>
                        <a:latin charset="0" panose="020F0502020204030204" pitchFamily="34" typeface="Calibri"/>
                        <a:ea charset="0" panose="02020603050405020304" pitchFamily="18" typeface="Times New Roman"/>
                        <a:cs charset="0" panose="02020603050405020304" pitchFamily="18" typeface="Times New Roman"/>
                      </a:endParaRPr>
                    </a:p>
                  </a:txBody>
                  <a:tcPr marB="0" marL="60522" marR="60522" marT="0"/>
                </a:tc>
                <a:tc vMerge="1">
                  <a:txBody>
                    <a:bodyPr/>
                    <a:lstStyle/>
                    <a:p>
                      <a:endParaRPr lang="en-GB"/>
                    </a:p>
                  </a:txBody>
                  <a:tcPr/>
                </a:tc>
                <a:extLst>
                  <a:ext uri="{0D108BD9-81ED-4DB2-BD59-A6C34878D82A}">
                    <a16:rowId xmlns:a16="http://schemas.microsoft.com/office/drawing/2014/main" val="4287168895"/>
                  </a:ext>
                </a:extLst>
              </a:tr>
              <a:tr h="178967">
                <a:tc vMerge="1">
                  <a:txBody>
                    <a:bodyPr/>
                    <a:lstStyle/>
                    <a:p>
                      <a:endParaRPr lang="en-GB"/>
                    </a:p>
                  </a:txBody>
                  <a:tcPr/>
                </a:tc>
                <a:tc>
                  <a:txBody>
                    <a:bodyPr/>
                    <a:lstStyle/>
                    <a:p>
                      <a:pPr algn="ctr">
                        <a:lnSpc>
                          <a:spcPct val="107000"/>
                        </a:lnSpc>
                        <a:spcAft>
                          <a:spcPts val="600"/>
                        </a:spcAft>
                      </a:pPr>
                      <a:r>
                        <a:rPr b="1" lang="en-GB" sz="1100">
                          <a:effectLst/>
                        </a:rPr>
                        <a:t>William Butler</a:t>
                      </a:r>
                      <a:endParaRPr b="1" lang="en-GB" sz="1100">
                        <a:effectLst/>
                        <a:latin charset="0" panose="020F0502020204030204" pitchFamily="34" typeface="Calibri"/>
                        <a:ea charset="0" panose="02020603050405020304" pitchFamily="18" typeface="Times New Roman"/>
                        <a:cs charset="0" panose="02020603050405020304" pitchFamily="18" typeface="Times New Roman"/>
                      </a:endParaRPr>
                    </a:p>
                  </a:txBody>
                  <a:tcPr marB="0" marL="60522" marR="60522" marT="0"/>
                </a:tc>
                <a:tc rowSpan="2">
                  <a:txBody>
                    <a:bodyPr/>
                    <a:lstStyle/>
                    <a:p>
                      <a:pPr>
                        <a:lnSpc>
                          <a:spcPct val="107000"/>
                        </a:lnSpc>
                        <a:spcAft>
                          <a:spcPts val="600"/>
                        </a:spcAft>
                      </a:pPr>
                      <a:r>
                        <a:rPr lang="en-GB" sz="1100">
                          <a:effectLst/>
                        </a:rPr>
                        <a:t>Emerson Valley, Furzton, Loughton Park</a:t>
                      </a:r>
                      <a:endParaRPr lang="en-GB" sz="1100">
                        <a:effectLst/>
                        <a:latin charset="0" panose="020F0502020204030204" pitchFamily="34" typeface="Calibri"/>
                        <a:ea charset="0" panose="02020603050405020304" pitchFamily="18" typeface="Times New Roman"/>
                        <a:cs charset="0" panose="02020603050405020304" pitchFamily="18" typeface="Times New Roman"/>
                      </a:endParaRPr>
                    </a:p>
                  </a:txBody>
                  <a:tcPr anchor="ctr" marB="0" marL="60522" marR="60522" marT="0"/>
                </a:tc>
                <a:extLst>
                  <a:ext uri="{0D108BD9-81ED-4DB2-BD59-A6C34878D82A}">
                    <a16:rowId xmlns:a16="http://schemas.microsoft.com/office/drawing/2014/main" val="989811545"/>
                  </a:ext>
                </a:extLst>
              </a:tr>
              <a:tr h="181841">
                <a:tc vMerge="1">
                  <a:txBody>
                    <a:bodyPr/>
                    <a:lstStyle/>
                    <a:p>
                      <a:endParaRPr lang="en-GB"/>
                    </a:p>
                  </a:txBody>
                  <a:tcPr/>
                </a:tc>
                <a:tc>
                  <a:txBody>
                    <a:bodyPr/>
                    <a:lstStyle/>
                    <a:p>
                      <a:pPr algn="ctr">
                        <a:lnSpc>
                          <a:spcPct val="107000"/>
                        </a:lnSpc>
                        <a:spcAft>
                          <a:spcPts val="600"/>
                        </a:spcAft>
                      </a:pPr>
                      <a:r>
                        <a:rPr b="1" lang="en-GB" sz="1100">
                          <a:effectLst/>
                        </a:rPr>
                        <a:t>Jordan Coventry</a:t>
                      </a:r>
                      <a:endParaRPr b="1" lang="en-GB" sz="1100">
                        <a:effectLst/>
                        <a:latin charset="0" panose="020F0502020204030204" pitchFamily="34" typeface="Calibri"/>
                        <a:ea charset="0" panose="02020603050405020304" pitchFamily="18" typeface="Times New Roman"/>
                        <a:cs charset="0" panose="02020603050405020304" pitchFamily="18" typeface="Times New Roman"/>
                      </a:endParaRPr>
                    </a:p>
                  </a:txBody>
                  <a:tcPr marB="0" marL="60522" marR="60522" marT="0"/>
                </a:tc>
                <a:tc vMerge="1">
                  <a:txBody>
                    <a:bodyPr/>
                    <a:lstStyle/>
                    <a:p>
                      <a:endParaRPr lang="en-GB"/>
                    </a:p>
                  </a:txBody>
                  <a:tcPr/>
                </a:tc>
                <a:extLst>
                  <a:ext uri="{0D108BD9-81ED-4DB2-BD59-A6C34878D82A}">
                    <a16:rowId xmlns:a16="http://schemas.microsoft.com/office/drawing/2014/main" val="803377633"/>
                  </a:ext>
                </a:extLst>
              </a:tr>
              <a:tr h="178967">
                <a:tc vMerge="1">
                  <a:txBody>
                    <a:bodyPr/>
                    <a:lstStyle/>
                    <a:p>
                      <a:endParaRPr lang="en-GB"/>
                    </a:p>
                  </a:txBody>
                  <a:tcPr/>
                </a:tc>
                <a:tc>
                  <a:txBody>
                    <a:bodyPr/>
                    <a:lstStyle/>
                    <a:p>
                      <a:pPr algn="ctr" defTabSz="914400" eaLnBrk="1" fontAlgn="auto" hangingPunct="1" indent="0" latinLnBrk="0" lvl="0" marL="0" marR="0" rtl="0">
                        <a:lnSpc>
                          <a:spcPct val="107000"/>
                        </a:lnSpc>
                        <a:spcBef>
                          <a:spcPts val="0"/>
                        </a:spcBef>
                        <a:spcAft>
                          <a:spcPts val="600"/>
                        </a:spcAft>
                        <a:buClrTx/>
                        <a:buSzTx/>
                        <a:buFontTx/>
                        <a:buNone/>
                        <a:tabLst/>
                        <a:defRPr/>
                      </a:pPr>
                      <a:r>
                        <a:rPr b="1" lang="en-GB" sz="1100">
                          <a:effectLst/>
                        </a:rPr>
                        <a:t>Akin Soetan</a:t>
                      </a:r>
                      <a:endParaRPr b="1" lang="en-GB" sz="1100">
                        <a:effectLst/>
                        <a:latin charset="0" panose="020F0502020204030204" pitchFamily="34" typeface="Calibri"/>
                        <a:ea charset="0" panose="02020603050405020304" pitchFamily="18" typeface="Times New Roman"/>
                        <a:cs charset="0" panose="02020603050405020304" pitchFamily="18" typeface="Times New Roman"/>
                      </a:endParaRPr>
                    </a:p>
                  </a:txBody>
                  <a:tcPr marB="0" marL="60522" marR="60522" marT="0"/>
                </a:tc>
                <a:tc>
                  <a:txBody>
                    <a:bodyPr/>
                    <a:lstStyle/>
                    <a:p>
                      <a:pPr>
                        <a:lnSpc>
                          <a:spcPct val="107000"/>
                        </a:lnSpc>
                        <a:spcAft>
                          <a:spcPts val="600"/>
                        </a:spcAft>
                      </a:pPr>
                      <a:r>
                        <a:rPr lang="en-GB" sz="1100">
                          <a:effectLst/>
                        </a:rPr>
                        <a:t>Linford South, Bradwell, Campbell Park</a:t>
                      </a:r>
                      <a:endParaRPr lang="en-GB" sz="1100">
                        <a:effectLst/>
                        <a:latin charset="0" panose="020F0502020204030204" pitchFamily="34" typeface="Calibri"/>
                        <a:ea charset="0" panose="02020603050405020304" pitchFamily="18" typeface="Times New Roman"/>
                        <a:cs charset="0" panose="02020603050405020304" pitchFamily="18" typeface="Times New Roman"/>
                      </a:endParaRPr>
                    </a:p>
                  </a:txBody>
                  <a:tcPr anchor="ctr" marB="0" marL="60522" marR="60522" marT="0"/>
                </a:tc>
                <a:extLst>
                  <a:ext uri="{0D108BD9-81ED-4DB2-BD59-A6C34878D82A}">
                    <a16:rowId xmlns:a16="http://schemas.microsoft.com/office/drawing/2014/main" val="2267935968"/>
                  </a:ext>
                </a:extLst>
              </a:tr>
              <a:tr h="178967">
                <a:tc vMerge="1">
                  <a:txBody>
                    <a:bodyPr/>
                    <a:lstStyle/>
                    <a:p>
                      <a:endParaRPr lang="en-GB"/>
                    </a:p>
                  </a:txBody>
                  <a:tcPr/>
                </a:tc>
                <a:tc>
                  <a:txBody>
                    <a:bodyPr/>
                    <a:lstStyle/>
                    <a:p>
                      <a:pPr algn="ctr">
                        <a:lnSpc>
                          <a:spcPct val="107000"/>
                        </a:lnSpc>
                        <a:spcAft>
                          <a:spcPts val="600"/>
                        </a:spcAft>
                      </a:pPr>
                      <a:r>
                        <a:rPr b="1" lang="en-GB" sz="1100">
                          <a:effectLst/>
                        </a:rPr>
                        <a:t>Brian Lintern</a:t>
                      </a:r>
                      <a:endParaRPr b="1" lang="en-GB" sz="1100">
                        <a:effectLst/>
                        <a:latin charset="0" panose="020F0502020204030204" pitchFamily="34" typeface="Calibri"/>
                        <a:ea charset="0" panose="02020603050405020304" pitchFamily="18" typeface="Times New Roman"/>
                        <a:cs charset="0" panose="02020603050405020304" pitchFamily="18" typeface="Times New Roman"/>
                      </a:endParaRPr>
                    </a:p>
                  </a:txBody>
                  <a:tcPr marB="0" marL="60522" marR="60522" marT="0"/>
                </a:tc>
                <a:tc rowSpan="2">
                  <a:txBody>
                    <a:bodyPr/>
                    <a:lstStyle/>
                    <a:p>
                      <a:pPr>
                        <a:lnSpc>
                          <a:spcPct val="107000"/>
                        </a:lnSpc>
                        <a:spcAft>
                          <a:spcPts val="600"/>
                        </a:spcAft>
                      </a:pPr>
                      <a:r>
                        <a:rPr err="1" lang="en-GB" sz="1100">
                          <a:effectLst/>
                        </a:rPr>
                        <a:t>Hanslope</a:t>
                      </a:r>
                      <a:r>
                        <a:rPr lang="en-GB" sz="1100">
                          <a:effectLst/>
                        </a:rPr>
                        <a:t> Park, Olney, </a:t>
                      </a:r>
                      <a:r>
                        <a:rPr err="1" lang="en-GB" sz="1100">
                          <a:effectLst/>
                        </a:rPr>
                        <a:t>Sherington</a:t>
                      </a:r>
                      <a:r>
                        <a:rPr lang="en-GB" sz="1100">
                          <a:effectLst/>
                        </a:rPr>
                        <a:t>, Newport Pagnell</a:t>
                      </a:r>
                      <a:endParaRPr lang="en-GB" sz="1100">
                        <a:effectLst/>
                        <a:latin charset="0" panose="020F0502020204030204" pitchFamily="34" typeface="Calibri"/>
                        <a:ea charset="0" panose="02020603050405020304" pitchFamily="18" typeface="Times New Roman"/>
                        <a:cs charset="0" panose="02020603050405020304" pitchFamily="18" typeface="Times New Roman"/>
                      </a:endParaRPr>
                    </a:p>
                  </a:txBody>
                  <a:tcPr anchor="ctr" marB="0" marL="60522" marR="60522" marT="0"/>
                </a:tc>
                <a:extLst>
                  <a:ext uri="{0D108BD9-81ED-4DB2-BD59-A6C34878D82A}">
                    <a16:rowId xmlns:a16="http://schemas.microsoft.com/office/drawing/2014/main" val="2855726610"/>
                  </a:ext>
                </a:extLst>
              </a:tr>
              <a:tr h="187253">
                <a:tc vMerge="1">
                  <a:txBody>
                    <a:bodyPr/>
                    <a:lstStyle/>
                    <a:p>
                      <a:endParaRPr lang="en-GB"/>
                    </a:p>
                  </a:txBody>
                  <a:tcPr/>
                </a:tc>
                <a:tc>
                  <a:txBody>
                    <a:bodyPr/>
                    <a:lstStyle/>
                    <a:p>
                      <a:pPr algn="ctr">
                        <a:lnSpc>
                          <a:spcPct val="107000"/>
                        </a:lnSpc>
                        <a:spcAft>
                          <a:spcPts val="600"/>
                        </a:spcAft>
                      </a:pPr>
                      <a:r>
                        <a:rPr b="1" lang="en-GB" sz="1100">
                          <a:effectLst/>
                        </a:rPr>
                        <a:t>Alan Hancock</a:t>
                      </a:r>
                      <a:endParaRPr b="1" lang="en-GB" sz="1100">
                        <a:effectLst/>
                        <a:latin charset="0" panose="020F0502020204030204" pitchFamily="34" typeface="Calibri"/>
                        <a:ea charset="0" panose="02020603050405020304" pitchFamily="18" typeface="Times New Roman"/>
                        <a:cs charset="0" panose="02020603050405020304" pitchFamily="18" typeface="Times New Roman"/>
                      </a:endParaRPr>
                    </a:p>
                  </a:txBody>
                  <a:tcPr marB="0" marL="60522" marR="60522" marT="0"/>
                </a:tc>
                <a:tc vMerge="1">
                  <a:txBody>
                    <a:bodyPr/>
                    <a:lstStyle/>
                    <a:p>
                      <a:endParaRPr lang="en-GB"/>
                    </a:p>
                  </a:txBody>
                  <a:tcPr/>
                </a:tc>
                <a:extLst>
                  <a:ext uri="{0D108BD9-81ED-4DB2-BD59-A6C34878D82A}">
                    <a16:rowId xmlns:a16="http://schemas.microsoft.com/office/drawing/2014/main" val="1311829826"/>
                  </a:ext>
                </a:extLst>
              </a:tr>
              <a:tr h="178967">
                <a:tc vMerge="1">
                  <a:txBody>
                    <a:bodyPr/>
                    <a:lstStyle/>
                    <a:p>
                      <a:endParaRPr lang="en-GB"/>
                    </a:p>
                  </a:txBody>
                  <a:tcPr/>
                </a:tc>
                <a:tc>
                  <a:txBody>
                    <a:bodyPr/>
                    <a:lstStyle/>
                    <a:p>
                      <a:pPr algn="ctr">
                        <a:lnSpc>
                          <a:spcPct val="107000"/>
                        </a:lnSpc>
                        <a:spcAft>
                          <a:spcPts val="600"/>
                        </a:spcAft>
                      </a:pPr>
                      <a:r>
                        <a:rPr b="1" lang="en-GB" sz="1100">
                          <a:effectLst/>
                        </a:rPr>
                        <a:t>Niran Seriki</a:t>
                      </a:r>
                      <a:endParaRPr b="1" lang="en-GB" sz="1100">
                        <a:effectLst/>
                        <a:latin charset="0" panose="020F0502020204030204" pitchFamily="34" typeface="Calibri"/>
                        <a:ea charset="0" panose="02020603050405020304" pitchFamily="18" typeface="Times New Roman"/>
                        <a:cs charset="0" panose="02020603050405020304" pitchFamily="18" typeface="Times New Roman"/>
                      </a:endParaRPr>
                    </a:p>
                  </a:txBody>
                  <a:tcPr marB="0" marL="60522" marR="60522" marT="0"/>
                </a:tc>
                <a:tc rowSpan="2">
                  <a:txBody>
                    <a:bodyPr/>
                    <a:lstStyle/>
                    <a:p>
                      <a:pPr>
                        <a:lnSpc>
                          <a:spcPct val="107000"/>
                        </a:lnSpc>
                        <a:spcAft>
                          <a:spcPts val="600"/>
                        </a:spcAft>
                      </a:pPr>
                      <a:r>
                        <a:rPr lang="en-GB" sz="1100">
                          <a:effectLst/>
                        </a:rPr>
                        <a:t>Walton Park, </a:t>
                      </a:r>
                      <a:r>
                        <a:rPr err="1" lang="en-GB" sz="1100">
                          <a:effectLst/>
                        </a:rPr>
                        <a:t>Danesborough</a:t>
                      </a:r>
                      <a:r>
                        <a:rPr lang="en-GB" sz="1100">
                          <a:effectLst/>
                        </a:rPr>
                        <a:t>, Middleton, </a:t>
                      </a:r>
                      <a:r>
                        <a:rPr err="1" lang="en-GB" sz="1100">
                          <a:effectLst/>
                        </a:rPr>
                        <a:t>Woughton</a:t>
                      </a:r>
                      <a:endParaRPr lang="en-GB" sz="1100">
                        <a:effectLst/>
                        <a:latin charset="0" panose="020F0502020204030204" pitchFamily="34" typeface="Calibri"/>
                        <a:ea charset="0" panose="02020603050405020304" pitchFamily="18" typeface="Times New Roman"/>
                        <a:cs charset="0" panose="02020603050405020304" pitchFamily="18" typeface="Times New Roman"/>
                      </a:endParaRPr>
                    </a:p>
                  </a:txBody>
                  <a:tcPr anchor="ctr" marB="0" marL="60522" marR="60522" marT="0"/>
                </a:tc>
                <a:extLst>
                  <a:ext uri="{0D108BD9-81ED-4DB2-BD59-A6C34878D82A}">
                    <a16:rowId xmlns:a16="http://schemas.microsoft.com/office/drawing/2014/main" val="3195291414"/>
                  </a:ext>
                </a:extLst>
              </a:tr>
              <a:tr h="208248">
                <a:tc vMerge="1">
                  <a:txBody>
                    <a:bodyPr/>
                    <a:lstStyle/>
                    <a:p>
                      <a:endParaRPr lang="en-GB"/>
                    </a:p>
                  </a:txBody>
                  <a:tcPr/>
                </a:tc>
                <a:tc>
                  <a:txBody>
                    <a:bodyPr/>
                    <a:lstStyle/>
                    <a:p>
                      <a:pPr algn="ctr">
                        <a:lnSpc>
                          <a:spcPct val="107000"/>
                        </a:lnSpc>
                        <a:spcAft>
                          <a:spcPts val="600"/>
                        </a:spcAft>
                      </a:pPr>
                      <a:r>
                        <a:rPr b="1" lang="en-GB" sz="1100">
                          <a:effectLst/>
                        </a:rPr>
                        <a:t>Clare Hill</a:t>
                      </a:r>
                      <a:endParaRPr b="1" lang="en-GB" sz="1100">
                        <a:effectLst/>
                        <a:latin charset="0" panose="020F0502020204030204" pitchFamily="34" typeface="Calibri"/>
                        <a:ea charset="0" panose="02020603050405020304" pitchFamily="18" typeface="Times New Roman"/>
                        <a:cs charset="0" panose="02020603050405020304" pitchFamily="18" typeface="Times New Roman"/>
                      </a:endParaRPr>
                    </a:p>
                  </a:txBody>
                  <a:tcPr marB="0" marL="60522" marR="60522" marT="0"/>
                </a:tc>
                <a:tc vMerge="1">
                  <a:txBody>
                    <a:bodyPr/>
                    <a:lstStyle/>
                    <a:p>
                      <a:endParaRPr lang="en-GB"/>
                    </a:p>
                  </a:txBody>
                  <a:tcPr/>
                </a:tc>
                <a:extLst>
                  <a:ext uri="{0D108BD9-81ED-4DB2-BD59-A6C34878D82A}">
                    <a16:rowId xmlns:a16="http://schemas.microsoft.com/office/drawing/2014/main" val="2390653892"/>
                  </a:ext>
                </a:extLst>
              </a:tr>
              <a:tr h="178967">
                <a:tc vMerge="1">
                  <a:txBody>
                    <a:bodyPr/>
                    <a:lstStyle/>
                    <a:p>
                      <a:endParaRPr lang="en-GB"/>
                    </a:p>
                  </a:txBody>
                  <a:tcPr/>
                </a:tc>
                <a:tc>
                  <a:txBody>
                    <a:bodyPr/>
                    <a:lstStyle/>
                    <a:p>
                      <a:pPr algn="ctr">
                        <a:lnSpc>
                          <a:spcPct val="107000"/>
                        </a:lnSpc>
                        <a:spcAft>
                          <a:spcPts val="600"/>
                        </a:spcAft>
                      </a:pPr>
                      <a:r>
                        <a:rPr b="1" lang="en-GB" sz="1100">
                          <a:effectLst/>
                        </a:rPr>
                        <a:t>Ann Thomas</a:t>
                      </a:r>
                      <a:endParaRPr b="1" lang="en-GB" sz="1100">
                        <a:effectLst/>
                        <a:latin charset="0" panose="020F0502020204030204" pitchFamily="34" typeface="Calibri"/>
                        <a:ea charset="0" panose="02020603050405020304" pitchFamily="18" typeface="Times New Roman"/>
                        <a:cs charset="0" panose="02020603050405020304" pitchFamily="18" typeface="Times New Roman"/>
                      </a:endParaRPr>
                    </a:p>
                  </a:txBody>
                  <a:tcPr marB="0" marL="60522" marR="60522" marT="0"/>
                </a:tc>
                <a:tc rowSpan="2">
                  <a:txBody>
                    <a:bodyPr/>
                    <a:lstStyle/>
                    <a:p>
                      <a:pPr>
                        <a:lnSpc>
                          <a:spcPct val="107000"/>
                        </a:lnSpc>
                        <a:spcAft>
                          <a:spcPts val="600"/>
                        </a:spcAft>
                      </a:pPr>
                      <a:r>
                        <a:rPr err="1" lang="en-GB" sz="1100">
                          <a:effectLst/>
                        </a:rPr>
                        <a:t>Stantonbury</a:t>
                      </a:r>
                      <a:r>
                        <a:rPr lang="en-GB" sz="1100">
                          <a:effectLst/>
                        </a:rPr>
                        <a:t>, Stony Stratford, Wolverton </a:t>
                      </a:r>
                      <a:endParaRPr lang="en-GB" sz="1100">
                        <a:effectLst/>
                        <a:latin charset="0" panose="020F0502020204030204" pitchFamily="34" typeface="Calibri"/>
                        <a:ea charset="0" panose="02020603050405020304" pitchFamily="18" typeface="Times New Roman"/>
                        <a:cs charset="0" panose="02020603050405020304" pitchFamily="18" typeface="Times New Roman"/>
                      </a:endParaRPr>
                    </a:p>
                  </a:txBody>
                  <a:tcPr anchor="ctr" marB="0" marL="60522" marR="60522" marT="0"/>
                </a:tc>
                <a:extLst>
                  <a:ext uri="{0D108BD9-81ED-4DB2-BD59-A6C34878D82A}">
                    <a16:rowId xmlns:a16="http://schemas.microsoft.com/office/drawing/2014/main" val="2036894208"/>
                  </a:ext>
                </a:extLst>
              </a:tr>
              <a:tr h="178967">
                <a:tc vMerge="1">
                  <a:txBody>
                    <a:bodyPr/>
                    <a:lstStyle/>
                    <a:p>
                      <a:endParaRPr lang="en-GB"/>
                    </a:p>
                  </a:txBody>
                  <a:tcPr/>
                </a:tc>
                <a:tc>
                  <a:txBody>
                    <a:bodyPr/>
                    <a:lstStyle/>
                    <a:p>
                      <a:pPr algn="ctr">
                        <a:lnSpc>
                          <a:spcPct val="107000"/>
                        </a:lnSpc>
                        <a:spcAft>
                          <a:spcPts val="600"/>
                        </a:spcAft>
                      </a:pPr>
                      <a:r>
                        <a:rPr b="1" lang="en-GB" sz="1100">
                          <a:effectLst/>
                        </a:rPr>
                        <a:t>Robert Johnson-Taylor</a:t>
                      </a:r>
                      <a:endParaRPr b="1" lang="en-GB" sz="1100">
                        <a:effectLst/>
                        <a:latin charset="0" panose="020F0502020204030204" pitchFamily="34" typeface="Calibri"/>
                        <a:ea charset="0" panose="02020603050405020304" pitchFamily="18" typeface="Times New Roman"/>
                        <a:cs charset="0" panose="02020603050405020304" pitchFamily="18" typeface="Times New Roman"/>
                      </a:endParaRPr>
                    </a:p>
                  </a:txBody>
                  <a:tcPr marB="0" marL="60522" marR="60522" marT="0"/>
                </a:tc>
                <a:tc vMerge="1">
                  <a:txBody>
                    <a:bodyPr/>
                    <a:lstStyle/>
                    <a:p>
                      <a:endParaRPr lang="en-GB"/>
                    </a:p>
                  </a:txBody>
                  <a:tcPr/>
                </a:tc>
                <a:extLst>
                  <a:ext uri="{0D108BD9-81ED-4DB2-BD59-A6C34878D82A}">
                    <a16:rowId xmlns:a16="http://schemas.microsoft.com/office/drawing/2014/main" val="857101086"/>
                  </a:ext>
                </a:extLst>
              </a:tr>
              <a:tr h="216649">
                <a:tc vMerge="1">
                  <a:txBody>
                    <a:bodyPr/>
                    <a:lstStyle/>
                    <a:p>
                      <a:endParaRPr lang="en-GB"/>
                    </a:p>
                  </a:txBody>
                  <a:tcPr/>
                </a:tc>
                <a:tc>
                  <a:txBody>
                    <a:bodyPr/>
                    <a:lstStyle/>
                    <a:p>
                      <a:pPr algn="ctr">
                        <a:lnSpc>
                          <a:spcPct val="107000"/>
                        </a:lnSpc>
                        <a:spcAft>
                          <a:spcPts val="600"/>
                        </a:spcAft>
                      </a:pPr>
                      <a:r>
                        <a:rPr b="1" lang="en-GB" sz="1100">
                          <a:effectLst/>
                        </a:rPr>
                        <a:t>Lucinda Mobaraki</a:t>
                      </a:r>
                      <a:endParaRPr b="1" lang="en-GB" sz="1100">
                        <a:effectLst/>
                        <a:latin charset="0" panose="020F0502020204030204" pitchFamily="34" typeface="Calibri"/>
                        <a:ea charset="0" panose="02020603050405020304" pitchFamily="18" typeface="Times New Roman"/>
                        <a:cs charset="0" panose="02020603050405020304" pitchFamily="18" typeface="Times New Roman"/>
                      </a:endParaRPr>
                    </a:p>
                  </a:txBody>
                  <a:tcPr marB="0" marL="60522" marR="60522" marT="0"/>
                </a:tc>
                <a:tc rowSpan="2">
                  <a:txBody>
                    <a:bodyPr/>
                    <a:lstStyle/>
                    <a:p>
                      <a:pPr>
                        <a:lnSpc>
                          <a:spcPct val="107000"/>
                        </a:lnSpc>
                        <a:spcAft>
                          <a:spcPts val="600"/>
                        </a:spcAft>
                      </a:pPr>
                      <a:r>
                        <a:rPr lang="en-GB" sz="1100">
                          <a:effectLst/>
                        </a:rPr>
                        <a:t>Outer catchment area</a:t>
                      </a:r>
                      <a:endParaRPr lang="en-GB" sz="1100">
                        <a:effectLst/>
                        <a:latin charset="0" panose="020F0502020204030204" pitchFamily="34" typeface="Calibri"/>
                        <a:ea charset="0" panose="02020603050405020304" pitchFamily="18" typeface="Times New Roman"/>
                        <a:cs charset="0" panose="02020603050405020304" pitchFamily="18" typeface="Times New Roman"/>
                      </a:endParaRPr>
                    </a:p>
                  </a:txBody>
                  <a:tcPr anchor="ctr" marB="0" marL="60522" marR="60522" marT="0"/>
                </a:tc>
                <a:extLst>
                  <a:ext uri="{0D108BD9-81ED-4DB2-BD59-A6C34878D82A}">
                    <a16:rowId xmlns:a16="http://schemas.microsoft.com/office/drawing/2014/main" val="2340113393"/>
                  </a:ext>
                </a:extLst>
              </a:tr>
              <a:tr h="178967">
                <a:tc vMerge="1">
                  <a:txBody>
                    <a:bodyPr/>
                    <a:lstStyle/>
                    <a:p>
                      <a:endParaRPr lang="en-GB"/>
                    </a:p>
                  </a:txBody>
                  <a:tcPr/>
                </a:tc>
                <a:tc>
                  <a:txBody>
                    <a:bodyPr/>
                    <a:lstStyle/>
                    <a:p>
                      <a:pPr algn="ctr">
                        <a:lnSpc>
                          <a:spcPct val="107000"/>
                        </a:lnSpc>
                        <a:spcAft>
                          <a:spcPts val="600"/>
                        </a:spcAft>
                      </a:pPr>
                      <a:r>
                        <a:rPr b="1" lang="en-GB" sz="1100">
                          <a:effectLst/>
                        </a:rPr>
                        <a:t>VACANT</a:t>
                      </a:r>
                      <a:endParaRPr b="1" lang="en-GB" sz="1100">
                        <a:effectLst/>
                        <a:latin charset="0" panose="020F0502020204030204" pitchFamily="34" typeface="Calibri"/>
                        <a:ea charset="0" panose="02020603050405020304" pitchFamily="18" typeface="Times New Roman"/>
                        <a:cs charset="0" panose="02020603050405020304" pitchFamily="18" typeface="Times New Roman"/>
                      </a:endParaRPr>
                    </a:p>
                  </a:txBody>
                  <a:tcPr marB="0" marL="60522" marR="60522" marT="0"/>
                </a:tc>
                <a:tc vMerge="1">
                  <a:txBody>
                    <a:bodyPr/>
                    <a:lstStyle/>
                    <a:p>
                      <a:endParaRPr lang="en-GB"/>
                    </a:p>
                  </a:txBody>
                  <a:tcPr/>
                </a:tc>
                <a:extLst>
                  <a:ext uri="{0D108BD9-81ED-4DB2-BD59-A6C34878D82A}">
                    <a16:rowId xmlns:a16="http://schemas.microsoft.com/office/drawing/2014/main" val="891717438"/>
                  </a:ext>
                </a:extLst>
              </a:tr>
              <a:tr h="178967">
                <a:tc vMerge="1">
                  <a:txBody>
                    <a:bodyPr/>
                    <a:lstStyle/>
                    <a:p>
                      <a:endParaRPr lang="en-GB"/>
                    </a:p>
                  </a:txBody>
                  <a:tcPr/>
                </a:tc>
                <a:tc>
                  <a:txBody>
                    <a:bodyPr/>
                    <a:lstStyle/>
                    <a:p>
                      <a:pPr algn="ctr">
                        <a:lnSpc>
                          <a:spcPct val="107000"/>
                        </a:lnSpc>
                        <a:spcAft>
                          <a:spcPts val="600"/>
                        </a:spcAft>
                      </a:pPr>
                      <a:r>
                        <a:rPr b="1" lang="en-GB" sz="1100">
                          <a:effectLst/>
                        </a:rPr>
                        <a:t>VACANT</a:t>
                      </a:r>
                      <a:endParaRPr b="1" lang="en-GB" sz="1100">
                        <a:effectLst/>
                        <a:latin charset="0" panose="020F0502020204030204" pitchFamily="34" typeface="Calibri"/>
                        <a:ea charset="0" panose="02020603050405020304" pitchFamily="18" typeface="Times New Roman"/>
                        <a:cs charset="0" panose="02020603050405020304" pitchFamily="18" typeface="Times New Roman"/>
                      </a:endParaRPr>
                    </a:p>
                  </a:txBody>
                  <a:tcPr marB="0" marL="60522" marR="60522" marT="0"/>
                </a:tc>
                <a:tc>
                  <a:txBody>
                    <a:bodyPr/>
                    <a:lstStyle/>
                    <a:p>
                      <a:pPr>
                        <a:lnSpc>
                          <a:spcPct val="107000"/>
                        </a:lnSpc>
                        <a:spcAft>
                          <a:spcPts val="600"/>
                        </a:spcAft>
                      </a:pPr>
                      <a:r>
                        <a:rPr lang="en-GB" sz="1100">
                          <a:effectLst/>
                        </a:rPr>
                        <a:t>Extended area  </a:t>
                      </a:r>
                      <a:endParaRPr lang="en-GB" sz="1100">
                        <a:effectLst/>
                        <a:latin charset="0" panose="020F0502020204030204" pitchFamily="34" typeface="Calibri"/>
                        <a:ea charset="0" panose="02020603050405020304" pitchFamily="18" typeface="Times New Roman"/>
                        <a:cs charset="0" panose="02020603050405020304" pitchFamily="18" typeface="Times New Roman"/>
                      </a:endParaRPr>
                    </a:p>
                  </a:txBody>
                  <a:tcPr anchor="ctr" marB="0" marL="60522" marR="60522" marT="0"/>
                </a:tc>
                <a:extLst>
                  <a:ext uri="{0D108BD9-81ED-4DB2-BD59-A6C34878D82A}">
                    <a16:rowId xmlns:a16="http://schemas.microsoft.com/office/drawing/2014/main" val="26198029"/>
                  </a:ext>
                </a:extLst>
              </a:tr>
              <a:tr h="178967">
                <a:tc rowSpan="7">
                  <a:txBody>
                    <a:bodyPr/>
                    <a:lstStyle/>
                    <a:p>
                      <a:pPr>
                        <a:lnSpc>
                          <a:spcPct val="107000"/>
                        </a:lnSpc>
                        <a:spcAft>
                          <a:spcPts val="600"/>
                        </a:spcAft>
                      </a:pPr>
                      <a:r>
                        <a:rPr lang="en-GB" sz="1100">
                          <a:effectLst/>
                        </a:rPr>
                        <a:t>STAFF</a:t>
                      </a:r>
                      <a:endParaRPr lang="en-GB" sz="1100">
                        <a:effectLst/>
                        <a:latin charset="0" panose="020F0502020204030204" pitchFamily="34" typeface="Calibri"/>
                        <a:ea charset="0" panose="02020603050405020304" pitchFamily="18" typeface="Times New Roman"/>
                        <a:cs charset="0" panose="02020603050405020304" pitchFamily="18" typeface="Times New Roman"/>
                      </a:endParaRPr>
                    </a:p>
                  </a:txBody>
                  <a:tcPr marB="0" marL="60522" marR="60522" marT="0"/>
                </a:tc>
                <a:tc>
                  <a:txBody>
                    <a:bodyPr/>
                    <a:lstStyle/>
                    <a:p>
                      <a:pPr algn="ctr">
                        <a:lnSpc>
                          <a:spcPct val="107000"/>
                        </a:lnSpc>
                        <a:spcAft>
                          <a:spcPts val="600"/>
                        </a:spcAft>
                      </a:pPr>
                      <a:r>
                        <a:rPr b="1" lang="en-GB" sz="1100">
                          <a:effectLst/>
                        </a:rPr>
                        <a:t>Raju Thomas Kuzhively</a:t>
                      </a:r>
                      <a:endParaRPr b="1" lang="en-GB" sz="1100">
                        <a:effectLst/>
                        <a:latin charset="0" panose="020F0502020204030204" pitchFamily="34" typeface="Calibri"/>
                        <a:ea charset="0" panose="02020603050405020304" pitchFamily="18" typeface="Times New Roman"/>
                        <a:cs charset="0" panose="02020603050405020304" pitchFamily="18" typeface="Times New Roman"/>
                      </a:endParaRPr>
                    </a:p>
                  </a:txBody>
                  <a:tcPr marB="0" marL="60522" marR="60522" marT="0"/>
                </a:tc>
                <a:tc>
                  <a:txBody>
                    <a:bodyPr/>
                    <a:lstStyle/>
                    <a:p>
                      <a:pPr>
                        <a:lnSpc>
                          <a:spcPct val="107000"/>
                        </a:lnSpc>
                        <a:spcAft>
                          <a:spcPts val="600"/>
                        </a:spcAft>
                      </a:pPr>
                      <a:r>
                        <a:rPr lang="en-GB" sz="1100">
                          <a:effectLst/>
                        </a:rPr>
                        <a:t>Doctors and Dentists </a:t>
                      </a:r>
                      <a:endParaRPr lang="en-GB" sz="1100">
                        <a:effectLst/>
                        <a:latin charset="0" panose="020F0502020204030204" pitchFamily="34" typeface="Calibri"/>
                        <a:ea charset="0" panose="02020603050405020304" pitchFamily="18" typeface="Times New Roman"/>
                        <a:cs charset="0" panose="02020603050405020304" pitchFamily="18" typeface="Times New Roman"/>
                      </a:endParaRPr>
                    </a:p>
                  </a:txBody>
                  <a:tcPr marB="0" marL="60522" marR="60522" marT="0"/>
                </a:tc>
                <a:extLst>
                  <a:ext uri="{0D108BD9-81ED-4DB2-BD59-A6C34878D82A}">
                    <a16:rowId xmlns:a16="http://schemas.microsoft.com/office/drawing/2014/main" val="3814062593"/>
                  </a:ext>
                </a:extLst>
              </a:tr>
              <a:tr h="178967">
                <a:tc vMerge="1">
                  <a:txBody>
                    <a:bodyPr/>
                    <a:lstStyle/>
                    <a:p>
                      <a:endParaRPr lang="en-GB"/>
                    </a:p>
                  </a:txBody>
                  <a:tcPr/>
                </a:tc>
                <a:tc>
                  <a:txBody>
                    <a:bodyPr/>
                    <a:lstStyle/>
                    <a:p>
                      <a:pPr algn="ctr">
                        <a:lnSpc>
                          <a:spcPct val="107000"/>
                        </a:lnSpc>
                        <a:spcAft>
                          <a:spcPts val="600"/>
                        </a:spcAft>
                      </a:pPr>
                      <a:r>
                        <a:rPr b="1" lang="en-GB" sz="1100">
                          <a:effectLst/>
                        </a:rPr>
                        <a:t>Elizabeth Maushe</a:t>
                      </a:r>
                      <a:endParaRPr b="1" lang="en-GB" sz="1100">
                        <a:effectLst/>
                        <a:latin charset="0" panose="020F0502020204030204" pitchFamily="34" typeface="Calibri"/>
                        <a:ea charset="0" panose="02020603050405020304" pitchFamily="18" typeface="Times New Roman"/>
                        <a:cs charset="0" panose="02020603050405020304" pitchFamily="18" typeface="Times New Roman"/>
                      </a:endParaRPr>
                    </a:p>
                  </a:txBody>
                  <a:tcPr marB="0" marL="60522" marR="60522" marT="0"/>
                </a:tc>
                <a:tc rowSpan="2">
                  <a:txBody>
                    <a:bodyPr/>
                    <a:lstStyle/>
                    <a:p>
                      <a:pPr>
                        <a:lnSpc>
                          <a:spcPct val="107000"/>
                        </a:lnSpc>
                        <a:spcAft>
                          <a:spcPts val="600"/>
                        </a:spcAft>
                      </a:pPr>
                      <a:r>
                        <a:rPr lang="en-GB" sz="1100">
                          <a:effectLst/>
                        </a:rPr>
                        <a:t>Nurses and Midwives </a:t>
                      </a:r>
                      <a:endParaRPr lang="en-GB" sz="1100">
                        <a:effectLst/>
                        <a:latin charset="0" panose="020F0502020204030204" pitchFamily="34" typeface="Calibri"/>
                        <a:ea charset="0" panose="02020603050405020304" pitchFamily="18" typeface="Times New Roman"/>
                        <a:cs charset="0" panose="02020603050405020304" pitchFamily="18" typeface="Times New Roman"/>
                      </a:endParaRPr>
                    </a:p>
                  </a:txBody>
                  <a:tcPr anchor="ctr" marB="0" marL="60522" marR="60522" marT="0"/>
                </a:tc>
                <a:extLst>
                  <a:ext uri="{0D108BD9-81ED-4DB2-BD59-A6C34878D82A}">
                    <a16:rowId xmlns:a16="http://schemas.microsoft.com/office/drawing/2014/main" val="2634270574"/>
                  </a:ext>
                </a:extLst>
              </a:tr>
              <a:tr h="178967">
                <a:tc vMerge="1">
                  <a:txBody>
                    <a:bodyPr/>
                    <a:lstStyle/>
                    <a:p>
                      <a:endParaRPr lang="en-GB"/>
                    </a:p>
                  </a:txBody>
                  <a:tcPr/>
                </a:tc>
                <a:tc>
                  <a:txBody>
                    <a:bodyPr/>
                    <a:lstStyle/>
                    <a:p>
                      <a:pPr algn="ctr">
                        <a:lnSpc>
                          <a:spcPct val="107000"/>
                        </a:lnSpc>
                        <a:spcAft>
                          <a:spcPts val="600"/>
                        </a:spcAft>
                      </a:pPr>
                      <a:r>
                        <a:rPr b="1" lang="en-GB" sz="1100">
                          <a:effectLst/>
                        </a:rPr>
                        <a:t>Tracy Rea</a:t>
                      </a:r>
                      <a:endParaRPr b="1" lang="en-GB" sz="1100">
                        <a:effectLst/>
                        <a:latin charset="0" panose="020F0502020204030204" pitchFamily="34" typeface="Calibri"/>
                        <a:ea charset="0" panose="02020603050405020304" pitchFamily="18" typeface="Times New Roman"/>
                        <a:cs charset="0" panose="02020603050405020304" pitchFamily="18" typeface="Times New Roman"/>
                      </a:endParaRPr>
                    </a:p>
                  </a:txBody>
                  <a:tcPr marB="0" marL="60522" marR="60522" marT="0"/>
                </a:tc>
                <a:tc vMerge="1">
                  <a:txBody>
                    <a:bodyPr/>
                    <a:lstStyle/>
                    <a:p>
                      <a:endParaRPr lang="en-GB"/>
                    </a:p>
                  </a:txBody>
                  <a:tcPr/>
                </a:tc>
                <a:extLst>
                  <a:ext uri="{0D108BD9-81ED-4DB2-BD59-A6C34878D82A}">
                    <a16:rowId xmlns:a16="http://schemas.microsoft.com/office/drawing/2014/main" val="1241447344"/>
                  </a:ext>
                </a:extLst>
              </a:tr>
              <a:tr h="255528">
                <a:tc vMerge="1">
                  <a:txBody>
                    <a:bodyPr/>
                    <a:lstStyle/>
                    <a:p>
                      <a:endParaRPr lang="en-GB"/>
                    </a:p>
                  </a:txBody>
                  <a:tcPr/>
                </a:tc>
                <a:tc>
                  <a:txBody>
                    <a:bodyPr/>
                    <a:lstStyle/>
                    <a:p>
                      <a:pPr algn="ctr">
                        <a:lnSpc>
                          <a:spcPct val="107000"/>
                        </a:lnSpc>
                        <a:spcAft>
                          <a:spcPts val="600"/>
                        </a:spcAft>
                      </a:pPr>
                      <a:r>
                        <a:rPr b="1" lang="en-GB" sz="1100">
                          <a:effectLst/>
                        </a:rPr>
                        <a:t>Yolanda Potter</a:t>
                      </a:r>
                      <a:endParaRPr b="1" lang="en-GB" sz="1100">
                        <a:effectLst/>
                        <a:latin charset="0" panose="020F0502020204030204" pitchFamily="34" typeface="Calibri"/>
                        <a:ea charset="0" panose="02020603050405020304" pitchFamily="18" typeface="Times New Roman"/>
                        <a:cs charset="0" panose="02020603050405020304" pitchFamily="18" typeface="Times New Roman"/>
                      </a:endParaRPr>
                    </a:p>
                  </a:txBody>
                  <a:tcPr anchor="ctr" marB="0" marL="60522" marR="60522" marT="0"/>
                </a:tc>
                <a:tc>
                  <a:txBody>
                    <a:bodyPr/>
                    <a:lstStyle/>
                    <a:p>
                      <a:pPr>
                        <a:lnSpc>
                          <a:spcPct val="107000"/>
                        </a:lnSpc>
                        <a:spcAft>
                          <a:spcPts val="600"/>
                        </a:spcAft>
                      </a:pPr>
                      <a:r>
                        <a:rPr lang="en-GB" sz="1100">
                          <a:effectLst/>
                        </a:rPr>
                        <a:t>Scientists, technicians and allied health professionals</a:t>
                      </a:r>
                      <a:endParaRPr lang="en-GB" sz="1100">
                        <a:effectLst/>
                        <a:latin charset="0" panose="020F0502020204030204" pitchFamily="34" typeface="Calibri"/>
                        <a:ea charset="0" panose="02020603050405020304" pitchFamily="18" typeface="Times New Roman"/>
                        <a:cs charset="0" panose="02020603050405020304" pitchFamily="18" typeface="Times New Roman"/>
                      </a:endParaRPr>
                    </a:p>
                  </a:txBody>
                  <a:tcPr anchor="ctr" marB="0" marL="60522" marR="60522" marT="0"/>
                </a:tc>
                <a:extLst>
                  <a:ext uri="{0D108BD9-81ED-4DB2-BD59-A6C34878D82A}">
                    <a16:rowId xmlns:a16="http://schemas.microsoft.com/office/drawing/2014/main" val="588417563"/>
                  </a:ext>
                </a:extLst>
              </a:tr>
              <a:tr h="178967">
                <a:tc vMerge="1">
                  <a:txBody>
                    <a:bodyPr/>
                    <a:lstStyle/>
                    <a:p>
                      <a:endParaRPr lang="en-GB"/>
                    </a:p>
                  </a:txBody>
                  <a:tcPr/>
                </a:tc>
                <a:tc>
                  <a:txBody>
                    <a:bodyPr/>
                    <a:lstStyle/>
                    <a:p>
                      <a:pPr algn="ctr">
                        <a:lnSpc>
                          <a:spcPct val="107000"/>
                        </a:lnSpc>
                        <a:spcAft>
                          <a:spcPts val="600"/>
                        </a:spcAft>
                      </a:pPr>
                      <a:r>
                        <a:rPr b="1" lang="en-GB" sz="1100">
                          <a:effectLst/>
                        </a:rPr>
                        <a:t>Emma Isted</a:t>
                      </a:r>
                      <a:endParaRPr b="1" lang="en-GB" sz="1100">
                        <a:effectLst/>
                        <a:latin charset="0" panose="020F0502020204030204" pitchFamily="34" typeface="Calibri"/>
                        <a:ea charset="0" panose="02020603050405020304" pitchFamily="18" typeface="Times New Roman"/>
                        <a:cs charset="0" panose="02020603050405020304" pitchFamily="18" typeface="Times New Roman"/>
                      </a:endParaRPr>
                    </a:p>
                  </a:txBody>
                  <a:tcPr marB="0" marL="60522" marR="60522" marT="0"/>
                </a:tc>
                <a:tc rowSpan="3">
                  <a:txBody>
                    <a:bodyPr/>
                    <a:lstStyle/>
                    <a:p>
                      <a:pPr>
                        <a:lnSpc>
                          <a:spcPct val="107000"/>
                        </a:lnSpc>
                        <a:spcAft>
                          <a:spcPts val="600"/>
                        </a:spcAft>
                      </a:pPr>
                      <a:r>
                        <a:rPr lang="en-GB" sz="1100">
                          <a:effectLst/>
                        </a:rPr>
                        <a:t>Non-clinical staff groups e.g. admin &amp; clerical, estates, finance, HR, management </a:t>
                      </a:r>
                      <a:endParaRPr lang="en-GB" sz="1100">
                        <a:effectLst/>
                        <a:latin charset="0" panose="020F0502020204030204" pitchFamily="34" typeface="Calibri"/>
                        <a:ea charset="0" panose="02020603050405020304" pitchFamily="18" typeface="Times New Roman"/>
                        <a:cs charset="0" panose="02020603050405020304" pitchFamily="18" typeface="Times New Roman"/>
                      </a:endParaRPr>
                    </a:p>
                  </a:txBody>
                  <a:tcPr anchor="ctr" marB="0" marL="60522" marR="60522" marT="0"/>
                </a:tc>
                <a:extLst>
                  <a:ext uri="{0D108BD9-81ED-4DB2-BD59-A6C34878D82A}">
                    <a16:rowId xmlns:a16="http://schemas.microsoft.com/office/drawing/2014/main" val="1277408691"/>
                  </a:ext>
                </a:extLst>
              </a:tr>
              <a:tr h="178967">
                <a:tc vMerge="1">
                  <a:txBody>
                    <a:bodyPr/>
                    <a:lstStyle/>
                    <a:p>
                      <a:endParaRPr lang="en-GB"/>
                    </a:p>
                  </a:txBody>
                  <a:tcPr/>
                </a:tc>
                <a:tc>
                  <a:txBody>
                    <a:bodyPr/>
                    <a:lstStyle/>
                    <a:p>
                      <a:pPr algn="ctr">
                        <a:lnSpc>
                          <a:spcPct val="107000"/>
                        </a:lnSpc>
                        <a:spcAft>
                          <a:spcPts val="600"/>
                        </a:spcAft>
                      </a:pPr>
                      <a:r>
                        <a:rPr b="1" lang="en-GB" sz="1100">
                          <a:effectLst/>
                        </a:rPr>
                        <a:t>VACANT</a:t>
                      </a:r>
                      <a:endParaRPr b="1" lang="en-GB" sz="1100">
                        <a:effectLst/>
                        <a:latin charset="0" panose="020F0502020204030204" pitchFamily="34" typeface="Calibri"/>
                        <a:ea charset="0" panose="02020603050405020304" pitchFamily="18" typeface="Times New Roman"/>
                        <a:cs charset="0" panose="02020603050405020304" pitchFamily="18" typeface="Times New Roman"/>
                      </a:endParaRPr>
                    </a:p>
                  </a:txBody>
                  <a:tcPr marB="0" marL="60522" marR="60522" marT="0"/>
                </a:tc>
                <a:tc vMerge="1">
                  <a:txBody>
                    <a:bodyPr/>
                    <a:lstStyle/>
                    <a:p>
                      <a:endParaRPr lang="en-GB"/>
                    </a:p>
                  </a:txBody>
                  <a:tcPr/>
                </a:tc>
                <a:extLst>
                  <a:ext uri="{0D108BD9-81ED-4DB2-BD59-A6C34878D82A}">
                    <a16:rowId xmlns:a16="http://schemas.microsoft.com/office/drawing/2014/main" val="2097740227"/>
                  </a:ext>
                </a:extLst>
              </a:tr>
              <a:tr h="182387">
                <a:tc vMerge="1">
                  <a:txBody>
                    <a:bodyPr/>
                    <a:lstStyle/>
                    <a:p>
                      <a:endParaRPr lang="en-GB"/>
                    </a:p>
                  </a:txBody>
                  <a:tcPr/>
                </a:tc>
                <a:tc>
                  <a:txBody>
                    <a:bodyPr/>
                    <a:lstStyle/>
                    <a:p>
                      <a:pPr algn="ctr">
                        <a:lnSpc>
                          <a:spcPct val="107000"/>
                        </a:lnSpc>
                        <a:spcAft>
                          <a:spcPts val="600"/>
                        </a:spcAft>
                      </a:pPr>
                      <a:r>
                        <a:rPr b="1" lang="en-GB" sz="1100">
                          <a:effectLst/>
                        </a:rPr>
                        <a:t>Pirran Salter</a:t>
                      </a:r>
                      <a:endParaRPr b="1" lang="en-GB" sz="1100">
                        <a:effectLst/>
                        <a:latin charset="0" panose="020F0502020204030204" pitchFamily="34" typeface="Calibri"/>
                        <a:ea charset="0" panose="02020603050405020304" pitchFamily="18" typeface="Times New Roman"/>
                        <a:cs charset="0" panose="02020603050405020304" pitchFamily="18" typeface="Times New Roman"/>
                      </a:endParaRPr>
                    </a:p>
                  </a:txBody>
                  <a:tcPr marB="0" marL="60522" marR="60522" marT="0"/>
                </a:tc>
                <a:tc vMerge="1">
                  <a:txBody>
                    <a:bodyPr/>
                    <a:lstStyle/>
                    <a:p>
                      <a:endParaRPr lang="en-GB"/>
                    </a:p>
                  </a:txBody>
                  <a:tcPr/>
                </a:tc>
                <a:extLst>
                  <a:ext uri="{0D108BD9-81ED-4DB2-BD59-A6C34878D82A}">
                    <a16:rowId xmlns:a16="http://schemas.microsoft.com/office/drawing/2014/main" val="42755505"/>
                  </a:ext>
                </a:extLst>
              </a:tr>
              <a:tr h="178967">
                <a:tc rowSpan="4">
                  <a:txBody>
                    <a:bodyPr/>
                    <a:lstStyle/>
                    <a:p>
                      <a:pPr>
                        <a:lnSpc>
                          <a:spcPct val="107000"/>
                        </a:lnSpc>
                        <a:spcAft>
                          <a:spcPts val="600"/>
                        </a:spcAft>
                      </a:pPr>
                      <a:r>
                        <a:rPr lang="en-GB" sz="1100">
                          <a:effectLst/>
                        </a:rPr>
                        <a:t>APPOINTED</a:t>
                      </a:r>
                      <a:endParaRPr lang="en-GB" sz="1100">
                        <a:effectLst/>
                        <a:latin charset="0" panose="020F0502020204030204" pitchFamily="34" typeface="Calibri"/>
                        <a:ea charset="0" panose="02020603050405020304" pitchFamily="18" typeface="Times New Roman"/>
                        <a:cs charset="0" panose="02020603050405020304" pitchFamily="18" typeface="Times New Roman"/>
                      </a:endParaRPr>
                    </a:p>
                  </a:txBody>
                  <a:tcPr marB="0" marL="60522" marR="60522" marT="0"/>
                </a:tc>
                <a:tc>
                  <a:txBody>
                    <a:bodyPr/>
                    <a:lstStyle/>
                    <a:p>
                      <a:pPr algn="ctr">
                        <a:lnSpc>
                          <a:spcPct val="107000"/>
                        </a:lnSpc>
                        <a:spcAft>
                          <a:spcPts val="600"/>
                        </a:spcAft>
                      </a:pPr>
                      <a:r>
                        <a:rPr b="1" lang="en-GB" sz="1100">
                          <a:effectLst/>
                        </a:rPr>
                        <a:t>Andrew Buckley</a:t>
                      </a:r>
                      <a:endParaRPr b="1" lang="en-GB" sz="1100">
                        <a:effectLst/>
                        <a:latin charset="0" panose="020F0502020204030204" pitchFamily="34" typeface="Calibri"/>
                        <a:ea charset="0" panose="02020603050405020304" pitchFamily="18" typeface="Times New Roman"/>
                        <a:cs charset="0" panose="02020603050405020304" pitchFamily="18" typeface="Times New Roman"/>
                      </a:endParaRPr>
                    </a:p>
                  </a:txBody>
                  <a:tcPr marB="0" marL="60522" marR="60522" marT="0"/>
                </a:tc>
                <a:tc>
                  <a:txBody>
                    <a:bodyPr/>
                    <a:lstStyle/>
                    <a:p>
                      <a:pPr>
                        <a:lnSpc>
                          <a:spcPct val="107000"/>
                        </a:lnSpc>
                        <a:spcAft>
                          <a:spcPts val="600"/>
                        </a:spcAft>
                      </a:pPr>
                      <a:r>
                        <a:rPr lang="en-GB" sz="1100">
                          <a:effectLst/>
                        </a:rPr>
                        <a:t>Milton Keynes Business Leaders</a:t>
                      </a:r>
                      <a:endParaRPr lang="en-GB" sz="1100">
                        <a:effectLst/>
                        <a:latin charset="0" panose="020F0502020204030204" pitchFamily="34" typeface="Calibri"/>
                        <a:ea charset="0" panose="02020603050405020304" pitchFamily="18" typeface="Times New Roman"/>
                        <a:cs charset="0" panose="02020603050405020304" pitchFamily="18" typeface="Times New Roman"/>
                      </a:endParaRPr>
                    </a:p>
                  </a:txBody>
                  <a:tcPr marB="0" marL="60522" marR="60522" marT="0"/>
                </a:tc>
                <a:extLst>
                  <a:ext uri="{0D108BD9-81ED-4DB2-BD59-A6C34878D82A}">
                    <a16:rowId xmlns:a16="http://schemas.microsoft.com/office/drawing/2014/main" val="2809359524"/>
                  </a:ext>
                </a:extLst>
              </a:tr>
              <a:tr h="178967">
                <a:tc vMerge="1">
                  <a:txBody>
                    <a:bodyPr/>
                    <a:lstStyle/>
                    <a:p>
                      <a:endParaRPr lang="en-GB"/>
                    </a:p>
                  </a:txBody>
                  <a:tcPr/>
                </a:tc>
                <a:tc>
                  <a:txBody>
                    <a:bodyPr/>
                    <a:lstStyle/>
                    <a:p>
                      <a:pPr algn="ctr">
                        <a:lnSpc>
                          <a:spcPct val="107000"/>
                        </a:lnSpc>
                        <a:spcAft>
                          <a:spcPts val="600"/>
                        </a:spcAft>
                      </a:pPr>
                      <a:r>
                        <a:rPr b="1" lang="en-GB" sz="1100">
                          <a:effectLst/>
                        </a:rPr>
                        <a:t>Maxine Taffetani</a:t>
                      </a:r>
                      <a:endParaRPr b="1" lang="en-GB" sz="1100">
                        <a:effectLst/>
                        <a:latin charset="0" panose="020F0502020204030204" pitchFamily="34" typeface="Calibri"/>
                        <a:ea charset="0" panose="02020603050405020304" pitchFamily="18" typeface="Times New Roman"/>
                        <a:cs charset="0" panose="02020603050405020304" pitchFamily="18" typeface="Times New Roman"/>
                      </a:endParaRPr>
                    </a:p>
                  </a:txBody>
                  <a:tcPr marB="0" marL="60522" marR="60522" marT="0"/>
                </a:tc>
                <a:tc>
                  <a:txBody>
                    <a:bodyPr/>
                    <a:lstStyle/>
                    <a:p>
                      <a:pPr>
                        <a:lnSpc>
                          <a:spcPct val="107000"/>
                        </a:lnSpc>
                        <a:spcAft>
                          <a:spcPts val="600"/>
                        </a:spcAft>
                      </a:pPr>
                      <a:r>
                        <a:rPr lang="en-GB" sz="1100">
                          <a:effectLst/>
                        </a:rPr>
                        <a:t>Healthwatch Milton Keynes</a:t>
                      </a:r>
                      <a:endParaRPr lang="en-GB" sz="1100">
                        <a:effectLst/>
                        <a:latin charset="0" panose="020F0502020204030204" pitchFamily="34" typeface="Calibri"/>
                        <a:ea charset="0" panose="02020603050405020304" pitchFamily="18" typeface="Times New Roman"/>
                        <a:cs charset="0" panose="02020603050405020304" pitchFamily="18" typeface="Times New Roman"/>
                      </a:endParaRPr>
                    </a:p>
                  </a:txBody>
                  <a:tcPr marB="0" marL="60522" marR="60522" marT="0"/>
                </a:tc>
                <a:extLst>
                  <a:ext uri="{0D108BD9-81ED-4DB2-BD59-A6C34878D82A}">
                    <a16:rowId xmlns:a16="http://schemas.microsoft.com/office/drawing/2014/main" val="3276802827"/>
                  </a:ext>
                </a:extLst>
              </a:tr>
              <a:tr h="178967">
                <a:tc vMerge="1">
                  <a:txBody>
                    <a:bodyPr/>
                    <a:lstStyle/>
                    <a:p>
                      <a:endParaRPr lang="en-GB"/>
                    </a:p>
                  </a:txBody>
                  <a:tcPr/>
                </a:tc>
                <a:tc>
                  <a:txBody>
                    <a:bodyPr/>
                    <a:lstStyle/>
                    <a:p>
                      <a:pPr algn="ctr">
                        <a:lnSpc>
                          <a:spcPct val="107000"/>
                        </a:lnSpc>
                        <a:spcAft>
                          <a:spcPts val="600"/>
                        </a:spcAft>
                      </a:pPr>
                      <a:r>
                        <a:rPr b="1" lang="en-GB" sz="1100">
                          <a:effectLst/>
                        </a:rPr>
                        <a:t>Clare Walton</a:t>
                      </a:r>
                      <a:endParaRPr b="1" lang="en-GB" sz="1100">
                        <a:effectLst/>
                        <a:latin charset="0" panose="020F0502020204030204" pitchFamily="34" typeface="Calibri"/>
                        <a:ea charset="0" panose="02020603050405020304" pitchFamily="18" typeface="Times New Roman"/>
                        <a:cs charset="0" panose="02020603050405020304" pitchFamily="18" typeface="Times New Roman"/>
                      </a:endParaRPr>
                    </a:p>
                  </a:txBody>
                  <a:tcPr marB="0" marL="60522" marR="60522" marT="0"/>
                </a:tc>
                <a:tc>
                  <a:txBody>
                    <a:bodyPr/>
                    <a:lstStyle/>
                    <a:p>
                      <a:pPr>
                        <a:lnSpc>
                          <a:spcPct val="107000"/>
                        </a:lnSpc>
                        <a:spcAft>
                          <a:spcPts val="600"/>
                        </a:spcAft>
                      </a:pPr>
                      <a:r>
                        <a:rPr lang="en-GB" sz="1100">
                          <a:effectLst/>
                        </a:rPr>
                        <a:t>Community </a:t>
                      </a:r>
                      <a:r>
                        <a:rPr err="1" lang="en-GB" sz="1100">
                          <a:effectLst/>
                        </a:rPr>
                        <a:t>Action:MK</a:t>
                      </a:r>
                      <a:endParaRPr lang="en-GB" sz="1100">
                        <a:effectLst/>
                        <a:latin charset="0" panose="020F0502020204030204" pitchFamily="34" typeface="Calibri"/>
                        <a:ea charset="0" panose="02020603050405020304" pitchFamily="18" typeface="Times New Roman"/>
                        <a:cs charset="0" panose="02020603050405020304" pitchFamily="18" typeface="Times New Roman"/>
                      </a:endParaRPr>
                    </a:p>
                  </a:txBody>
                  <a:tcPr marB="0" marL="60522" marR="60522" marT="0"/>
                </a:tc>
                <a:extLst>
                  <a:ext uri="{0D108BD9-81ED-4DB2-BD59-A6C34878D82A}">
                    <a16:rowId xmlns:a16="http://schemas.microsoft.com/office/drawing/2014/main" val="4130934624"/>
                  </a:ext>
                </a:extLst>
              </a:tr>
              <a:tr h="178967">
                <a:tc vMerge="1">
                  <a:txBody>
                    <a:bodyPr/>
                    <a:lstStyle/>
                    <a:p>
                      <a:endParaRPr lang="en-GB"/>
                    </a:p>
                  </a:txBody>
                  <a:tcPr/>
                </a:tc>
                <a:tc>
                  <a:txBody>
                    <a:bodyPr/>
                    <a:lstStyle/>
                    <a:p>
                      <a:pPr algn="ctr">
                        <a:lnSpc>
                          <a:spcPct val="107000"/>
                        </a:lnSpc>
                        <a:spcAft>
                          <a:spcPts val="600"/>
                        </a:spcAft>
                      </a:pPr>
                      <a:r>
                        <a:rPr b="1" lang="en-GB" sz="1100">
                          <a:effectLst/>
                        </a:rPr>
                        <a:t>Andy Reilly</a:t>
                      </a:r>
                      <a:endParaRPr b="1" lang="en-GB" sz="1100">
                        <a:effectLst/>
                        <a:latin charset="0" panose="020F0502020204030204" pitchFamily="34" typeface="Calibri"/>
                        <a:ea charset="0" panose="02020603050405020304" pitchFamily="18" typeface="Times New Roman"/>
                        <a:cs charset="0" panose="02020603050405020304" pitchFamily="18" typeface="Times New Roman"/>
                      </a:endParaRPr>
                    </a:p>
                  </a:txBody>
                  <a:tcPr marB="0" marL="60522" marR="60522" marT="0"/>
                </a:tc>
                <a:tc>
                  <a:txBody>
                    <a:bodyPr/>
                    <a:lstStyle/>
                    <a:p>
                      <a:pPr>
                        <a:lnSpc>
                          <a:spcPct val="107000"/>
                        </a:lnSpc>
                        <a:spcAft>
                          <a:spcPts val="600"/>
                        </a:spcAft>
                      </a:pPr>
                      <a:r>
                        <a:rPr lang="en-GB" sz="1100">
                          <a:effectLst/>
                        </a:rPr>
                        <a:t>Milton Keynes Council </a:t>
                      </a:r>
                      <a:endParaRPr lang="en-GB" sz="1100">
                        <a:effectLst/>
                        <a:latin charset="0" panose="020F0502020204030204" pitchFamily="34" typeface="Calibri"/>
                        <a:ea charset="0" panose="02020603050405020304" pitchFamily="18" typeface="Times New Roman"/>
                        <a:cs charset="0" panose="02020603050405020304" pitchFamily="18" typeface="Times New Roman"/>
                      </a:endParaRPr>
                    </a:p>
                  </a:txBody>
                  <a:tcPr marB="0" marL="60522" marR="60522" marT="0"/>
                </a:tc>
                <a:extLst>
                  <a:ext uri="{0D108BD9-81ED-4DB2-BD59-A6C34878D82A}">
                    <a16:rowId xmlns:a16="http://schemas.microsoft.com/office/drawing/2014/main" val="2413441869"/>
                  </a:ext>
                </a:extLst>
              </a:tr>
            </a:tbl>
          </a:graphicData>
        </a:graphic>
      </p:graphicFrame>
      <p:sp>
        <p:nvSpPr>
          <p:cNvPr id="4" name="Rectangle 3">
            <a:extLst>
              <a:ext uri="{FF2B5EF4-FFF2-40B4-BE49-F238E27FC236}">
                <a16:creationId xmlns:a16="http://schemas.microsoft.com/office/drawing/2014/main" id="{044C91FD-3087-4BBC-AB27-62ACF78D4B4C}"/>
              </a:ext>
            </a:extLst>
          </p:cNvPr>
          <p:cNvSpPr/>
          <p:nvPr/>
        </p:nvSpPr>
        <p:spPr>
          <a:xfrm>
            <a:off x="7236296" y="116632"/>
            <a:ext cx="1800200" cy="7920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p>
        </p:txBody>
      </p:sp>
      <p:pic>
        <p:nvPicPr>
          <p:cNvPr id="5" name="Picture 4">
            <a:extLst>
              <a:ext uri="{FF2B5EF4-FFF2-40B4-BE49-F238E27FC236}">
                <a16:creationId xmlns:a16="http://schemas.microsoft.com/office/drawing/2014/main" id="{2763BF43-51F8-49E0-B191-8CF7E571FE5B}"/>
              </a:ext>
            </a:extLst>
          </p:cNvPr>
          <p:cNvPicPr/>
          <p:nvPr/>
        </p:nvPicPr>
        <p:blipFill rotWithShape="1">
          <a:blip cstate="print" r:embed="rId3">
            <a:extLst>
              <a:ext uri="{28A0092B-C50C-407E-A947-70E740481C1C}">
                <a14:useLocalDpi xmlns:a14="http://schemas.microsoft.com/office/drawing/2010/main" val="0"/>
              </a:ext>
            </a:extLst>
          </a:blip>
          <a:srcRect r="-136"/>
          <a:stretch/>
        </p:blipFill>
        <p:spPr>
          <a:xfrm>
            <a:off x="35497" y="28019"/>
            <a:ext cx="1512167" cy="880701"/>
          </a:xfrm>
          <a:prstGeom prst="rect">
            <a:avLst/>
          </a:prstGeom>
        </p:spPr>
      </p:pic>
      <p:pic>
        <p:nvPicPr>
          <p:cNvPr id="6" name="Picture 5">
            <a:extLst>
              <a:ext uri="{FF2B5EF4-FFF2-40B4-BE49-F238E27FC236}">
                <a16:creationId xmlns:a16="http://schemas.microsoft.com/office/drawing/2014/main" id="{16A213A4-B920-4F16-9EC5-0F5155A1D851}"/>
              </a:ext>
            </a:extLst>
          </p:cNvPr>
          <p:cNvPicPr/>
          <p:nvPr/>
        </p:nvPicPr>
        <p:blipFill rotWithShape="1">
          <a:blip cstate="print" r:embed="rId4">
            <a:extLst>
              <a:ext uri="{28A0092B-C50C-407E-A947-70E740481C1C}">
                <a14:useLocalDpi xmlns:a14="http://schemas.microsoft.com/office/drawing/2010/main" val="0"/>
              </a:ext>
            </a:extLst>
          </a:blip>
          <a:srcRect r="21"/>
          <a:stretch/>
        </p:blipFill>
        <p:spPr>
          <a:xfrm>
            <a:off x="7668345" y="0"/>
            <a:ext cx="1475656" cy="836712"/>
          </a:xfrm>
          <a:prstGeom prst="rect">
            <a:avLst/>
          </a:prstGeom>
        </p:spPr>
      </p:pic>
    </p:spTree>
    <p:extLst>
      <p:ext uri="{BB962C8B-B14F-4D97-AF65-F5344CB8AC3E}">
        <p14:creationId xmlns:p14="http://schemas.microsoft.com/office/powerpoint/2010/main" val="3396836308"/>
      </p:ext>
    </p:extLst>
  </p:cSld>
  <p:clrMapOvr>
    <a:masterClrMapping/>
  </p:clrMapOvr>
</p:sld>
</file>

<file path=ppt/slides/slide3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D9E700B-FEE5-4E03-BDD5-1E6433914273}"/>
              </a:ext>
            </a:extLst>
          </p:cNvPr>
          <p:cNvSpPr>
            <a:spLocks noGrp="1"/>
          </p:cNvSpPr>
          <p:nvPr>
            <p:ph idx="1"/>
          </p:nvPr>
        </p:nvSpPr>
        <p:spPr/>
        <p:txBody>
          <a:bodyPr/>
          <a:lstStyle/>
          <a:p>
            <a:pPr algn="ctr"/>
            <a:r>
              <a:rPr b="1" lang="en-GB" sz="2800">
                <a:solidFill>
                  <a:srgbClr val="422C88"/>
                </a:solidFill>
                <a:latin charset="0" panose="020B0604020202020204" pitchFamily="34" typeface="Arial"/>
                <a:cs charset="0" panose="020B0604020202020204" pitchFamily="34" typeface="Arial"/>
              </a:rPr>
              <a:t>COME AND JOIN US! </a:t>
            </a:r>
          </a:p>
          <a:p>
            <a:pPr algn="ctr"/>
            <a:r>
              <a:rPr b="1" lang="en-GB" sz="2800">
                <a:solidFill>
                  <a:srgbClr val="422C88"/>
                </a:solidFill>
                <a:latin charset="0" panose="020B0604020202020204" pitchFamily="34" typeface="Arial"/>
                <a:cs charset="0" panose="020B0604020202020204" pitchFamily="34" typeface="Arial"/>
              </a:rPr>
              <a:t>OUR hospital is here FOR YOU.</a:t>
            </a:r>
          </a:p>
          <a:p>
            <a:endParaRPr lang="en-GB"/>
          </a:p>
        </p:txBody>
      </p:sp>
      <p:pic>
        <p:nvPicPr>
          <p:cNvPr id="4" name="Picture 3">
            <a:extLst>
              <a:ext uri="{FF2B5EF4-FFF2-40B4-BE49-F238E27FC236}">
                <a16:creationId xmlns:a16="http://schemas.microsoft.com/office/drawing/2014/main" id="{57B3193E-6434-432A-9C72-EAA598F0D8D3}"/>
              </a:ext>
            </a:extLst>
          </p:cNvPr>
          <p:cNvPicPr>
            <a:picLocks noChangeAspect="1"/>
          </p:cNvPicPr>
          <p:nvPr/>
        </p:nvPicPr>
        <p:blipFill rotWithShape="1">
          <a:blip cstate="print" r:embed="rId2">
            <a:alphaModFix/>
            <a:extLst>
              <a:ext uri="{28A0092B-C50C-407E-A947-70E740481C1C}">
                <a14:useLocalDpi xmlns:a14="http://schemas.microsoft.com/office/drawing/2010/main" val="0"/>
              </a:ext>
            </a:extLst>
          </a:blip>
          <a:srcRect r="2"/>
          <a:stretch/>
        </p:blipFill>
        <p:spPr>
          <a:xfrm>
            <a:off x="2915816" y="2750694"/>
            <a:ext cx="3317941" cy="3558626"/>
          </a:xfrm>
          <a:prstGeom prst="rect">
            <a:avLst/>
          </a:prstGeom>
        </p:spPr>
      </p:pic>
      <p:sp>
        <p:nvSpPr>
          <p:cNvPr id="2" name="Rectangle 1">
            <a:extLst>
              <a:ext uri="{FF2B5EF4-FFF2-40B4-BE49-F238E27FC236}">
                <a16:creationId xmlns:a16="http://schemas.microsoft.com/office/drawing/2014/main" id="{CFA23113-C4D8-480C-B899-B0EF5104E682}"/>
              </a:ext>
            </a:extLst>
          </p:cNvPr>
          <p:cNvSpPr/>
          <p:nvPr/>
        </p:nvSpPr>
        <p:spPr>
          <a:xfrm>
            <a:off x="7236296" y="116632"/>
            <a:ext cx="1800200" cy="7920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p>
        </p:txBody>
      </p:sp>
      <p:pic>
        <p:nvPicPr>
          <p:cNvPr id="5" name="Picture 4">
            <a:extLst>
              <a:ext uri="{FF2B5EF4-FFF2-40B4-BE49-F238E27FC236}">
                <a16:creationId xmlns:a16="http://schemas.microsoft.com/office/drawing/2014/main" id="{6DE33637-2AEB-48B0-8D67-42F2F0D1A0E9}"/>
              </a:ext>
            </a:extLst>
          </p:cNvPr>
          <p:cNvPicPr/>
          <p:nvPr/>
        </p:nvPicPr>
        <p:blipFill rotWithShape="1">
          <a:blip cstate="print" r:embed="rId3">
            <a:extLst>
              <a:ext uri="{28A0092B-C50C-407E-A947-70E740481C1C}">
                <a14:useLocalDpi xmlns:a14="http://schemas.microsoft.com/office/drawing/2010/main" val="0"/>
              </a:ext>
            </a:extLst>
          </a:blip>
          <a:srcRect r="-136"/>
          <a:stretch/>
        </p:blipFill>
        <p:spPr>
          <a:xfrm>
            <a:off x="35497" y="28019"/>
            <a:ext cx="1512167" cy="880701"/>
          </a:xfrm>
          <a:prstGeom prst="rect">
            <a:avLst/>
          </a:prstGeom>
        </p:spPr>
      </p:pic>
      <p:pic>
        <p:nvPicPr>
          <p:cNvPr id="6" name="Picture 5">
            <a:extLst>
              <a:ext uri="{FF2B5EF4-FFF2-40B4-BE49-F238E27FC236}">
                <a16:creationId xmlns:a16="http://schemas.microsoft.com/office/drawing/2014/main" id="{45DAFA54-8452-490F-92C1-0B23373A3A45}"/>
              </a:ext>
            </a:extLst>
          </p:cNvPr>
          <p:cNvPicPr/>
          <p:nvPr/>
        </p:nvPicPr>
        <p:blipFill rotWithShape="1">
          <a:blip cstate="print" r:embed="rId4">
            <a:extLst>
              <a:ext uri="{28A0092B-C50C-407E-A947-70E740481C1C}">
                <a14:useLocalDpi xmlns:a14="http://schemas.microsoft.com/office/drawing/2010/main" val="0"/>
              </a:ext>
            </a:extLst>
          </a:blip>
          <a:srcRect r="21"/>
          <a:stretch/>
        </p:blipFill>
        <p:spPr>
          <a:xfrm>
            <a:off x="7668345" y="0"/>
            <a:ext cx="1475656" cy="836712"/>
          </a:xfrm>
          <a:prstGeom prst="rect">
            <a:avLst/>
          </a:prstGeom>
        </p:spPr>
      </p:pic>
    </p:spTree>
    <p:extLst>
      <p:ext uri="{BB962C8B-B14F-4D97-AF65-F5344CB8AC3E}">
        <p14:creationId xmlns:p14="http://schemas.microsoft.com/office/powerpoint/2010/main" val="710463248"/>
      </p:ext>
    </p:extLst>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2" name="Content Placeholder 1"/>
          <p:cNvPicPr>
            <a:picLocks noChangeAspect="1" noGrp="1"/>
          </p:cNvPicPr>
          <p:nvPr>
            <p:ph idx="1"/>
          </p:nvPr>
        </p:nvPicPr>
        <p:blipFill>
          <a:blip cstate="print" r:embed="rId2">
            <a:extLst>
              <a:ext uri="{28A0092B-C50C-407E-A947-70E740481C1C}">
                <a14:useLocalDpi xmlns:a14="http://schemas.microsoft.com/office/drawing/2010/main" val="0"/>
              </a:ext>
            </a:extLst>
          </a:blip>
          <a:stretch>
            <a:fillRect/>
          </a:stretch>
        </p:blipFill>
        <p:spPr>
          <a:xfrm>
            <a:off x="0" y="6335129"/>
            <a:ext cx="9144000" cy="522872"/>
          </a:xfrm>
        </p:spPr>
      </p:pic>
      <p:pic>
        <p:nvPicPr>
          <p:cNvPr id="5" name="Picture 4"/>
          <p:cNvPicPr/>
          <p:nvPr/>
        </p:nvPicPr>
        <p:blipFill rotWithShape="1">
          <a:blip cstate="print" r:embed="rId3">
            <a:extLst>
              <a:ext uri="{28A0092B-C50C-407E-A947-70E740481C1C}">
                <a14:useLocalDpi xmlns:a14="http://schemas.microsoft.com/office/drawing/2010/main" val="0"/>
              </a:ext>
            </a:extLst>
          </a:blip>
          <a:srcRect r="-136"/>
          <a:stretch/>
        </p:blipFill>
        <p:spPr>
          <a:xfrm>
            <a:off x="35497" y="28019"/>
            <a:ext cx="1512167" cy="880701"/>
          </a:xfrm>
          <a:prstGeom prst="rect">
            <a:avLst/>
          </a:prstGeom>
        </p:spPr>
      </p:pic>
      <p:pic>
        <p:nvPicPr>
          <p:cNvPr id="7" name="Picture 6"/>
          <p:cNvPicPr/>
          <p:nvPr/>
        </p:nvPicPr>
        <p:blipFill rotWithShape="1">
          <a:blip cstate="print" r:embed="rId4">
            <a:extLst>
              <a:ext uri="{28A0092B-C50C-407E-A947-70E740481C1C}">
                <a14:useLocalDpi xmlns:a14="http://schemas.microsoft.com/office/drawing/2010/main" val="0"/>
              </a:ext>
            </a:extLst>
          </a:blip>
          <a:srcRect r="21"/>
          <a:stretch/>
        </p:blipFill>
        <p:spPr>
          <a:xfrm>
            <a:off x="7668345" y="0"/>
            <a:ext cx="1475656" cy="836712"/>
          </a:xfrm>
          <a:prstGeom prst="rect">
            <a:avLst/>
          </a:prstGeom>
        </p:spPr>
      </p:pic>
      <p:pic>
        <p:nvPicPr>
          <p:cNvPr id="9" name="Picture 8">
            <a:extLst>
              <a:ext uri="{FF2B5EF4-FFF2-40B4-BE49-F238E27FC236}">
                <a16:creationId xmlns:a16="http://schemas.microsoft.com/office/drawing/2014/main" id="{35D366C0-0C85-40B8-9366-4284E251CCD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9512" y="909786"/>
            <a:ext cx="8816975" cy="5232503"/>
          </a:xfrm>
          <a:prstGeom prst="rect">
            <a:avLst/>
          </a:prstGeom>
        </p:spPr>
      </p:pic>
    </p:spTree>
    <p:extLst>
      <p:ext uri="{BB962C8B-B14F-4D97-AF65-F5344CB8AC3E}">
        <p14:creationId xmlns:p14="http://schemas.microsoft.com/office/powerpoint/2010/main" val="898843388"/>
      </p:ext>
    </p:extLst>
  </p:cSld>
  <p:clrMapOvr>
    <a:masterClrMapping/>
  </p:clrMapOvr>
</p:sld>
</file>

<file path=ppt/slides/slide4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2" name="Content Placeholder 1"/>
          <p:cNvPicPr>
            <a:picLocks noChangeAspect="1" noGrp="1"/>
          </p:cNvPicPr>
          <p:nvPr>
            <p:ph idx="1"/>
          </p:nvPr>
        </p:nvPicPr>
        <p:blipFill>
          <a:blip cstate="print" r:embed="rId2">
            <a:extLst>
              <a:ext uri="{28A0092B-C50C-407E-A947-70E740481C1C}">
                <a14:useLocalDpi xmlns:a14="http://schemas.microsoft.com/office/drawing/2010/main" val="0"/>
              </a:ext>
            </a:extLst>
          </a:blip>
          <a:stretch>
            <a:fillRect/>
          </a:stretch>
        </p:blipFill>
        <p:spPr>
          <a:xfrm>
            <a:off x="0" y="6335129"/>
            <a:ext cx="9144000" cy="522872"/>
          </a:xfrm>
        </p:spPr>
      </p:pic>
      <p:pic>
        <p:nvPicPr>
          <p:cNvPr id="5" name="Picture 4"/>
          <p:cNvPicPr/>
          <p:nvPr/>
        </p:nvPicPr>
        <p:blipFill rotWithShape="1">
          <a:blip cstate="print" r:embed="rId3">
            <a:extLst>
              <a:ext uri="{28A0092B-C50C-407E-A947-70E740481C1C}">
                <a14:useLocalDpi xmlns:a14="http://schemas.microsoft.com/office/drawing/2010/main" val="0"/>
              </a:ext>
            </a:extLst>
          </a:blip>
          <a:srcRect r="-136"/>
          <a:stretch/>
        </p:blipFill>
        <p:spPr>
          <a:xfrm>
            <a:off x="35497" y="28019"/>
            <a:ext cx="1512167" cy="880701"/>
          </a:xfrm>
          <a:prstGeom prst="rect">
            <a:avLst/>
          </a:prstGeom>
        </p:spPr>
      </p:pic>
      <p:pic>
        <p:nvPicPr>
          <p:cNvPr id="7" name="Picture 6"/>
          <p:cNvPicPr/>
          <p:nvPr/>
        </p:nvPicPr>
        <p:blipFill rotWithShape="1">
          <a:blip cstate="print" r:embed="rId4">
            <a:extLst>
              <a:ext uri="{28A0092B-C50C-407E-A947-70E740481C1C}">
                <a14:useLocalDpi xmlns:a14="http://schemas.microsoft.com/office/drawing/2010/main" val="0"/>
              </a:ext>
            </a:extLst>
          </a:blip>
          <a:srcRect r="21"/>
          <a:stretch/>
        </p:blipFill>
        <p:spPr>
          <a:xfrm>
            <a:off x="7668345" y="0"/>
            <a:ext cx="1475656" cy="836712"/>
          </a:xfrm>
          <a:prstGeom prst="rect">
            <a:avLst/>
          </a:prstGeom>
        </p:spPr>
      </p:pic>
      <p:sp>
        <p:nvSpPr>
          <p:cNvPr id="8" name="TextBox 4"/>
          <p:cNvSpPr txBox="1">
            <a:spLocks noChangeArrowheads="1"/>
          </p:cNvSpPr>
          <p:nvPr/>
        </p:nvSpPr>
        <p:spPr bwMode="auto">
          <a:xfrm>
            <a:off x="212725" y="1700808"/>
            <a:ext cx="85105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charset="0" typeface="Arial"/>
                <a:ea charset="-128" pitchFamily="34" typeface="ＭＳ Ｐゴシック"/>
              </a:defRPr>
            </a:lvl1pPr>
            <a:lvl2pPr indent="-285750" marL="742950">
              <a:defRPr sz="2400">
                <a:solidFill>
                  <a:schemeClr val="tx1"/>
                </a:solidFill>
                <a:latin charset="0" typeface="Arial"/>
                <a:ea charset="-128" pitchFamily="34" typeface="ＭＳ Ｐゴシック"/>
              </a:defRPr>
            </a:lvl2pPr>
            <a:lvl3pPr indent="-228600" marL="1143000">
              <a:defRPr sz="2400">
                <a:solidFill>
                  <a:schemeClr val="tx1"/>
                </a:solidFill>
                <a:latin charset="0" typeface="Arial"/>
                <a:ea charset="-128" pitchFamily="34" typeface="ＭＳ Ｐゴシック"/>
              </a:defRPr>
            </a:lvl3pPr>
            <a:lvl4pPr indent="-228600" marL="1600200">
              <a:defRPr sz="2400">
                <a:solidFill>
                  <a:schemeClr val="tx1"/>
                </a:solidFill>
                <a:latin charset="0" typeface="Arial"/>
                <a:ea charset="-128" pitchFamily="34" typeface="ＭＳ Ｐゴシック"/>
              </a:defRPr>
            </a:lvl4pPr>
            <a:lvl5pPr indent="-228600" marL="2057400">
              <a:defRPr sz="2400">
                <a:solidFill>
                  <a:schemeClr val="tx1"/>
                </a:solidFill>
                <a:latin charset="0" typeface="Arial"/>
                <a:ea charset="-128" pitchFamily="34" typeface="ＭＳ Ｐゴシック"/>
              </a:defRPr>
            </a:lvl5pPr>
            <a:lvl6pPr eaLnBrk="0" fontAlgn="base" hangingPunct="0" indent="-228600" marL="2514600">
              <a:spcBef>
                <a:spcPct val="0"/>
              </a:spcBef>
              <a:spcAft>
                <a:spcPct val="0"/>
              </a:spcAft>
              <a:defRPr sz="2400">
                <a:solidFill>
                  <a:schemeClr val="tx1"/>
                </a:solidFill>
                <a:latin charset="0" typeface="Arial"/>
                <a:ea charset="-128" pitchFamily="34" typeface="ＭＳ Ｐゴシック"/>
              </a:defRPr>
            </a:lvl6pPr>
            <a:lvl7pPr eaLnBrk="0" fontAlgn="base" hangingPunct="0" indent="-228600" marL="2971800">
              <a:spcBef>
                <a:spcPct val="0"/>
              </a:spcBef>
              <a:spcAft>
                <a:spcPct val="0"/>
              </a:spcAft>
              <a:defRPr sz="2400">
                <a:solidFill>
                  <a:schemeClr val="tx1"/>
                </a:solidFill>
                <a:latin charset="0" typeface="Arial"/>
                <a:ea charset="-128" pitchFamily="34" typeface="ＭＳ Ｐゴシック"/>
              </a:defRPr>
            </a:lvl7pPr>
            <a:lvl8pPr eaLnBrk="0" fontAlgn="base" hangingPunct="0" indent="-228600" marL="3429000">
              <a:spcBef>
                <a:spcPct val="0"/>
              </a:spcBef>
              <a:spcAft>
                <a:spcPct val="0"/>
              </a:spcAft>
              <a:defRPr sz="2400">
                <a:solidFill>
                  <a:schemeClr val="tx1"/>
                </a:solidFill>
                <a:latin charset="0" typeface="Arial"/>
                <a:ea charset="-128" pitchFamily="34" typeface="ＭＳ Ｐゴシック"/>
              </a:defRPr>
            </a:lvl8pPr>
            <a:lvl9pPr eaLnBrk="0" fontAlgn="base" hangingPunct="0" indent="-228600" marL="3886200">
              <a:spcBef>
                <a:spcPct val="0"/>
              </a:spcBef>
              <a:spcAft>
                <a:spcPct val="0"/>
              </a:spcAft>
              <a:defRPr sz="2400">
                <a:solidFill>
                  <a:schemeClr val="tx1"/>
                </a:solidFill>
                <a:latin charset="0" typeface="Arial"/>
                <a:ea charset="-128" pitchFamily="34" typeface="ＭＳ Ｐゴシック"/>
              </a:defRPr>
            </a:lvl9pPr>
          </a:lstStyle>
          <a:p>
            <a:pPr algn="ctr" eaLnBrk="1" hangingPunct="1"/>
            <a:r>
              <a:rPr altLang="en-US" b="1" lang="en-GB" sz="4000">
                <a:solidFill>
                  <a:srgbClr val="422C88"/>
                </a:solidFill>
              </a:rPr>
              <a:t>Looking ahead</a:t>
            </a:r>
          </a:p>
        </p:txBody>
      </p:sp>
      <p:sp>
        <p:nvSpPr>
          <p:cNvPr id="9" name="TextBox 4"/>
          <p:cNvSpPr txBox="1">
            <a:spLocks noChangeArrowheads="1"/>
          </p:cNvSpPr>
          <p:nvPr/>
        </p:nvSpPr>
        <p:spPr bwMode="auto">
          <a:xfrm>
            <a:off x="658812" y="2854531"/>
            <a:ext cx="7826375"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charset="0" typeface="Arial"/>
                <a:ea charset="-128" pitchFamily="34" typeface="ＭＳ Ｐゴシック"/>
              </a:defRPr>
            </a:lvl1pPr>
            <a:lvl2pPr indent="-285750" marL="742950">
              <a:defRPr sz="2400">
                <a:solidFill>
                  <a:schemeClr val="tx1"/>
                </a:solidFill>
                <a:latin charset="0" typeface="Arial"/>
                <a:ea charset="-128" pitchFamily="34" typeface="ＭＳ Ｐゴシック"/>
              </a:defRPr>
            </a:lvl2pPr>
            <a:lvl3pPr indent="-228600" marL="1143000">
              <a:defRPr sz="2400">
                <a:solidFill>
                  <a:schemeClr val="tx1"/>
                </a:solidFill>
                <a:latin charset="0" typeface="Arial"/>
                <a:ea charset="-128" pitchFamily="34" typeface="ＭＳ Ｐゴシック"/>
              </a:defRPr>
            </a:lvl3pPr>
            <a:lvl4pPr indent="-228600" marL="1600200">
              <a:defRPr sz="2400">
                <a:solidFill>
                  <a:schemeClr val="tx1"/>
                </a:solidFill>
                <a:latin charset="0" typeface="Arial"/>
                <a:ea charset="-128" pitchFamily="34" typeface="ＭＳ Ｐゴシック"/>
              </a:defRPr>
            </a:lvl4pPr>
            <a:lvl5pPr indent="-228600" marL="2057400">
              <a:defRPr sz="2400">
                <a:solidFill>
                  <a:schemeClr val="tx1"/>
                </a:solidFill>
                <a:latin charset="0" typeface="Arial"/>
                <a:ea charset="-128" pitchFamily="34" typeface="ＭＳ Ｐゴシック"/>
              </a:defRPr>
            </a:lvl5pPr>
            <a:lvl6pPr eaLnBrk="0" fontAlgn="base" hangingPunct="0" indent="-228600" marL="2514600">
              <a:spcBef>
                <a:spcPct val="0"/>
              </a:spcBef>
              <a:spcAft>
                <a:spcPct val="0"/>
              </a:spcAft>
              <a:defRPr sz="2400">
                <a:solidFill>
                  <a:schemeClr val="tx1"/>
                </a:solidFill>
                <a:latin charset="0" typeface="Arial"/>
                <a:ea charset="-128" pitchFamily="34" typeface="ＭＳ Ｐゴシック"/>
              </a:defRPr>
            </a:lvl6pPr>
            <a:lvl7pPr eaLnBrk="0" fontAlgn="base" hangingPunct="0" indent="-228600" marL="2971800">
              <a:spcBef>
                <a:spcPct val="0"/>
              </a:spcBef>
              <a:spcAft>
                <a:spcPct val="0"/>
              </a:spcAft>
              <a:defRPr sz="2400">
                <a:solidFill>
                  <a:schemeClr val="tx1"/>
                </a:solidFill>
                <a:latin charset="0" typeface="Arial"/>
                <a:ea charset="-128" pitchFamily="34" typeface="ＭＳ Ｐゴシック"/>
              </a:defRPr>
            </a:lvl7pPr>
            <a:lvl8pPr eaLnBrk="0" fontAlgn="base" hangingPunct="0" indent="-228600" marL="3429000">
              <a:spcBef>
                <a:spcPct val="0"/>
              </a:spcBef>
              <a:spcAft>
                <a:spcPct val="0"/>
              </a:spcAft>
              <a:defRPr sz="2400">
                <a:solidFill>
                  <a:schemeClr val="tx1"/>
                </a:solidFill>
                <a:latin charset="0" typeface="Arial"/>
                <a:ea charset="-128" pitchFamily="34" typeface="ＭＳ Ｐゴシック"/>
              </a:defRPr>
            </a:lvl8pPr>
            <a:lvl9pPr eaLnBrk="0" fontAlgn="base" hangingPunct="0" indent="-228600" marL="3886200">
              <a:spcBef>
                <a:spcPct val="0"/>
              </a:spcBef>
              <a:spcAft>
                <a:spcPct val="0"/>
              </a:spcAft>
              <a:defRPr sz="2400">
                <a:solidFill>
                  <a:schemeClr val="tx1"/>
                </a:solidFill>
                <a:latin charset="0" typeface="Arial"/>
                <a:ea charset="-128" pitchFamily="34" typeface="ＭＳ Ｐゴシック"/>
              </a:defRPr>
            </a:lvl9pPr>
          </a:lstStyle>
          <a:p>
            <a:pPr algn="ctr" eaLnBrk="1" hangingPunct="1"/>
            <a:r>
              <a:rPr altLang="en-US" b="1" lang="en-GB">
                <a:solidFill>
                  <a:srgbClr val="3D5567"/>
                </a:solidFill>
              </a:rPr>
              <a:t>Professor Joe Harrison </a:t>
            </a:r>
          </a:p>
          <a:p>
            <a:pPr algn="ctr" eaLnBrk="1" hangingPunct="1"/>
            <a:br>
              <a:rPr altLang="en-US" i="1" lang="en-GB">
                <a:solidFill>
                  <a:srgbClr val="3D5567"/>
                </a:solidFill>
              </a:rPr>
            </a:br>
            <a:r>
              <a:rPr altLang="en-US" i="1" lang="en-GB">
                <a:solidFill>
                  <a:srgbClr val="3D5567"/>
                </a:solidFill>
              </a:rPr>
              <a:t>Chief Executive Officer </a:t>
            </a:r>
          </a:p>
          <a:p>
            <a:pPr algn="ctr" eaLnBrk="1" hangingPunct="1"/>
            <a:br>
              <a:rPr altLang="en-US" lang="en-GB">
                <a:solidFill>
                  <a:srgbClr val="3D5567"/>
                </a:solidFill>
              </a:rPr>
            </a:br>
            <a:r>
              <a:rPr altLang="en-US" lang="en-GB">
                <a:solidFill>
                  <a:srgbClr val="3D5567"/>
                </a:solidFill>
              </a:rPr>
              <a:t>Milton Keynes University Hospital </a:t>
            </a:r>
          </a:p>
          <a:p>
            <a:pPr algn="ctr" eaLnBrk="1" hangingPunct="1"/>
            <a:r>
              <a:rPr altLang="en-US" lang="en-GB">
                <a:solidFill>
                  <a:srgbClr val="3D5567"/>
                </a:solidFill>
              </a:rPr>
              <a:t>NHS Foundation Trust</a:t>
            </a:r>
          </a:p>
        </p:txBody>
      </p:sp>
    </p:spTree>
    <p:extLst>
      <p:ext uri="{BB962C8B-B14F-4D97-AF65-F5344CB8AC3E}">
        <p14:creationId xmlns:p14="http://schemas.microsoft.com/office/powerpoint/2010/main" val="1817380053"/>
      </p:ext>
    </p:extLst>
  </p:cSld>
  <p:clrMapOvr>
    <a:masterClrMapping/>
  </p:clrMapOvr>
</p:sld>
</file>

<file path=ppt/slides/slide4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9FE67-AD28-47F6-9638-BB7E3F8ED83D}"/>
              </a:ext>
            </a:extLst>
          </p:cNvPr>
          <p:cNvSpPr>
            <a:spLocks noGrp="1"/>
          </p:cNvSpPr>
          <p:nvPr>
            <p:ph type="title"/>
          </p:nvPr>
        </p:nvSpPr>
        <p:spPr/>
        <p:txBody>
          <a:bodyPr>
            <a:normAutofit/>
          </a:bodyPr>
          <a:lstStyle/>
          <a:p>
            <a:r>
              <a:rPr b="1" lang="en-GB" sz="3200">
                <a:solidFill>
                  <a:srgbClr val="422C88"/>
                </a:solidFill>
                <a:latin charset="0" panose="020B0604020202020204" pitchFamily="34" typeface="Arial"/>
                <a:cs charset="0" panose="020B0604020202020204" pitchFamily="34" typeface="Arial"/>
              </a:rPr>
              <a:t>Looking ahead…</a:t>
            </a:r>
            <a:endParaRPr lang="en-GB" sz="3200">
              <a:solidFill>
                <a:srgbClr val="422C88"/>
              </a:solidFill>
              <a:latin charset="0" panose="020B0604020202020204" pitchFamily="34" typeface="Arial"/>
              <a:cs charset="0" panose="020B0604020202020204" pitchFamily="34" typeface="Arial"/>
            </a:endParaRPr>
          </a:p>
        </p:txBody>
      </p:sp>
      <p:sp>
        <p:nvSpPr>
          <p:cNvPr id="3" name="Content Placeholder 2">
            <a:extLst>
              <a:ext uri="{FF2B5EF4-FFF2-40B4-BE49-F238E27FC236}">
                <a16:creationId xmlns:a16="http://schemas.microsoft.com/office/drawing/2014/main" id="{BDD8B0CA-7022-4F7B-A909-05E3644CA152}"/>
              </a:ext>
            </a:extLst>
          </p:cNvPr>
          <p:cNvSpPr>
            <a:spLocks noGrp="1"/>
          </p:cNvSpPr>
          <p:nvPr>
            <p:ph idx="1"/>
          </p:nvPr>
        </p:nvSpPr>
        <p:spPr/>
        <p:txBody>
          <a:bodyPr/>
          <a:lstStyle/>
          <a:p>
            <a:r>
              <a:rPr lang="en-GB" sz="2000">
                <a:latin charset="0" panose="020B0604020202020204" pitchFamily="34" typeface="Arial"/>
                <a:cs charset="0" panose="020B0604020202020204" pitchFamily="34" typeface="Arial"/>
              </a:rPr>
              <a:t>Accelerating activity – since March 2021 we have been increasing activity to deliver above pre-pandemic levels. </a:t>
            </a:r>
          </a:p>
          <a:p>
            <a:endParaRPr lang="en-GB" sz="2000">
              <a:latin charset="0" panose="020B0604020202020204" pitchFamily="34" typeface="Arial"/>
              <a:cs charset="0" panose="020B0604020202020204" pitchFamily="34" typeface="Arial"/>
            </a:endParaRPr>
          </a:p>
          <a:p>
            <a:r>
              <a:rPr lang="en-GB" sz="2000">
                <a:latin charset="0" panose="020B0604020202020204" pitchFamily="34" typeface="Arial"/>
                <a:cs charset="0" panose="020B0604020202020204" pitchFamily="34" typeface="Arial"/>
              </a:rPr>
              <a:t>We know we have to do more to cut down waiting times and improve access to services – our work in the year ahead includes using technology to offer more virtual appointments where appropriate, delivering more of our services in the community and using different models to give patients more control.</a:t>
            </a:r>
          </a:p>
          <a:p>
            <a:endParaRPr lang="en-GB" sz="2000">
              <a:latin charset="0" panose="020B0604020202020204" pitchFamily="34" typeface="Arial"/>
              <a:cs charset="0" panose="020B0604020202020204" pitchFamily="34" typeface="Arial"/>
            </a:endParaRPr>
          </a:p>
          <a:p>
            <a:r>
              <a:rPr lang="en-GB" sz="2000">
                <a:latin charset="0" panose="020B0604020202020204" pitchFamily="34" typeface="Arial"/>
                <a:cs charset="0" panose="020B0604020202020204" pitchFamily="34" typeface="Arial"/>
              </a:rPr>
              <a:t>Pushing forward with our digital strategy, which sets out ambitious priorities to utilise Artificial Intelligence, Virtual Reality and better data to help improve patient care and experience. </a:t>
            </a:r>
          </a:p>
          <a:p>
            <a:pPr indent="0" marL="0">
              <a:buNone/>
            </a:pPr>
            <a:endParaRPr lang="en-GB" sz="2000">
              <a:latin charset="0" panose="020B0604020202020204" pitchFamily="34" typeface="Arial"/>
              <a:cs charset="0" panose="020B0604020202020204" pitchFamily="34" typeface="Arial"/>
            </a:endParaRPr>
          </a:p>
          <a:p>
            <a:endParaRPr lang="en-GB" sz="2000">
              <a:latin charset="0" panose="020B0604020202020204" pitchFamily="34" typeface="Arial"/>
              <a:cs charset="0" panose="020B0604020202020204" pitchFamily="34" typeface="Arial"/>
            </a:endParaRPr>
          </a:p>
          <a:p>
            <a:endParaRPr lang="en-GB"/>
          </a:p>
          <a:p>
            <a:endParaRPr lang="en-GB"/>
          </a:p>
          <a:p>
            <a:endParaRPr lang="en-GB"/>
          </a:p>
          <a:p>
            <a:endParaRPr lang="en-GB"/>
          </a:p>
        </p:txBody>
      </p:sp>
      <p:pic>
        <p:nvPicPr>
          <p:cNvPr id="9" name="Content Placeholder 1">
            <a:extLst>
              <a:ext uri="{FF2B5EF4-FFF2-40B4-BE49-F238E27FC236}">
                <a16:creationId xmlns:a16="http://schemas.microsoft.com/office/drawing/2014/main" id="{6EE54D4E-62F5-4741-9FF2-962FEB20A5A7}"/>
              </a:ext>
            </a:extLst>
          </p:cNvPr>
          <p:cNvPicPr>
            <a:picLocks noChangeAspect="1"/>
          </p:cNvPicPr>
          <p:nvPr/>
        </p:nvPicPr>
        <p:blipFill>
          <a:blip cstate="print" r:embed="rId2">
            <a:extLst>
              <a:ext uri="{28A0092B-C50C-407E-A947-70E740481C1C}">
                <a14:useLocalDpi xmlns:a14="http://schemas.microsoft.com/office/drawing/2010/main" val="0"/>
              </a:ext>
            </a:extLst>
          </a:blip>
          <a:stretch>
            <a:fillRect/>
          </a:stretch>
        </p:blipFill>
        <p:spPr>
          <a:xfrm>
            <a:off x="0" y="6335129"/>
            <a:ext cx="9144000" cy="522872"/>
          </a:xfrm>
          <a:prstGeom prst="rect">
            <a:avLst/>
          </a:prstGeom>
        </p:spPr>
      </p:pic>
      <p:pic>
        <p:nvPicPr>
          <p:cNvPr id="10" name="Picture 9">
            <a:extLst>
              <a:ext uri="{FF2B5EF4-FFF2-40B4-BE49-F238E27FC236}">
                <a16:creationId xmlns:a16="http://schemas.microsoft.com/office/drawing/2014/main" id="{EF146ECB-1DD1-4194-8B4F-4BBE7900C434}"/>
              </a:ext>
            </a:extLst>
          </p:cNvPr>
          <p:cNvPicPr/>
          <p:nvPr/>
        </p:nvPicPr>
        <p:blipFill rotWithShape="1">
          <a:blip cstate="print" r:embed="rId3">
            <a:extLst>
              <a:ext uri="{28A0092B-C50C-407E-A947-70E740481C1C}">
                <a14:useLocalDpi xmlns:a14="http://schemas.microsoft.com/office/drawing/2010/main" val="0"/>
              </a:ext>
            </a:extLst>
          </a:blip>
          <a:srcRect r="-136"/>
          <a:stretch/>
        </p:blipFill>
        <p:spPr>
          <a:xfrm>
            <a:off x="35497" y="28019"/>
            <a:ext cx="1512167" cy="880701"/>
          </a:xfrm>
          <a:prstGeom prst="rect">
            <a:avLst/>
          </a:prstGeom>
        </p:spPr>
      </p:pic>
      <p:pic>
        <p:nvPicPr>
          <p:cNvPr id="11" name="Picture 10">
            <a:extLst>
              <a:ext uri="{FF2B5EF4-FFF2-40B4-BE49-F238E27FC236}">
                <a16:creationId xmlns:a16="http://schemas.microsoft.com/office/drawing/2014/main" id="{F68E898B-7E42-4F9B-AA7D-032ACE6679AC}"/>
              </a:ext>
            </a:extLst>
          </p:cNvPr>
          <p:cNvPicPr/>
          <p:nvPr/>
        </p:nvPicPr>
        <p:blipFill rotWithShape="1">
          <a:blip cstate="print" r:embed="rId4">
            <a:extLst>
              <a:ext uri="{28A0092B-C50C-407E-A947-70E740481C1C}">
                <a14:useLocalDpi xmlns:a14="http://schemas.microsoft.com/office/drawing/2010/main" val="0"/>
              </a:ext>
            </a:extLst>
          </a:blip>
          <a:srcRect r="21"/>
          <a:stretch/>
        </p:blipFill>
        <p:spPr>
          <a:xfrm>
            <a:off x="7668345" y="0"/>
            <a:ext cx="1475656" cy="836712"/>
          </a:xfrm>
          <a:prstGeom prst="rect">
            <a:avLst/>
          </a:prstGeom>
        </p:spPr>
      </p:pic>
    </p:spTree>
    <p:extLst>
      <p:ext uri="{BB962C8B-B14F-4D97-AF65-F5344CB8AC3E}">
        <p14:creationId xmlns:p14="http://schemas.microsoft.com/office/powerpoint/2010/main" val="3021632183"/>
      </p:ext>
    </p:extLst>
  </p:cSld>
  <p:clrMapOvr>
    <a:masterClrMapping/>
  </p:clrMapOvr>
</p:sld>
</file>

<file path=ppt/slides/slide4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9FE67-AD28-47F6-9638-BB7E3F8ED83D}"/>
              </a:ext>
            </a:extLst>
          </p:cNvPr>
          <p:cNvSpPr>
            <a:spLocks noGrp="1"/>
          </p:cNvSpPr>
          <p:nvPr>
            <p:ph type="title"/>
          </p:nvPr>
        </p:nvSpPr>
        <p:spPr/>
        <p:txBody>
          <a:bodyPr>
            <a:normAutofit/>
          </a:bodyPr>
          <a:lstStyle/>
          <a:p>
            <a:r>
              <a:rPr b="1" lang="en-GB" sz="3200">
                <a:solidFill>
                  <a:srgbClr val="422C88"/>
                </a:solidFill>
                <a:latin charset="0" panose="020B0604020202020204" pitchFamily="34" typeface="Arial"/>
                <a:cs charset="0" panose="020B0604020202020204" pitchFamily="34" typeface="Arial"/>
              </a:rPr>
              <a:t>#MKUHGreenerFuture</a:t>
            </a:r>
            <a:endParaRPr lang="en-GB" sz="3200">
              <a:solidFill>
                <a:srgbClr val="422C88"/>
              </a:solidFill>
              <a:latin charset="0" panose="020B0604020202020204" pitchFamily="34" typeface="Arial"/>
              <a:cs charset="0" panose="020B0604020202020204" pitchFamily="34" typeface="Arial"/>
            </a:endParaRPr>
          </a:p>
        </p:txBody>
      </p:sp>
      <p:sp>
        <p:nvSpPr>
          <p:cNvPr id="3" name="Content Placeholder 2">
            <a:extLst>
              <a:ext uri="{FF2B5EF4-FFF2-40B4-BE49-F238E27FC236}">
                <a16:creationId xmlns:a16="http://schemas.microsoft.com/office/drawing/2014/main" id="{BDD8B0CA-7022-4F7B-A909-05E3644CA152}"/>
              </a:ext>
            </a:extLst>
          </p:cNvPr>
          <p:cNvSpPr>
            <a:spLocks noGrp="1"/>
          </p:cNvSpPr>
          <p:nvPr>
            <p:ph idx="1"/>
          </p:nvPr>
        </p:nvSpPr>
        <p:spPr/>
        <p:txBody>
          <a:bodyPr/>
          <a:lstStyle/>
          <a:p>
            <a:r>
              <a:rPr lang="en-GB" sz="2000">
                <a:solidFill>
                  <a:srgbClr val="00B050"/>
                </a:solidFill>
                <a:latin charset="0" panose="020B0604020202020204" pitchFamily="34" typeface="Arial"/>
                <a:cs charset="0" panose="020B0604020202020204" pitchFamily="34" typeface="Arial"/>
              </a:rPr>
              <a:t>Green is the colour </a:t>
            </a:r>
            <a:r>
              <a:rPr lang="en-GB" sz="2000">
                <a:latin charset="0" panose="020B0604020202020204" pitchFamily="34" typeface="Arial"/>
                <a:cs charset="0" panose="020B0604020202020204" pitchFamily="34" typeface="Arial"/>
              </a:rPr>
              <a:t>– the Trust will continue progressing its green agenda.</a:t>
            </a:r>
          </a:p>
          <a:p>
            <a:endParaRPr lang="en-GB" sz="2000">
              <a:latin charset="0" panose="020B0604020202020204" pitchFamily="34" typeface="Arial"/>
              <a:cs charset="0" panose="020B0604020202020204" pitchFamily="34" typeface="Arial"/>
            </a:endParaRPr>
          </a:p>
          <a:p>
            <a:r>
              <a:rPr lang="en-GB" sz="2000">
                <a:latin charset="0" panose="020B0604020202020204" pitchFamily="34" typeface="Arial"/>
                <a:cs charset="0" panose="020B0604020202020204" pitchFamily="34" typeface="Arial"/>
              </a:rPr>
              <a:t> Our ambition is to be Net Carbon Zero by 2030. This is 10 years ahead of the national target for the NHS. </a:t>
            </a:r>
          </a:p>
          <a:p>
            <a:pPr indent="0" marL="0">
              <a:buNone/>
            </a:pPr>
            <a:endParaRPr lang="en-GB" sz="2000">
              <a:latin charset="0" panose="020B0604020202020204" pitchFamily="34" typeface="Arial"/>
              <a:cs charset="0" panose="020B0604020202020204" pitchFamily="34" typeface="Arial"/>
            </a:endParaRPr>
          </a:p>
          <a:p>
            <a:endParaRPr lang="en-GB" sz="2000">
              <a:latin charset="0" panose="020B0604020202020204" pitchFamily="34" typeface="Arial"/>
              <a:cs charset="0" panose="020B0604020202020204" pitchFamily="34" typeface="Arial"/>
            </a:endParaRPr>
          </a:p>
          <a:p>
            <a:pPr indent="0" marL="0">
              <a:buNone/>
            </a:pPr>
            <a:endParaRPr lang="en-GB" sz="2000">
              <a:latin charset="0" panose="020B0604020202020204" pitchFamily="34" typeface="Arial"/>
              <a:cs charset="0" panose="020B0604020202020204" pitchFamily="34" typeface="Arial"/>
            </a:endParaRPr>
          </a:p>
          <a:p>
            <a:endParaRPr lang="en-GB" sz="2000">
              <a:solidFill>
                <a:srgbClr val="00B050"/>
              </a:solidFill>
              <a:latin charset="0" panose="020B0604020202020204" pitchFamily="34" typeface="Arial"/>
              <a:cs charset="0" panose="020B0604020202020204" pitchFamily="34" typeface="Arial"/>
            </a:endParaRPr>
          </a:p>
          <a:p>
            <a:pPr indent="0" marL="0">
              <a:buNone/>
            </a:pPr>
            <a:endParaRPr lang="en-GB" sz="2000">
              <a:latin charset="0" panose="020B0604020202020204" pitchFamily="34" typeface="Arial"/>
              <a:cs charset="0" panose="020B0604020202020204" pitchFamily="34" typeface="Arial"/>
            </a:endParaRPr>
          </a:p>
          <a:p>
            <a:endParaRPr lang="en-GB" sz="2000">
              <a:latin charset="0" panose="020B0604020202020204" pitchFamily="34" typeface="Arial"/>
              <a:cs charset="0" panose="020B0604020202020204" pitchFamily="34" typeface="Arial"/>
            </a:endParaRPr>
          </a:p>
          <a:p>
            <a:endParaRPr lang="en-GB"/>
          </a:p>
          <a:p>
            <a:endParaRPr lang="en-GB"/>
          </a:p>
          <a:p>
            <a:endParaRPr lang="en-GB"/>
          </a:p>
          <a:p>
            <a:endParaRPr lang="en-GB"/>
          </a:p>
        </p:txBody>
      </p:sp>
      <p:pic>
        <p:nvPicPr>
          <p:cNvPr id="9" name="Content Placeholder 1">
            <a:extLst>
              <a:ext uri="{FF2B5EF4-FFF2-40B4-BE49-F238E27FC236}">
                <a16:creationId xmlns:a16="http://schemas.microsoft.com/office/drawing/2014/main" id="{6EE54D4E-62F5-4741-9FF2-962FEB20A5A7}"/>
              </a:ext>
            </a:extLst>
          </p:cNvPr>
          <p:cNvPicPr>
            <a:picLocks noChangeAspect="1"/>
          </p:cNvPicPr>
          <p:nvPr/>
        </p:nvPicPr>
        <p:blipFill>
          <a:blip cstate="print" r:embed="rId3">
            <a:extLst>
              <a:ext uri="{28A0092B-C50C-407E-A947-70E740481C1C}">
                <a14:useLocalDpi xmlns:a14="http://schemas.microsoft.com/office/drawing/2010/main" val="0"/>
              </a:ext>
            </a:extLst>
          </a:blip>
          <a:stretch>
            <a:fillRect/>
          </a:stretch>
        </p:blipFill>
        <p:spPr>
          <a:xfrm>
            <a:off x="0" y="6335129"/>
            <a:ext cx="9144000" cy="522872"/>
          </a:xfrm>
          <a:prstGeom prst="rect">
            <a:avLst/>
          </a:prstGeom>
        </p:spPr>
      </p:pic>
      <p:pic>
        <p:nvPicPr>
          <p:cNvPr id="10" name="Picture 9">
            <a:extLst>
              <a:ext uri="{FF2B5EF4-FFF2-40B4-BE49-F238E27FC236}">
                <a16:creationId xmlns:a16="http://schemas.microsoft.com/office/drawing/2014/main" id="{EF146ECB-1DD1-4194-8B4F-4BBE7900C434}"/>
              </a:ext>
            </a:extLst>
          </p:cNvPr>
          <p:cNvPicPr/>
          <p:nvPr/>
        </p:nvPicPr>
        <p:blipFill rotWithShape="1">
          <a:blip cstate="print" r:embed="rId4">
            <a:extLst>
              <a:ext uri="{28A0092B-C50C-407E-A947-70E740481C1C}">
                <a14:useLocalDpi xmlns:a14="http://schemas.microsoft.com/office/drawing/2010/main" val="0"/>
              </a:ext>
            </a:extLst>
          </a:blip>
          <a:srcRect r="-136"/>
          <a:stretch/>
        </p:blipFill>
        <p:spPr>
          <a:xfrm>
            <a:off x="35497" y="28019"/>
            <a:ext cx="1512167" cy="880701"/>
          </a:xfrm>
          <a:prstGeom prst="rect">
            <a:avLst/>
          </a:prstGeom>
        </p:spPr>
      </p:pic>
      <p:pic>
        <p:nvPicPr>
          <p:cNvPr id="11" name="Picture 10">
            <a:extLst>
              <a:ext uri="{FF2B5EF4-FFF2-40B4-BE49-F238E27FC236}">
                <a16:creationId xmlns:a16="http://schemas.microsoft.com/office/drawing/2014/main" id="{F68E898B-7E42-4F9B-AA7D-032ACE6679AC}"/>
              </a:ext>
            </a:extLst>
          </p:cNvPr>
          <p:cNvPicPr/>
          <p:nvPr/>
        </p:nvPicPr>
        <p:blipFill rotWithShape="1">
          <a:blip cstate="print" r:embed="rId5">
            <a:extLst>
              <a:ext uri="{28A0092B-C50C-407E-A947-70E740481C1C}">
                <a14:useLocalDpi xmlns:a14="http://schemas.microsoft.com/office/drawing/2010/main" val="0"/>
              </a:ext>
            </a:extLst>
          </a:blip>
          <a:srcRect r="21"/>
          <a:stretch/>
        </p:blipFill>
        <p:spPr>
          <a:xfrm>
            <a:off x="7668345" y="0"/>
            <a:ext cx="1475656" cy="836712"/>
          </a:xfrm>
          <a:prstGeom prst="rect">
            <a:avLst/>
          </a:prstGeom>
        </p:spPr>
      </p:pic>
      <p:pic>
        <p:nvPicPr>
          <p:cNvPr descr="Text&#10;&#10;Description automatically generated with medium confidence" id="5" name="Picture 4">
            <a:extLst>
              <a:ext uri="{FF2B5EF4-FFF2-40B4-BE49-F238E27FC236}">
                <a16:creationId xmlns:a16="http://schemas.microsoft.com/office/drawing/2014/main" id="{AAFDA03A-FF31-491B-B4E7-643265EA26DF}"/>
              </a:ext>
            </a:extLst>
          </p:cNvPr>
          <p:cNvPicPr>
            <a:picLocks noChangeAspect="1"/>
          </p:cNvPicPr>
          <p:nvPr/>
        </p:nvPicPr>
        <p:blipFill rotWithShape="1">
          <a:blip r:embed="rId6">
            <a:extLst>
              <a:ext uri="{28A0092B-C50C-407E-A947-70E740481C1C}">
                <a14:useLocalDpi xmlns:a14="http://schemas.microsoft.com/office/drawing/2010/main" val="0"/>
              </a:ext>
            </a:extLst>
          </a:blip>
          <a:srcRect b="13"/>
          <a:stretch/>
        </p:blipFill>
        <p:spPr>
          <a:xfrm>
            <a:off x="363725" y="3929620"/>
            <a:ext cx="8416549" cy="2301026"/>
          </a:xfrm>
          <a:prstGeom prst="rect">
            <a:avLst/>
          </a:prstGeom>
        </p:spPr>
      </p:pic>
    </p:spTree>
    <p:extLst>
      <p:ext uri="{BB962C8B-B14F-4D97-AF65-F5344CB8AC3E}">
        <p14:creationId xmlns:p14="http://schemas.microsoft.com/office/powerpoint/2010/main" val="1048038097"/>
      </p:ext>
    </p:extLst>
  </p:cSld>
  <p:clrMapOvr>
    <a:masterClrMapping/>
  </p:clrMapOvr>
</p:sld>
</file>

<file path=ppt/slides/slide4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9FE67-AD28-47F6-9638-BB7E3F8ED83D}"/>
              </a:ext>
            </a:extLst>
          </p:cNvPr>
          <p:cNvSpPr>
            <a:spLocks noGrp="1"/>
          </p:cNvSpPr>
          <p:nvPr>
            <p:ph type="title"/>
          </p:nvPr>
        </p:nvSpPr>
        <p:spPr/>
        <p:txBody>
          <a:bodyPr>
            <a:normAutofit/>
          </a:bodyPr>
          <a:lstStyle/>
          <a:p>
            <a:r>
              <a:rPr b="1" lang="en-GB" sz="3200">
                <a:solidFill>
                  <a:srgbClr val="422C88"/>
                </a:solidFill>
                <a:latin charset="0" panose="020B0604020202020204" pitchFamily="34" typeface="Arial"/>
                <a:cs charset="0" panose="020B0604020202020204" pitchFamily="34" typeface="Arial"/>
              </a:rPr>
              <a:t>Estates developments </a:t>
            </a:r>
            <a:endParaRPr lang="en-GB" sz="3200">
              <a:solidFill>
                <a:srgbClr val="422C88"/>
              </a:solidFill>
              <a:latin charset="0" panose="020B0604020202020204" pitchFamily="34" typeface="Arial"/>
              <a:cs charset="0" panose="020B0604020202020204" pitchFamily="34" typeface="Arial"/>
            </a:endParaRPr>
          </a:p>
        </p:txBody>
      </p:sp>
      <p:sp>
        <p:nvSpPr>
          <p:cNvPr id="3" name="Content Placeholder 2">
            <a:extLst>
              <a:ext uri="{FF2B5EF4-FFF2-40B4-BE49-F238E27FC236}">
                <a16:creationId xmlns:a16="http://schemas.microsoft.com/office/drawing/2014/main" id="{BDD8B0CA-7022-4F7B-A909-05E3644CA152}"/>
              </a:ext>
            </a:extLst>
          </p:cNvPr>
          <p:cNvSpPr>
            <a:spLocks noGrp="1"/>
          </p:cNvSpPr>
          <p:nvPr>
            <p:ph idx="1"/>
          </p:nvPr>
        </p:nvSpPr>
        <p:spPr/>
        <p:txBody>
          <a:bodyPr/>
          <a:lstStyle/>
          <a:p>
            <a:endParaRPr lang="en-GB" sz="2000">
              <a:solidFill>
                <a:srgbClr val="00B050"/>
              </a:solidFill>
              <a:latin charset="0" panose="020B0604020202020204" pitchFamily="34" typeface="Arial"/>
              <a:cs charset="0" panose="020B0604020202020204" pitchFamily="34" typeface="Arial"/>
            </a:endParaRPr>
          </a:p>
          <a:p>
            <a:pPr indent="0" marL="0">
              <a:buNone/>
            </a:pPr>
            <a:endParaRPr lang="en-GB" sz="2000">
              <a:latin charset="0" panose="020B0604020202020204" pitchFamily="34" typeface="Arial"/>
              <a:cs charset="0" panose="020B0604020202020204" pitchFamily="34" typeface="Arial"/>
            </a:endParaRPr>
          </a:p>
          <a:p>
            <a:endParaRPr lang="en-GB" sz="2000">
              <a:latin charset="0" panose="020B0604020202020204" pitchFamily="34" typeface="Arial"/>
              <a:cs charset="0" panose="020B0604020202020204" pitchFamily="34" typeface="Arial"/>
            </a:endParaRPr>
          </a:p>
          <a:p>
            <a:endParaRPr lang="en-GB"/>
          </a:p>
          <a:p>
            <a:endParaRPr lang="en-GB"/>
          </a:p>
          <a:p>
            <a:endParaRPr lang="en-GB"/>
          </a:p>
          <a:p>
            <a:endParaRPr lang="en-GB"/>
          </a:p>
        </p:txBody>
      </p:sp>
      <p:pic>
        <p:nvPicPr>
          <p:cNvPr id="5" name="Content Placeholder 1">
            <a:extLst>
              <a:ext uri="{FF2B5EF4-FFF2-40B4-BE49-F238E27FC236}">
                <a16:creationId xmlns:a16="http://schemas.microsoft.com/office/drawing/2014/main" id="{FDBAAC7B-A5F6-4D47-A555-F2AE1DB69A4F}"/>
              </a:ext>
            </a:extLst>
          </p:cNvPr>
          <p:cNvPicPr>
            <a:picLocks noChangeAspect="1"/>
          </p:cNvPicPr>
          <p:nvPr/>
        </p:nvPicPr>
        <p:blipFill>
          <a:blip cstate="print" r:embed="rId2">
            <a:extLst>
              <a:ext uri="{28A0092B-C50C-407E-A947-70E740481C1C}">
                <a14:useLocalDpi xmlns:a14="http://schemas.microsoft.com/office/drawing/2010/main" val="0"/>
              </a:ext>
            </a:extLst>
          </a:blip>
          <a:stretch>
            <a:fillRect/>
          </a:stretch>
        </p:blipFill>
        <p:spPr>
          <a:xfrm>
            <a:off x="0" y="6335129"/>
            <a:ext cx="9144000" cy="522872"/>
          </a:xfrm>
          <a:prstGeom prst="rect">
            <a:avLst/>
          </a:prstGeom>
        </p:spPr>
      </p:pic>
      <p:pic>
        <p:nvPicPr>
          <p:cNvPr id="6" name="Picture 5">
            <a:extLst>
              <a:ext uri="{FF2B5EF4-FFF2-40B4-BE49-F238E27FC236}">
                <a16:creationId xmlns:a16="http://schemas.microsoft.com/office/drawing/2014/main" id="{57245C17-8ED9-4237-84ED-62D71722D37E}"/>
              </a:ext>
            </a:extLst>
          </p:cNvPr>
          <p:cNvPicPr/>
          <p:nvPr/>
        </p:nvPicPr>
        <p:blipFill rotWithShape="1">
          <a:blip cstate="print" r:embed="rId3">
            <a:extLst>
              <a:ext uri="{28A0092B-C50C-407E-A947-70E740481C1C}">
                <a14:useLocalDpi xmlns:a14="http://schemas.microsoft.com/office/drawing/2010/main" val="0"/>
              </a:ext>
            </a:extLst>
          </a:blip>
          <a:srcRect r="-136"/>
          <a:stretch/>
        </p:blipFill>
        <p:spPr>
          <a:xfrm>
            <a:off x="35497" y="28019"/>
            <a:ext cx="1512167" cy="880701"/>
          </a:xfrm>
          <a:prstGeom prst="rect">
            <a:avLst/>
          </a:prstGeom>
        </p:spPr>
      </p:pic>
      <p:pic>
        <p:nvPicPr>
          <p:cNvPr id="7" name="Picture 6">
            <a:extLst>
              <a:ext uri="{FF2B5EF4-FFF2-40B4-BE49-F238E27FC236}">
                <a16:creationId xmlns:a16="http://schemas.microsoft.com/office/drawing/2014/main" id="{E4137660-53CF-4FF1-9804-6C68D21EBA57}"/>
              </a:ext>
            </a:extLst>
          </p:cNvPr>
          <p:cNvPicPr/>
          <p:nvPr/>
        </p:nvPicPr>
        <p:blipFill rotWithShape="1">
          <a:blip cstate="print" r:embed="rId4">
            <a:extLst>
              <a:ext uri="{28A0092B-C50C-407E-A947-70E740481C1C}">
                <a14:useLocalDpi xmlns:a14="http://schemas.microsoft.com/office/drawing/2010/main" val="0"/>
              </a:ext>
            </a:extLst>
          </a:blip>
          <a:srcRect r="21"/>
          <a:stretch/>
        </p:blipFill>
        <p:spPr>
          <a:xfrm>
            <a:off x="7668345" y="0"/>
            <a:ext cx="1475656" cy="836712"/>
          </a:xfrm>
          <a:prstGeom prst="rect">
            <a:avLst/>
          </a:prstGeom>
        </p:spPr>
      </p:pic>
      <p:grpSp>
        <p:nvGrpSpPr>
          <p:cNvPr id="10" name="Group 9">
            <a:extLst>
              <a:ext uri="{FF2B5EF4-FFF2-40B4-BE49-F238E27FC236}">
                <a16:creationId xmlns:a16="http://schemas.microsoft.com/office/drawing/2014/main" id="{142B1432-C782-4C9B-BCD1-C977462023F2}"/>
              </a:ext>
            </a:extLst>
          </p:cNvPr>
          <p:cNvGrpSpPr/>
          <p:nvPr/>
        </p:nvGrpSpPr>
        <p:grpSpPr>
          <a:xfrm>
            <a:off x="6007369" y="1226515"/>
            <a:ext cx="2908031" cy="5153450"/>
            <a:chOff x="5940152" y="1131597"/>
            <a:chExt cx="3052047" cy="5289536"/>
          </a:xfrm>
        </p:grpSpPr>
        <p:pic>
          <p:nvPicPr>
            <p:cNvPr id="4" name="Picture 3">
              <a:extLst>
                <a:ext uri="{FF2B5EF4-FFF2-40B4-BE49-F238E27FC236}">
                  <a16:creationId xmlns:a16="http://schemas.microsoft.com/office/drawing/2014/main" id="{9DB8EFBB-07ED-4EDA-BBF7-F1B38E13124C}"/>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5940152" y="4788708"/>
              <a:ext cx="3051209" cy="1632425"/>
            </a:xfrm>
            <a:prstGeom prst="rect">
              <a:avLst/>
            </a:prstGeom>
          </p:spPr>
        </p:pic>
        <p:pic>
          <p:nvPicPr>
            <p:cNvPr descr="A group of people wearing masks&#10;&#10;Description automatically generated with medium confidence" id="8" name="Picture 7">
              <a:extLst>
                <a:ext uri="{FF2B5EF4-FFF2-40B4-BE49-F238E27FC236}">
                  <a16:creationId xmlns:a16="http://schemas.microsoft.com/office/drawing/2014/main" id="{696235FC-52E7-41D4-87AF-FAC0B96C299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40990" y="2939183"/>
              <a:ext cx="3051209" cy="1716305"/>
            </a:xfrm>
            <a:prstGeom prst="rect">
              <a:avLst/>
            </a:prstGeom>
          </p:spPr>
        </p:pic>
        <p:pic>
          <p:nvPicPr>
            <p:cNvPr id="9" name="Picture 8">
              <a:extLst>
                <a:ext uri="{FF2B5EF4-FFF2-40B4-BE49-F238E27FC236}">
                  <a16:creationId xmlns:a16="http://schemas.microsoft.com/office/drawing/2014/main" id="{02CF535A-56F9-4C7D-8E4B-42553BE64B3F}"/>
                </a:ext>
              </a:extLst>
            </p:cNvPr>
            <p:cNvPicPr>
              <a:picLocks noChangeAspect="1"/>
            </p:cNvPicPr>
            <p:nvPr/>
          </p:nvPicPr>
          <p:blipFill rotWithShape="1">
            <a:blip r:embed="rId7">
              <a:extLst>
                <a:ext uri="{28A0092B-C50C-407E-A947-70E740481C1C}">
                  <a14:useLocalDpi xmlns:a14="http://schemas.microsoft.com/office/drawing/2010/main" val="0"/>
                </a:ext>
              </a:extLst>
            </a:blip>
            <a:srcRect b="-12"/>
            <a:stretch/>
          </p:blipFill>
          <p:spPr>
            <a:xfrm>
              <a:off x="5940152" y="1131597"/>
              <a:ext cx="3051209" cy="1716305"/>
            </a:xfrm>
            <a:prstGeom prst="rect">
              <a:avLst/>
            </a:prstGeom>
          </p:spPr>
        </p:pic>
      </p:grpSp>
      <p:sp>
        <p:nvSpPr>
          <p:cNvPr id="11" name="Content Placeholder 1">
            <a:extLst>
              <a:ext uri="{FF2B5EF4-FFF2-40B4-BE49-F238E27FC236}">
                <a16:creationId xmlns:a16="http://schemas.microsoft.com/office/drawing/2014/main" id="{BC9118EF-8213-497F-803E-C87ECECA4287}"/>
              </a:ext>
            </a:extLst>
          </p:cNvPr>
          <p:cNvSpPr txBox="1">
            <a:spLocks/>
          </p:cNvSpPr>
          <p:nvPr/>
        </p:nvSpPr>
        <p:spPr bwMode="auto">
          <a:xfrm>
            <a:off x="395537" y="1340768"/>
            <a:ext cx="4464496"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indent="-342900" marL="342900">
              <a:defRPr sz="2400">
                <a:solidFill>
                  <a:schemeClr val="tx1"/>
                </a:solidFill>
                <a:latin charset="0" typeface="Arial"/>
                <a:ea charset="-128" pitchFamily="34" typeface="ＭＳ Ｐゴシック"/>
              </a:defRPr>
            </a:lvl1pPr>
            <a:lvl2pPr indent="-285750" marL="742950">
              <a:defRPr sz="2400">
                <a:solidFill>
                  <a:schemeClr val="tx1"/>
                </a:solidFill>
                <a:latin charset="0" typeface="Arial"/>
                <a:ea charset="-128" pitchFamily="34" typeface="ＭＳ Ｐゴシック"/>
              </a:defRPr>
            </a:lvl2pPr>
            <a:lvl3pPr indent="-228600" marL="1143000">
              <a:defRPr sz="2400">
                <a:solidFill>
                  <a:schemeClr val="tx1"/>
                </a:solidFill>
                <a:latin charset="0" typeface="Arial"/>
                <a:ea charset="-128" pitchFamily="34" typeface="ＭＳ Ｐゴシック"/>
              </a:defRPr>
            </a:lvl3pPr>
            <a:lvl4pPr indent="-228600" marL="1600200">
              <a:defRPr sz="2400">
                <a:solidFill>
                  <a:schemeClr val="tx1"/>
                </a:solidFill>
                <a:latin charset="0" typeface="Arial"/>
                <a:ea charset="-128" pitchFamily="34" typeface="ＭＳ Ｐゴシック"/>
              </a:defRPr>
            </a:lvl4pPr>
            <a:lvl5pPr indent="-228600" marL="2057400">
              <a:defRPr sz="2400">
                <a:solidFill>
                  <a:schemeClr val="tx1"/>
                </a:solidFill>
                <a:latin charset="0" typeface="Arial"/>
                <a:ea charset="-128" pitchFamily="34" typeface="ＭＳ Ｐゴシック"/>
              </a:defRPr>
            </a:lvl5pPr>
            <a:lvl6pPr eaLnBrk="0" fontAlgn="base" hangingPunct="0" indent="-228600" marL="2514600">
              <a:spcBef>
                <a:spcPct val="0"/>
              </a:spcBef>
              <a:spcAft>
                <a:spcPct val="0"/>
              </a:spcAft>
              <a:defRPr sz="2400">
                <a:solidFill>
                  <a:schemeClr val="tx1"/>
                </a:solidFill>
                <a:latin charset="0" typeface="Arial"/>
                <a:ea charset="-128" pitchFamily="34" typeface="ＭＳ Ｐゴシック"/>
              </a:defRPr>
            </a:lvl6pPr>
            <a:lvl7pPr eaLnBrk="0" fontAlgn="base" hangingPunct="0" indent="-228600" marL="2971800">
              <a:spcBef>
                <a:spcPct val="0"/>
              </a:spcBef>
              <a:spcAft>
                <a:spcPct val="0"/>
              </a:spcAft>
              <a:defRPr sz="2400">
                <a:solidFill>
                  <a:schemeClr val="tx1"/>
                </a:solidFill>
                <a:latin charset="0" typeface="Arial"/>
                <a:ea charset="-128" pitchFamily="34" typeface="ＭＳ Ｐゴシック"/>
              </a:defRPr>
            </a:lvl7pPr>
            <a:lvl8pPr eaLnBrk="0" fontAlgn="base" hangingPunct="0" indent="-228600" marL="3429000">
              <a:spcBef>
                <a:spcPct val="0"/>
              </a:spcBef>
              <a:spcAft>
                <a:spcPct val="0"/>
              </a:spcAft>
              <a:defRPr sz="2400">
                <a:solidFill>
                  <a:schemeClr val="tx1"/>
                </a:solidFill>
                <a:latin charset="0" typeface="Arial"/>
                <a:ea charset="-128" pitchFamily="34" typeface="ＭＳ Ｐゴシック"/>
              </a:defRPr>
            </a:lvl8pPr>
            <a:lvl9pPr eaLnBrk="0" fontAlgn="base" hangingPunct="0" indent="-228600" marL="3886200">
              <a:spcBef>
                <a:spcPct val="0"/>
              </a:spcBef>
              <a:spcAft>
                <a:spcPct val="0"/>
              </a:spcAft>
              <a:defRPr sz="2400">
                <a:solidFill>
                  <a:schemeClr val="tx1"/>
                </a:solidFill>
                <a:latin charset="0" typeface="Arial"/>
                <a:ea charset="-128" pitchFamily="34" typeface="ＭＳ Ｐゴシック"/>
              </a:defRPr>
            </a:lvl9pPr>
          </a:lstStyle>
          <a:p>
            <a:pPr indent="-285750" marL="285750">
              <a:spcBef>
                <a:spcPct val="20000"/>
              </a:spcBef>
              <a:buFont charset="0" panose="020B0604020202020204" pitchFamily="34" typeface="Arial"/>
              <a:buChar char="•"/>
            </a:pPr>
            <a:r>
              <a:rPr altLang="en-US" lang="en-GB" sz="1600"/>
              <a:t>The Maple Centre is currently scheduled to be open late next year, reducing pressure on our Emergency Department</a:t>
            </a:r>
          </a:p>
          <a:p>
            <a:pPr indent="-285750" marL="285750">
              <a:spcBef>
                <a:spcPct val="20000"/>
              </a:spcBef>
              <a:buFont charset="0" panose="020B0604020202020204" pitchFamily="34" typeface="Arial"/>
              <a:buChar char="•"/>
            </a:pPr>
            <a:endParaRPr altLang="en-US" lang="en-GB" sz="1600"/>
          </a:p>
          <a:p>
            <a:pPr indent="-285750" marL="285750">
              <a:spcBef>
                <a:spcPct val="20000"/>
              </a:spcBef>
              <a:buFont charset="0" panose="020B0604020202020204" pitchFamily="34" typeface="Arial"/>
              <a:buChar char="•"/>
            </a:pPr>
            <a:r>
              <a:rPr altLang="en-US" lang="en-GB" sz="1600"/>
              <a:t>Plans continue to build a new Women’s &amp; Children’s Hospital, Elective Surgery Centre and Imaging Centre as part of The New Hospital Programme (NHP).  We are receiving seed funding from the DHSC for the development of these plans. </a:t>
            </a:r>
          </a:p>
          <a:p>
            <a:pPr indent="-285750" marL="285750">
              <a:spcBef>
                <a:spcPct val="20000"/>
              </a:spcBef>
              <a:buFont charset="0" panose="020B0604020202020204" pitchFamily="34" typeface="Arial"/>
              <a:buChar char="•"/>
            </a:pPr>
            <a:endParaRPr altLang="en-US" lang="en-GB" sz="1600"/>
          </a:p>
          <a:p>
            <a:pPr indent="-285750" marL="285750">
              <a:spcBef>
                <a:spcPct val="20000"/>
              </a:spcBef>
              <a:buFont charset="0" panose="020B0604020202020204" pitchFamily="34" typeface="Arial"/>
              <a:buChar char="•"/>
            </a:pPr>
            <a:r>
              <a:rPr altLang="en-US" lang="en-GB" sz="1600"/>
              <a:t>We welcomed the then-new Health Secretary, Sajid Javid, and NHS England and Improvement Chief Executive, Amanda Pritchard to our hospital to see our plans to increase capacity and improve services for local people. </a:t>
            </a:r>
          </a:p>
          <a:p>
            <a:pPr indent="-285750" marL="285750">
              <a:spcBef>
                <a:spcPct val="20000"/>
              </a:spcBef>
              <a:buFont charset="0" panose="020B0604020202020204" pitchFamily="34" typeface="Arial"/>
              <a:buChar char="•"/>
            </a:pPr>
            <a:endParaRPr altLang="en-US" lang="en-GB" sz="1600"/>
          </a:p>
          <a:p>
            <a:pPr indent="-285750" marL="285750">
              <a:spcBef>
                <a:spcPct val="20000"/>
              </a:spcBef>
              <a:buFont charset="0" panose="020B0604020202020204" pitchFamily="34" typeface="Arial"/>
              <a:buChar char="•"/>
            </a:pPr>
            <a:endParaRPr altLang="en-US" lang="en-US" sz="1600"/>
          </a:p>
          <a:p>
            <a:pPr indent="0" marL="0">
              <a:spcBef>
                <a:spcPct val="20000"/>
              </a:spcBef>
            </a:pPr>
            <a:endParaRPr altLang="en-US" lang="en-US" sz="2000"/>
          </a:p>
          <a:p>
            <a:pPr indent="-285750" marL="285750">
              <a:spcBef>
                <a:spcPct val="20000"/>
              </a:spcBef>
              <a:buFont charset="0" panose="020B0604020202020204" pitchFamily="34" typeface="Arial"/>
              <a:buChar char="•"/>
            </a:pPr>
            <a:endParaRPr altLang="en-US" lang="en-US" sz="2000"/>
          </a:p>
          <a:p>
            <a:pPr>
              <a:spcBef>
                <a:spcPct val="20000"/>
              </a:spcBef>
              <a:buFont charset="0" panose="020B0604020202020204" pitchFamily="34" typeface="Arial"/>
              <a:buChar char="•"/>
            </a:pPr>
            <a:endParaRPr altLang="en-US" lang="en-US" sz="1800"/>
          </a:p>
          <a:p>
            <a:pPr>
              <a:spcBef>
                <a:spcPct val="20000"/>
              </a:spcBef>
              <a:buFont charset="0" panose="020B0604020202020204" pitchFamily="34" typeface="Arial"/>
              <a:buChar char="•"/>
            </a:pPr>
            <a:endParaRPr altLang="en-US" lang="en-US" sz="1800"/>
          </a:p>
          <a:p>
            <a:pPr>
              <a:spcBef>
                <a:spcPct val="20000"/>
              </a:spcBef>
              <a:buFont charset="0" panose="020B0604020202020204" pitchFamily="34" typeface="Arial"/>
              <a:buChar char="•"/>
            </a:pPr>
            <a:endParaRPr altLang="en-US" lang="en-US" sz="1800"/>
          </a:p>
          <a:p>
            <a:pPr>
              <a:spcBef>
                <a:spcPct val="20000"/>
              </a:spcBef>
            </a:pPr>
            <a:endParaRPr altLang="en-US" lang="en-US" sz="1800"/>
          </a:p>
        </p:txBody>
      </p:sp>
    </p:spTree>
    <p:extLst>
      <p:ext uri="{BB962C8B-B14F-4D97-AF65-F5344CB8AC3E}">
        <p14:creationId xmlns:p14="http://schemas.microsoft.com/office/powerpoint/2010/main" val="2023113599"/>
      </p:ext>
    </p:extLst>
  </p:cSld>
  <p:clrMapOvr>
    <a:masterClrMapping/>
  </p:clrMapOvr>
</p:sld>
</file>

<file path=ppt/slides/slide4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73832"/>
            <a:ext cx="8229600" cy="1143000"/>
          </a:xfrm>
        </p:spPr>
        <p:txBody>
          <a:bodyPr>
            <a:normAutofit/>
          </a:bodyPr>
          <a:lstStyle/>
          <a:p>
            <a:r>
              <a:rPr altLang="en-US" b="1" lang="en-GB">
                <a:solidFill>
                  <a:srgbClr val="422C88"/>
                </a:solidFill>
              </a:rPr>
              <a:t>Thank you...</a:t>
            </a:r>
          </a:p>
        </p:txBody>
      </p:sp>
      <p:pic>
        <p:nvPicPr>
          <p:cNvPr id="2" name="Content Placeholder 1"/>
          <p:cNvPicPr>
            <a:picLocks noChangeAspect="1" noGrp="1"/>
          </p:cNvPicPr>
          <p:nvPr>
            <p:ph idx="1"/>
          </p:nvPr>
        </p:nvPicPr>
        <p:blipFill>
          <a:blip cstate="print" r:embed="rId2">
            <a:extLst>
              <a:ext uri="{28A0092B-C50C-407E-A947-70E740481C1C}">
                <a14:useLocalDpi xmlns:a14="http://schemas.microsoft.com/office/drawing/2010/main" val="0"/>
              </a:ext>
            </a:extLst>
          </a:blip>
          <a:stretch>
            <a:fillRect/>
          </a:stretch>
        </p:blipFill>
        <p:spPr>
          <a:xfrm>
            <a:off x="0" y="6335129"/>
            <a:ext cx="9144000" cy="522872"/>
          </a:xfrm>
        </p:spPr>
      </p:pic>
      <p:pic>
        <p:nvPicPr>
          <p:cNvPr id="8" name="Picture 7"/>
          <p:cNvPicPr/>
          <p:nvPr/>
        </p:nvPicPr>
        <p:blipFill rotWithShape="1">
          <a:blip cstate="print" r:embed="rId3">
            <a:extLst>
              <a:ext uri="{28A0092B-C50C-407E-A947-70E740481C1C}">
                <a14:useLocalDpi xmlns:a14="http://schemas.microsoft.com/office/drawing/2010/main" val="0"/>
              </a:ext>
            </a:extLst>
          </a:blip>
          <a:srcRect r="-136"/>
          <a:stretch/>
        </p:blipFill>
        <p:spPr>
          <a:xfrm>
            <a:off x="35497" y="28019"/>
            <a:ext cx="1512167" cy="880701"/>
          </a:xfrm>
          <a:prstGeom prst="rect">
            <a:avLst/>
          </a:prstGeom>
        </p:spPr>
      </p:pic>
      <p:pic>
        <p:nvPicPr>
          <p:cNvPr id="9" name="Picture 8"/>
          <p:cNvPicPr/>
          <p:nvPr/>
        </p:nvPicPr>
        <p:blipFill rotWithShape="1">
          <a:blip cstate="print" r:embed="rId4">
            <a:extLst>
              <a:ext uri="{28A0092B-C50C-407E-A947-70E740481C1C}">
                <a14:useLocalDpi xmlns:a14="http://schemas.microsoft.com/office/drawing/2010/main" val="0"/>
              </a:ext>
            </a:extLst>
          </a:blip>
          <a:srcRect r="21"/>
          <a:stretch/>
        </p:blipFill>
        <p:spPr>
          <a:xfrm>
            <a:off x="7668345" y="0"/>
            <a:ext cx="1475656" cy="836712"/>
          </a:xfrm>
          <a:prstGeom prst="rect">
            <a:avLst/>
          </a:prstGeom>
        </p:spPr>
      </p:pic>
      <p:sp>
        <p:nvSpPr>
          <p:cNvPr id="3" name="TextBox 2"/>
          <p:cNvSpPr txBox="1"/>
          <p:nvPr/>
        </p:nvSpPr>
        <p:spPr>
          <a:xfrm>
            <a:off x="1187624" y="2060848"/>
            <a:ext cx="6912768" cy="4708981"/>
          </a:xfrm>
          <a:prstGeom prst="rect">
            <a:avLst/>
          </a:prstGeom>
          <a:noFill/>
        </p:spPr>
        <p:txBody>
          <a:bodyPr rtlCol="0" wrap="square">
            <a:spAutoFit/>
          </a:bodyPr>
          <a:lstStyle/>
          <a:p>
            <a:pPr indent="-285750" marL="285750">
              <a:buFont charset="0" panose="020B0604020202020204" pitchFamily="34" typeface="Arial"/>
              <a:buChar char="•"/>
              <a:defRPr/>
            </a:pPr>
            <a:r>
              <a:rPr altLang="en-US" lang="en-GB" sz="2400">
                <a:latin charset="0" panose="020B0604020202020204" pitchFamily="34" typeface="Arial"/>
                <a:cs charset="0" panose="020B0604020202020204" pitchFamily="34" typeface="Arial"/>
              </a:rPr>
              <a:t>To our staff, who provide good, safe care every day for every patient…</a:t>
            </a:r>
          </a:p>
          <a:p>
            <a:pPr indent="-285750" marL="285750">
              <a:buFont charset="0" panose="020B0604020202020204" pitchFamily="34" typeface="Arial"/>
              <a:buChar char="•"/>
              <a:defRPr/>
            </a:pPr>
            <a:endParaRPr altLang="en-US" lang="en-GB" sz="2400">
              <a:latin charset="0" panose="020B0604020202020204" pitchFamily="34" typeface="Arial"/>
              <a:cs charset="0" panose="020B0604020202020204" pitchFamily="34" typeface="Arial"/>
            </a:endParaRPr>
          </a:p>
          <a:p>
            <a:pPr indent="-285750" marL="285750">
              <a:buFont charset="0" panose="020B0604020202020204" pitchFamily="34" typeface="Arial"/>
              <a:buChar char="•"/>
              <a:defRPr/>
            </a:pPr>
            <a:r>
              <a:rPr altLang="en-US" lang="en-GB" sz="2400">
                <a:latin charset="0" panose="020B0604020202020204" pitchFamily="34" typeface="Arial"/>
                <a:cs charset="0" panose="020B0604020202020204" pitchFamily="34" typeface="Arial"/>
              </a:rPr>
              <a:t>To Lead Governor Alan Hastings, who is stepping down from his role…</a:t>
            </a:r>
          </a:p>
          <a:p>
            <a:pPr indent="-285750" marL="285750">
              <a:buFont charset="0" panose="020B0604020202020204" pitchFamily="34" typeface="Arial"/>
              <a:buChar char="•"/>
              <a:defRPr/>
            </a:pPr>
            <a:endParaRPr altLang="en-US" lang="en-GB" sz="2400">
              <a:latin charset="0" panose="020B0604020202020204" pitchFamily="34" typeface="Arial"/>
              <a:cs charset="0" panose="020B0604020202020204" pitchFamily="34" typeface="Arial"/>
            </a:endParaRPr>
          </a:p>
          <a:p>
            <a:pPr indent="-285750" marL="285750">
              <a:buFont charset="0" panose="020B0604020202020204" pitchFamily="34" typeface="Arial"/>
              <a:buChar char="•"/>
              <a:defRPr/>
            </a:pPr>
            <a:r>
              <a:rPr altLang="en-US" lang="en-GB" sz="2400">
                <a:latin charset="0" panose="020B0604020202020204" pitchFamily="34" typeface="Arial"/>
                <a:cs charset="0" panose="020B0604020202020204" pitchFamily="34" typeface="Arial"/>
              </a:rPr>
              <a:t>To our volunteers…</a:t>
            </a:r>
          </a:p>
          <a:p>
            <a:pPr indent="-285750" marL="285750">
              <a:buFont charset="0" panose="020B0604020202020204" pitchFamily="34" typeface="Arial"/>
              <a:buChar char="•"/>
              <a:defRPr/>
            </a:pPr>
            <a:endParaRPr altLang="en-US" lang="en-GB" sz="2400">
              <a:latin charset="0" panose="020B0604020202020204" pitchFamily="34" typeface="Arial"/>
              <a:cs charset="0" panose="020B0604020202020204" pitchFamily="34" typeface="Arial"/>
            </a:endParaRPr>
          </a:p>
          <a:p>
            <a:pPr indent="-285750" marL="285750">
              <a:buFont charset="0" panose="020B0604020202020204" pitchFamily="34" typeface="Arial"/>
              <a:buChar char="•"/>
              <a:defRPr/>
            </a:pPr>
            <a:r>
              <a:rPr altLang="en-US" lang="en-GB" sz="2400">
                <a:latin charset="0" panose="020B0604020202020204" pitchFamily="34" typeface="Arial"/>
                <a:cs charset="0" panose="020B0604020202020204" pitchFamily="34" typeface="Arial"/>
              </a:rPr>
              <a:t>To those who support our charity…</a:t>
            </a:r>
          </a:p>
          <a:p>
            <a:pPr indent="-285750" marL="285750">
              <a:buFont charset="0" panose="020B0604020202020204" pitchFamily="34" typeface="Arial"/>
              <a:buChar char="•"/>
              <a:defRPr/>
            </a:pPr>
            <a:endParaRPr altLang="en-US" lang="en-GB" sz="2400">
              <a:latin charset="0" panose="020B0604020202020204" pitchFamily="34" typeface="Arial"/>
              <a:cs charset="0" panose="020B0604020202020204" pitchFamily="34" typeface="Arial"/>
            </a:endParaRPr>
          </a:p>
          <a:p>
            <a:pPr indent="-285750" marL="285750">
              <a:buFont charset="0" panose="020B0604020202020204" pitchFamily="34" typeface="Arial"/>
              <a:buChar char="•"/>
              <a:defRPr/>
            </a:pPr>
            <a:r>
              <a:rPr altLang="en-US" lang="en-GB" sz="2400">
                <a:latin charset="0" panose="020B0604020202020204" pitchFamily="34" typeface="Arial"/>
                <a:cs charset="0" panose="020B0604020202020204" pitchFamily="34" typeface="Arial"/>
              </a:rPr>
              <a:t>And to our community.</a:t>
            </a:r>
          </a:p>
          <a:p>
            <a:pPr>
              <a:defRPr/>
            </a:pPr>
            <a:endParaRPr altLang="en-US" lang="en-GB">
              <a:cs charset="0" typeface="Arial"/>
            </a:endParaRPr>
          </a:p>
          <a:p>
            <a:endParaRPr lang="en-GB"/>
          </a:p>
        </p:txBody>
      </p:sp>
    </p:spTree>
    <p:extLst>
      <p:ext uri="{BB962C8B-B14F-4D97-AF65-F5344CB8AC3E}">
        <p14:creationId xmlns:p14="http://schemas.microsoft.com/office/powerpoint/2010/main" val="2786585897"/>
      </p:ext>
    </p:extLst>
  </p:cSld>
  <p:clrMapOvr>
    <a:masterClrMapping/>
  </p:clrMapOvr>
</p:sld>
</file>

<file path=ppt/slides/slide4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2" name="Content Placeholder 1"/>
          <p:cNvPicPr>
            <a:picLocks noChangeAspect="1" noGrp="1"/>
          </p:cNvPicPr>
          <p:nvPr>
            <p:ph idx="1"/>
          </p:nvPr>
        </p:nvPicPr>
        <p:blipFill>
          <a:blip cstate="print" r:embed="rId2">
            <a:extLst>
              <a:ext uri="{28A0092B-C50C-407E-A947-70E740481C1C}">
                <a14:useLocalDpi xmlns:a14="http://schemas.microsoft.com/office/drawing/2010/main" val="0"/>
              </a:ext>
            </a:extLst>
          </a:blip>
          <a:stretch>
            <a:fillRect/>
          </a:stretch>
        </p:blipFill>
        <p:spPr>
          <a:xfrm>
            <a:off x="0" y="6335129"/>
            <a:ext cx="9144000" cy="522872"/>
          </a:xfrm>
        </p:spPr>
      </p:pic>
      <p:pic>
        <p:nvPicPr>
          <p:cNvPr id="5" name="Picture 4"/>
          <p:cNvPicPr/>
          <p:nvPr/>
        </p:nvPicPr>
        <p:blipFill rotWithShape="1">
          <a:blip cstate="print" r:embed="rId3">
            <a:extLst>
              <a:ext uri="{28A0092B-C50C-407E-A947-70E740481C1C}">
                <a14:useLocalDpi xmlns:a14="http://schemas.microsoft.com/office/drawing/2010/main" val="0"/>
              </a:ext>
            </a:extLst>
          </a:blip>
          <a:srcRect r="-136"/>
          <a:stretch/>
        </p:blipFill>
        <p:spPr>
          <a:xfrm>
            <a:off x="35497" y="28019"/>
            <a:ext cx="1512167" cy="880701"/>
          </a:xfrm>
          <a:prstGeom prst="rect">
            <a:avLst/>
          </a:prstGeom>
        </p:spPr>
      </p:pic>
      <p:pic>
        <p:nvPicPr>
          <p:cNvPr id="7" name="Picture 6"/>
          <p:cNvPicPr/>
          <p:nvPr/>
        </p:nvPicPr>
        <p:blipFill rotWithShape="1">
          <a:blip cstate="print" r:embed="rId4">
            <a:extLst>
              <a:ext uri="{28A0092B-C50C-407E-A947-70E740481C1C}">
                <a14:useLocalDpi xmlns:a14="http://schemas.microsoft.com/office/drawing/2010/main" val="0"/>
              </a:ext>
            </a:extLst>
          </a:blip>
          <a:srcRect r="21"/>
          <a:stretch/>
        </p:blipFill>
        <p:spPr>
          <a:xfrm>
            <a:off x="7668345" y="0"/>
            <a:ext cx="1475656" cy="836712"/>
          </a:xfrm>
          <a:prstGeom prst="rect">
            <a:avLst/>
          </a:prstGeom>
        </p:spPr>
      </p:pic>
      <p:sp>
        <p:nvSpPr>
          <p:cNvPr id="8" name="TextBox 4"/>
          <p:cNvSpPr txBox="1">
            <a:spLocks noChangeArrowheads="1"/>
          </p:cNvSpPr>
          <p:nvPr/>
        </p:nvSpPr>
        <p:spPr bwMode="auto">
          <a:xfrm>
            <a:off x="212725" y="3066619"/>
            <a:ext cx="85105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charset="0" typeface="Arial"/>
                <a:ea charset="-128" pitchFamily="34" typeface="ＭＳ Ｐゴシック"/>
              </a:defRPr>
            </a:lvl1pPr>
            <a:lvl2pPr indent="-285750" marL="742950">
              <a:defRPr sz="2400">
                <a:solidFill>
                  <a:schemeClr val="tx1"/>
                </a:solidFill>
                <a:latin charset="0" typeface="Arial"/>
                <a:ea charset="-128" pitchFamily="34" typeface="ＭＳ Ｐゴシック"/>
              </a:defRPr>
            </a:lvl2pPr>
            <a:lvl3pPr indent="-228600" marL="1143000">
              <a:defRPr sz="2400">
                <a:solidFill>
                  <a:schemeClr val="tx1"/>
                </a:solidFill>
                <a:latin charset="0" typeface="Arial"/>
                <a:ea charset="-128" pitchFamily="34" typeface="ＭＳ Ｐゴシック"/>
              </a:defRPr>
            </a:lvl3pPr>
            <a:lvl4pPr indent="-228600" marL="1600200">
              <a:defRPr sz="2400">
                <a:solidFill>
                  <a:schemeClr val="tx1"/>
                </a:solidFill>
                <a:latin charset="0" typeface="Arial"/>
                <a:ea charset="-128" pitchFamily="34" typeface="ＭＳ Ｐゴシック"/>
              </a:defRPr>
            </a:lvl4pPr>
            <a:lvl5pPr indent="-228600" marL="2057400">
              <a:defRPr sz="2400">
                <a:solidFill>
                  <a:schemeClr val="tx1"/>
                </a:solidFill>
                <a:latin charset="0" typeface="Arial"/>
                <a:ea charset="-128" pitchFamily="34" typeface="ＭＳ Ｐゴシック"/>
              </a:defRPr>
            </a:lvl5pPr>
            <a:lvl6pPr eaLnBrk="0" fontAlgn="base" hangingPunct="0" indent="-228600" marL="2514600">
              <a:spcBef>
                <a:spcPct val="0"/>
              </a:spcBef>
              <a:spcAft>
                <a:spcPct val="0"/>
              </a:spcAft>
              <a:defRPr sz="2400">
                <a:solidFill>
                  <a:schemeClr val="tx1"/>
                </a:solidFill>
                <a:latin charset="0" typeface="Arial"/>
                <a:ea charset="-128" pitchFamily="34" typeface="ＭＳ Ｐゴシック"/>
              </a:defRPr>
            </a:lvl6pPr>
            <a:lvl7pPr eaLnBrk="0" fontAlgn="base" hangingPunct="0" indent="-228600" marL="2971800">
              <a:spcBef>
                <a:spcPct val="0"/>
              </a:spcBef>
              <a:spcAft>
                <a:spcPct val="0"/>
              </a:spcAft>
              <a:defRPr sz="2400">
                <a:solidFill>
                  <a:schemeClr val="tx1"/>
                </a:solidFill>
                <a:latin charset="0" typeface="Arial"/>
                <a:ea charset="-128" pitchFamily="34" typeface="ＭＳ Ｐゴシック"/>
              </a:defRPr>
            </a:lvl7pPr>
            <a:lvl8pPr eaLnBrk="0" fontAlgn="base" hangingPunct="0" indent="-228600" marL="3429000">
              <a:spcBef>
                <a:spcPct val="0"/>
              </a:spcBef>
              <a:spcAft>
                <a:spcPct val="0"/>
              </a:spcAft>
              <a:defRPr sz="2400">
                <a:solidFill>
                  <a:schemeClr val="tx1"/>
                </a:solidFill>
                <a:latin charset="0" typeface="Arial"/>
                <a:ea charset="-128" pitchFamily="34" typeface="ＭＳ Ｐゴシック"/>
              </a:defRPr>
            </a:lvl8pPr>
            <a:lvl9pPr eaLnBrk="0" fontAlgn="base" hangingPunct="0" indent="-228600" marL="3886200">
              <a:spcBef>
                <a:spcPct val="0"/>
              </a:spcBef>
              <a:spcAft>
                <a:spcPct val="0"/>
              </a:spcAft>
              <a:defRPr sz="2400">
                <a:solidFill>
                  <a:schemeClr val="tx1"/>
                </a:solidFill>
                <a:latin charset="0" typeface="Arial"/>
                <a:ea charset="-128" pitchFamily="34" typeface="ＭＳ Ｐゴシック"/>
              </a:defRPr>
            </a:lvl9pPr>
          </a:lstStyle>
          <a:p>
            <a:pPr algn="ctr" eaLnBrk="1" hangingPunct="1"/>
            <a:r>
              <a:rPr altLang="en-US" b="1" lang="en-GB" sz="4000">
                <a:solidFill>
                  <a:srgbClr val="422C88"/>
                </a:solidFill>
              </a:rPr>
              <a:t>Any questions?</a:t>
            </a:r>
          </a:p>
        </p:txBody>
      </p:sp>
    </p:spTree>
    <p:extLst>
      <p:ext uri="{BB962C8B-B14F-4D97-AF65-F5344CB8AC3E}">
        <p14:creationId xmlns:p14="http://schemas.microsoft.com/office/powerpoint/2010/main" val="2740007330"/>
      </p:ext>
    </p:extLst>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2" name="Content Placeholder 1"/>
          <p:cNvPicPr>
            <a:picLocks noChangeAspect="1" noGrp="1"/>
          </p:cNvPicPr>
          <p:nvPr>
            <p:ph idx="1"/>
          </p:nvPr>
        </p:nvPicPr>
        <p:blipFill>
          <a:blip cstate="print" r:embed="rId2">
            <a:extLst>
              <a:ext uri="{28A0092B-C50C-407E-A947-70E740481C1C}">
                <a14:useLocalDpi xmlns:a14="http://schemas.microsoft.com/office/drawing/2010/main" val="0"/>
              </a:ext>
            </a:extLst>
          </a:blip>
          <a:stretch>
            <a:fillRect/>
          </a:stretch>
        </p:blipFill>
        <p:spPr>
          <a:xfrm>
            <a:off x="0" y="6335129"/>
            <a:ext cx="9144000" cy="522872"/>
          </a:xfrm>
        </p:spPr>
      </p:pic>
      <p:pic>
        <p:nvPicPr>
          <p:cNvPr id="5" name="Picture 4"/>
          <p:cNvPicPr/>
          <p:nvPr/>
        </p:nvPicPr>
        <p:blipFill rotWithShape="1">
          <a:blip cstate="print" r:embed="rId3">
            <a:extLst>
              <a:ext uri="{28A0092B-C50C-407E-A947-70E740481C1C}">
                <a14:useLocalDpi xmlns:a14="http://schemas.microsoft.com/office/drawing/2010/main" val="0"/>
              </a:ext>
            </a:extLst>
          </a:blip>
          <a:srcRect r="-136"/>
          <a:stretch/>
        </p:blipFill>
        <p:spPr>
          <a:xfrm>
            <a:off x="35497" y="28019"/>
            <a:ext cx="1512167" cy="880701"/>
          </a:xfrm>
          <a:prstGeom prst="rect">
            <a:avLst/>
          </a:prstGeom>
        </p:spPr>
      </p:pic>
      <p:pic>
        <p:nvPicPr>
          <p:cNvPr id="7" name="Picture 6"/>
          <p:cNvPicPr/>
          <p:nvPr/>
        </p:nvPicPr>
        <p:blipFill rotWithShape="1">
          <a:blip cstate="print" r:embed="rId4">
            <a:extLst>
              <a:ext uri="{28A0092B-C50C-407E-A947-70E740481C1C}">
                <a14:useLocalDpi xmlns:a14="http://schemas.microsoft.com/office/drawing/2010/main" val="0"/>
              </a:ext>
            </a:extLst>
          </a:blip>
          <a:srcRect r="21"/>
          <a:stretch/>
        </p:blipFill>
        <p:spPr>
          <a:xfrm>
            <a:off x="7668345" y="0"/>
            <a:ext cx="1475656" cy="836712"/>
          </a:xfrm>
          <a:prstGeom prst="rect">
            <a:avLst/>
          </a:prstGeom>
        </p:spPr>
      </p:pic>
      <p:pic>
        <p:nvPicPr>
          <p:cNvPr id="6" name="Picture 5">
            <a:extLst>
              <a:ext uri="{FF2B5EF4-FFF2-40B4-BE49-F238E27FC236}">
                <a16:creationId xmlns:a16="http://schemas.microsoft.com/office/drawing/2014/main" id="{08CB3E0A-505F-4911-8888-45E81F989B65}"/>
              </a:ext>
            </a:extLst>
          </p:cNvPr>
          <p:cNvPicPr>
            <a:picLocks noChangeAspect="1"/>
          </p:cNvPicPr>
          <p:nvPr/>
        </p:nvPicPr>
        <p:blipFill rotWithShape="1">
          <a:blip cstate="print" r:embed="rId5">
            <a:extLst>
              <a:ext uri="{28A0092B-C50C-407E-A947-70E740481C1C}">
                <a14:useLocalDpi xmlns:a14="http://schemas.microsoft.com/office/drawing/2010/main" val="0"/>
              </a:ext>
            </a:extLst>
          </a:blip>
          <a:srcRect b="23"/>
          <a:stretch/>
        </p:blipFill>
        <p:spPr>
          <a:xfrm>
            <a:off x="0" y="1201479"/>
            <a:ext cx="9144000" cy="5188688"/>
          </a:xfrm>
          <a:prstGeom prst="rect">
            <a:avLst/>
          </a:prstGeom>
        </p:spPr>
      </p:pic>
    </p:spTree>
    <p:extLst>
      <p:ext uri="{BB962C8B-B14F-4D97-AF65-F5344CB8AC3E}">
        <p14:creationId xmlns:p14="http://schemas.microsoft.com/office/powerpoint/2010/main" val="1530676978"/>
      </p:ext>
    </p:extLst>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2" name="Content Placeholder 1"/>
          <p:cNvPicPr>
            <a:picLocks noChangeAspect="1" noGrp="1"/>
          </p:cNvPicPr>
          <p:nvPr>
            <p:ph idx="1"/>
          </p:nvPr>
        </p:nvPicPr>
        <p:blipFill>
          <a:blip cstate="print" r:embed="rId3">
            <a:extLst>
              <a:ext uri="{28A0092B-C50C-407E-A947-70E740481C1C}">
                <a14:useLocalDpi xmlns:a14="http://schemas.microsoft.com/office/drawing/2010/main" val="0"/>
              </a:ext>
            </a:extLst>
          </a:blip>
          <a:stretch>
            <a:fillRect/>
          </a:stretch>
        </p:blipFill>
        <p:spPr>
          <a:xfrm>
            <a:off x="0" y="6335129"/>
            <a:ext cx="9144000" cy="522872"/>
          </a:xfrm>
        </p:spPr>
      </p:pic>
      <p:pic>
        <p:nvPicPr>
          <p:cNvPr id="5" name="Picture 4"/>
          <p:cNvPicPr/>
          <p:nvPr/>
        </p:nvPicPr>
        <p:blipFill rotWithShape="1">
          <a:blip cstate="print" r:embed="rId4">
            <a:extLst>
              <a:ext uri="{28A0092B-C50C-407E-A947-70E740481C1C}">
                <a14:useLocalDpi xmlns:a14="http://schemas.microsoft.com/office/drawing/2010/main" val="0"/>
              </a:ext>
            </a:extLst>
          </a:blip>
          <a:srcRect r="-136"/>
          <a:stretch/>
        </p:blipFill>
        <p:spPr>
          <a:xfrm>
            <a:off x="35497" y="28019"/>
            <a:ext cx="1512167" cy="880701"/>
          </a:xfrm>
          <a:prstGeom prst="rect">
            <a:avLst/>
          </a:prstGeom>
        </p:spPr>
      </p:pic>
      <p:pic>
        <p:nvPicPr>
          <p:cNvPr id="7" name="Picture 6"/>
          <p:cNvPicPr/>
          <p:nvPr/>
        </p:nvPicPr>
        <p:blipFill rotWithShape="1">
          <a:blip cstate="print" r:embed="rId5">
            <a:extLst>
              <a:ext uri="{28A0092B-C50C-407E-A947-70E740481C1C}">
                <a14:useLocalDpi xmlns:a14="http://schemas.microsoft.com/office/drawing/2010/main" val="0"/>
              </a:ext>
            </a:extLst>
          </a:blip>
          <a:srcRect r="21"/>
          <a:stretch/>
        </p:blipFill>
        <p:spPr>
          <a:xfrm>
            <a:off x="7668345" y="0"/>
            <a:ext cx="1475656" cy="836712"/>
          </a:xfrm>
          <a:prstGeom prst="rect">
            <a:avLst/>
          </a:prstGeom>
        </p:spPr>
      </p:pic>
      <p:pic>
        <p:nvPicPr>
          <p:cNvPr descr="Chart, bubble chart&#10;&#10;Description automatically generated" id="9" name="Picture 8">
            <a:extLst>
              <a:ext uri="{FF2B5EF4-FFF2-40B4-BE49-F238E27FC236}">
                <a16:creationId xmlns:a16="http://schemas.microsoft.com/office/drawing/2014/main" id="{DF36DDC2-49AC-45E6-9317-07FACBE18DA0}"/>
              </a:ext>
            </a:extLst>
          </p:cNvPr>
          <p:cNvPicPr>
            <a:picLocks noChangeAspect="1"/>
          </p:cNvPicPr>
          <p:nvPr/>
        </p:nvPicPr>
        <p:blipFill rotWithShape="1">
          <a:blip r:embed="rId6">
            <a:extLst>
              <a:ext uri="{28A0092B-C50C-407E-A947-70E740481C1C}">
                <a14:useLocalDpi xmlns:a14="http://schemas.microsoft.com/office/drawing/2010/main" val="0"/>
              </a:ext>
            </a:extLst>
          </a:blip>
          <a:srcRect b="3" r="6"/>
          <a:stretch/>
        </p:blipFill>
        <p:spPr>
          <a:xfrm>
            <a:off x="-41150" y="1435260"/>
            <a:ext cx="9344833" cy="5630557"/>
          </a:xfrm>
          <a:prstGeom prst="rect">
            <a:avLst/>
          </a:prstGeom>
        </p:spPr>
      </p:pic>
    </p:spTree>
    <p:extLst>
      <p:ext uri="{BB962C8B-B14F-4D97-AF65-F5344CB8AC3E}">
        <p14:creationId xmlns:p14="http://schemas.microsoft.com/office/powerpoint/2010/main" val="3176825784"/>
      </p:ext>
    </p:extLst>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2" name="Content Placeholder 1"/>
          <p:cNvPicPr>
            <a:picLocks noChangeAspect="1" noGrp="1"/>
          </p:cNvPicPr>
          <p:nvPr>
            <p:ph idx="1"/>
          </p:nvPr>
        </p:nvPicPr>
        <p:blipFill>
          <a:blip cstate="print" r:embed="rId3">
            <a:extLst>
              <a:ext uri="{28A0092B-C50C-407E-A947-70E740481C1C}">
                <a14:useLocalDpi xmlns:a14="http://schemas.microsoft.com/office/drawing/2010/main" val="0"/>
              </a:ext>
            </a:extLst>
          </a:blip>
          <a:stretch>
            <a:fillRect/>
          </a:stretch>
        </p:blipFill>
        <p:spPr>
          <a:xfrm>
            <a:off x="0" y="6335129"/>
            <a:ext cx="9144000" cy="522872"/>
          </a:xfrm>
        </p:spPr>
      </p:pic>
      <p:pic>
        <p:nvPicPr>
          <p:cNvPr id="5" name="Picture 4"/>
          <p:cNvPicPr/>
          <p:nvPr/>
        </p:nvPicPr>
        <p:blipFill rotWithShape="1">
          <a:blip cstate="print" r:embed="rId4">
            <a:extLst>
              <a:ext uri="{28A0092B-C50C-407E-A947-70E740481C1C}">
                <a14:useLocalDpi xmlns:a14="http://schemas.microsoft.com/office/drawing/2010/main" val="0"/>
              </a:ext>
            </a:extLst>
          </a:blip>
          <a:srcRect r="-136"/>
          <a:stretch/>
        </p:blipFill>
        <p:spPr>
          <a:xfrm>
            <a:off x="35497" y="28019"/>
            <a:ext cx="1512167" cy="880701"/>
          </a:xfrm>
          <a:prstGeom prst="rect">
            <a:avLst/>
          </a:prstGeom>
        </p:spPr>
      </p:pic>
      <p:pic>
        <p:nvPicPr>
          <p:cNvPr id="7" name="Picture 6"/>
          <p:cNvPicPr/>
          <p:nvPr/>
        </p:nvPicPr>
        <p:blipFill rotWithShape="1">
          <a:blip cstate="print" r:embed="rId5">
            <a:extLst>
              <a:ext uri="{28A0092B-C50C-407E-A947-70E740481C1C}">
                <a14:useLocalDpi xmlns:a14="http://schemas.microsoft.com/office/drawing/2010/main" val="0"/>
              </a:ext>
            </a:extLst>
          </a:blip>
          <a:srcRect r="21"/>
          <a:stretch/>
        </p:blipFill>
        <p:spPr>
          <a:xfrm>
            <a:off x="7668345" y="0"/>
            <a:ext cx="1475656" cy="836712"/>
          </a:xfrm>
          <a:prstGeom prst="rect">
            <a:avLst/>
          </a:prstGeom>
        </p:spPr>
      </p:pic>
      <p:sp>
        <p:nvSpPr>
          <p:cNvPr id="10" name="Title 1"/>
          <p:cNvSpPr>
            <a:spLocks noGrp="1"/>
          </p:cNvSpPr>
          <p:nvPr>
            <p:ph type="title"/>
          </p:nvPr>
        </p:nvSpPr>
        <p:spPr bwMode="auto">
          <a:xfrm>
            <a:off x="261938" y="827088"/>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normAutofit/>
          </a:bodyPr>
          <a:lstStyle/>
          <a:p>
            <a:r>
              <a:rPr altLang="en-US" b="1" lang="en-GB" sz="3200">
                <a:solidFill>
                  <a:srgbClr val="422C88"/>
                </a:solidFill>
                <a:latin charset="0" panose="020B0604020202020204" pitchFamily="34" typeface="Arial"/>
                <a:cs charset="0" panose="020B0604020202020204" pitchFamily="34" typeface="Arial"/>
              </a:rPr>
              <a:t>Our year in numbers</a:t>
            </a:r>
          </a:p>
        </p:txBody>
      </p:sp>
      <p:pic>
        <p:nvPicPr>
          <p:cNvPr descr="Diagram&#10;&#10;Description automatically generated with medium confidence" id="9" name="Picture 8">
            <a:extLst>
              <a:ext uri="{FF2B5EF4-FFF2-40B4-BE49-F238E27FC236}">
                <a16:creationId xmlns:a16="http://schemas.microsoft.com/office/drawing/2014/main" id="{284D54A2-7FAC-4510-B302-9A29874A1FD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39552" y="1700808"/>
            <a:ext cx="7991873" cy="4729212"/>
          </a:xfrm>
          <a:prstGeom prst="rect">
            <a:avLst/>
          </a:prstGeom>
        </p:spPr>
      </p:pic>
    </p:spTree>
    <p:extLst>
      <p:ext uri="{BB962C8B-B14F-4D97-AF65-F5344CB8AC3E}">
        <p14:creationId xmlns:p14="http://schemas.microsoft.com/office/powerpoint/2010/main" val="345260429"/>
      </p:ext>
    </p:extLst>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2" name="Content Placeholder 1"/>
          <p:cNvPicPr>
            <a:picLocks noChangeAspect="1" noGrp="1"/>
          </p:cNvPicPr>
          <p:nvPr>
            <p:ph idx="1"/>
          </p:nvPr>
        </p:nvPicPr>
        <p:blipFill>
          <a:blip cstate="print" r:embed="rId2">
            <a:extLst>
              <a:ext uri="{28A0092B-C50C-407E-A947-70E740481C1C}">
                <a14:useLocalDpi xmlns:a14="http://schemas.microsoft.com/office/drawing/2010/main" val="0"/>
              </a:ext>
            </a:extLst>
          </a:blip>
          <a:stretch>
            <a:fillRect/>
          </a:stretch>
        </p:blipFill>
        <p:spPr>
          <a:xfrm>
            <a:off x="0" y="6335129"/>
            <a:ext cx="9144000" cy="522872"/>
          </a:xfrm>
        </p:spPr>
      </p:pic>
      <p:pic>
        <p:nvPicPr>
          <p:cNvPr id="5" name="Picture 4"/>
          <p:cNvPicPr/>
          <p:nvPr/>
        </p:nvPicPr>
        <p:blipFill rotWithShape="1">
          <a:blip cstate="print" r:embed="rId3">
            <a:extLst>
              <a:ext uri="{28A0092B-C50C-407E-A947-70E740481C1C}">
                <a14:useLocalDpi xmlns:a14="http://schemas.microsoft.com/office/drawing/2010/main" val="0"/>
              </a:ext>
            </a:extLst>
          </a:blip>
          <a:srcRect r="-136"/>
          <a:stretch/>
        </p:blipFill>
        <p:spPr>
          <a:xfrm>
            <a:off x="35497" y="28019"/>
            <a:ext cx="1512167" cy="880701"/>
          </a:xfrm>
          <a:prstGeom prst="rect">
            <a:avLst/>
          </a:prstGeom>
        </p:spPr>
      </p:pic>
      <p:pic>
        <p:nvPicPr>
          <p:cNvPr id="7" name="Picture 6"/>
          <p:cNvPicPr/>
          <p:nvPr/>
        </p:nvPicPr>
        <p:blipFill rotWithShape="1">
          <a:blip cstate="print" r:embed="rId4">
            <a:extLst>
              <a:ext uri="{28A0092B-C50C-407E-A947-70E740481C1C}">
                <a14:useLocalDpi xmlns:a14="http://schemas.microsoft.com/office/drawing/2010/main" val="0"/>
              </a:ext>
            </a:extLst>
          </a:blip>
          <a:srcRect r="21"/>
          <a:stretch/>
        </p:blipFill>
        <p:spPr>
          <a:xfrm>
            <a:off x="7668345" y="0"/>
            <a:ext cx="1475656" cy="836712"/>
          </a:xfrm>
          <a:prstGeom prst="rect">
            <a:avLst/>
          </a:prstGeom>
        </p:spPr>
      </p:pic>
      <p:sp>
        <p:nvSpPr>
          <p:cNvPr id="10" name="Title 1"/>
          <p:cNvSpPr>
            <a:spLocks noGrp="1"/>
          </p:cNvSpPr>
          <p:nvPr>
            <p:ph type="title"/>
          </p:nvPr>
        </p:nvSpPr>
        <p:spPr bwMode="auto">
          <a:xfrm>
            <a:off x="261938" y="827088"/>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normAutofit/>
          </a:bodyPr>
          <a:lstStyle/>
          <a:p>
            <a:r>
              <a:rPr altLang="en-US" b="1" lang="en-GB" sz="3200">
                <a:solidFill>
                  <a:srgbClr val="422C88"/>
                </a:solidFill>
                <a:latin charset="0" panose="020B0604020202020204" pitchFamily="34" typeface="Arial"/>
                <a:cs charset="0" panose="020B0604020202020204" pitchFamily="34" typeface="Arial"/>
              </a:rPr>
              <a:t>The impact of COVID-19 on activity</a:t>
            </a:r>
          </a:p>
        </p:txBody>
      </p:sp>
      <p:sp>
        <p:nvSpPr>
          <p:cNvPr id="6" name="TextBox 5">
            <a:extLst>
              <a:ext uri="{FF2B5EF4-FFF2-40B4-BE49-F238E27FC236}">
                <a16:creationId xmlns:a16="http://schemas.microsoft.com/office/drawing/2014/main" id="{A02BE4CD-987F-49EE-9970-EFB8533DDD5F}"/>
              </a:ext>
            </a:extLst>
          </p:cNvPr>
          <p:cNvSpPr txBox="1"/>
          <p:nvPr/>
        </p:nvSpPr>
        <p:spPr>
          <a:xfrm>
            <a:off x="755576" y="1916832"/>
            <a:ext cx="7560840" cy="6155531"/>
          </a:xfrm>
          <a:prstGeom prst="rect">
            <a:avLst/>
          </a:prstGeom>
          <a:noFill/>
        </p:spPr>
        <p:txBody>
          <a:bodyPr rtlCol="0" wrap="square">
            <a:spAutoFit/>
          </a:bodyPr>
          <a:lstStyle/>
          <a:p>
            <a:pPr indent="-285750" marL="285750">
              <a:buFont charset="0" panose="020B0604020202020204" pitchFamily="34" typeface="Arial"/>
              <a:buChar char="•"/>
            </a:pPr>
            <a:r>
              <a:rPr lang="en-GB" sz="1600">
                <a:latin charset="0" panose="020B0604020202020204" pitchFamily="34" typeface="Arial"/>
                <a:cs charset="0" panose="020B0604020202020204" pitchFamily="34" typeface="Arial"/>
              </a:rPr>
              <a:t>The COVID-19 pandemic had a significant impact on Trust operations, elective procedures and some outpatient appointments.</a:t>
            </a:r>
          </a:p>
          <a:p>
            <a:pPr indent="-285750" marL="285750">
              <a:buFont charset="0" panose="020B0604020202020204" pitchFamily="34" typeface="Arial"/>
              <a:buChar char="•"/>
            </a:pPr>
            <a:endParaRPr lang="en-GB" sz="1600">
              <a:latin charset="0" panose="020B0604020202020204" pitchFamily="34" typeface="Arial"/>
              <a:cs charset="0" panose="020B0604020202020204" pitchFamily="34" typeface="Arial"/>
            </a:endParaRPr>
          </a:p>
          <a:p>
            <a:pPr indent="-285750" marL="285750">
              <a:buFont charset="0" panose="020B0604020202020204" pitchFamily="34" typeface="Arial"/>
              <a:buChar char="•"/>
            </a:pPr>
            <a:r>
              <a:rPr lang="en-GB" sz="1600">
                <a:latin charset="0" panose="020B0604020202020204" pitchFamily="34" typeface="Arial"/>
                <a:cs charset="0" panose="020B0604020202020204" pitchFamily="34" typeface="Arial"/>
              </a:rPr>
              <a:t>During the peaks of the virus, over half of our available beds were occupied by patients with COVID-19.</a:t>
            </a:r>
          </a:p>
          <a:p>
            <a:pPr indent="-285750" marL="285750">
              <a:buFont charset="0" panose="020B0604020202020204" pitchFamily="34" typeface="Arial"/>
              <a:buChar char="•"/>
            </a:pPr>
            <a:endParaRPr lang="en-GB" sz="1600">
              <a:latin charset="0" panose="020B0604020202020204" pitchFamily="34" typeface="Arial"/>
              <a:cs charset="0" panose="020B0604020202020204" pitchFamily="34" typeface="Arial"/>
            </a:endParaRPr>
          </a:p>
          <a:p>
            <a:pPr indent="-285750" marL="285750">
              <a:buFont charset="0" panose="020B0604020202020204" pitchFamily="34" typeface="Arial"/>
              <a:buChar char="•"/>
            </a:pPr>
            <a:r>
              <a:rPr lang="en-GB" sz="1600">
                <a:latin charset="0" panose="020B0604020202020204" pitchFamily="34" typeface="Arial"/>
                <a:cs charset="0" panose="020B0604020202020204" pitchFamily="34" typeface="Arial"/>
              </a:rPr>
              <a:t>We worked hard to maintain urgent and cancer treatments.</a:t>
            </a:r>
          </a:p>
          <a:p>
            <a:pPr indent="-285750" marL="285750">
              <a:buFont charset="0" panose="020B0604020202020204" pitchFamily="34" typeface="Arial"/>
              <a:buChar char="•"/>
            </a:pPr>
            <a:endParaRPr lang="en-GB" sz="1600">
              <a:latin charset="0" panose="020B0604020202020204" pitchFamily="34" typeface="Arial"/>
              <a:cs charset="0" panose="020B0604020202020204" pitchFamily="34" typeface="Arial"/>
            </a:endParaRPr>
          </a:p>
          <a:p>
            <a:pPr indent="-285750" marL="285750">
              <a:buFont charset="0" panose="020B0604020202020204" pitchFamily="34" typeface="Arial"/>
              <a:buChar char="•"/>
            </a:pPr>
            <a:r>
              <a:rPr lang="en-GB" sz="1600">
                <a:latin charset="0" panose="020B0604020202020204" pitchFamily="34" typeface="Arial"/>
                <a:cs charset="0" panose="020B0604020202020204" pitchFamily="34" typeface="Arial"/>
              </a:rPr>
              <a:t>Through the use of alternative technologies and virtual appointments (video and telephone) we were able to maintain many of our outpatient services. </a:t>
            </a:r>
          </a:p>
          <a:p>
            <a:pPr indent="-285750" marL="285750">
              <a:buFont charset="0" panose="020B0604020202020204" pitchFamily="34" typeface="Arial"/>
              <a:buChar char="•"/>
            </a:pPr>
            <a:endParaRPr lang="en-GB" sz="1600">
              <a:latin charset="0" panose="020B0604020202020204" pitchFamily="34" typeface="Arial"/>
              <a:cs charset="0" panose="020B0604020202020204" pitchFamily="34" typeface="Arial"/>
            </a:endParaRPr>
          </a:p>
          <a:p>
            <a:pPr indent="-285750" marL="285750">
              <a:buFont charset="0" panose="020B0604020202020204" pitchFamily="34" typeface="Arial"/>
              <a:buChar char="•"/>
            </a:pPr>
            <a:r>
              <a:rPr lang="en-GB" sz="1600">
                <a:latin charset="0" panose="020B0604020202020204" pitchFamily="34" typeface="Arial"/>
                <a:cs charset="0" panose="020B0604020202020204" pitchFamily="34" typeface="Arial"/>
              </a:rPr>
              <a:t>Like all other providers, we had to suspend all but very urgent elective work at certain points in the 12 months, and this has created a large waiting list for patients. </a:t>
            </a:r>
          </a:p>
          <a:p>
            <a:pPr indent="-285750" marL="285750">
              <a:buFont charset="0" panose="020B0604020202020204" pitchFamily="34" typeface="Arial"/>
              <a:buChar char="•"/>
            </a:pPr>
            <a:endParaRPr lang="en-GB" sz="1600">
              <a:latin charset="0" panose="020B0604020202020204" pitchFamily="34" typeface="Arial"/>
              <a:cs charset="0" panose="020B0604020202020204" pitchFamily="34" typeface="Arial"/>
            </a:endParaRPr>
          </a:p>
          <a:p>
            <a:pPr indent="-285750" marL="285750">
              <a:buFont charset="0" panose="020B0604020202020204" pitchFamily="34" typeface="Arial"/>
              <a:buChar char="•"/>
            </a:pPr>
            <a:r>
              <a:rPr lang="en-GB" sz="1600">
                <a:latin charset="0" panose="020B0604020202020204" pitchFamily="34" typeface="Arial"/>
                <a:cs charset="0" panose="020B0604020202020204" pitchFamily="34" typeface="Arial"/>
              </a:rPr>
              <a:t>The volume of planned care, including surgery, dramatically increase from March 2021, and we have continued to increase this in 2021. </a:t>
            </a:r>
          </a:p>
          <a:p>
            <a:pPr indent="-285750" marL="285750">
              <a:buFont charset="0" panose="020B0604020202020204" pitchFamily="34" typeface="Arial"/>
              <a:buChar char="•"/>
            </a:pPr>
            <a:endParaRPr lang="en-GB">
              <a:latin charset="0" panose="020B0604020202020204" pitchFamily="34" typeface="Arial"/>
              <a:cs charset="0" panose="020B0604020202020204" pitchFamily="34" typeface="Arial"/>
            </a:endParaRPr>
          </a:p>
          <a:p>
            <a:pPr indent="-285750" marL="285750">
              <a:buFont charset="0" panose="020B0604020202020204" pitchFamily="34" typeface="Arial"/>
              <a:buChar char="•"/>
            </a:pPr>
            <a:endParaRPr lang="en-GB"/>
          </a:p>
          <a:p>
            <a:endParaRPr lang="en-GB"/>
          </a:p>
          <a:p>
            <a:endParaRPr lang="en-GB"/>
          </a:p>
          <a:p>
            <a:endParaRPr lang="en-GB"/>
          </a:p>
          <a:p>
            <a:endParaRPr lang="en-GB"/>
          </a:p>
        </p:txBody>
      </p:sp>
    </p:spTree>
    <p:extLst>
      <p:ext uri="{BB962C8B-B14F-4D97-AF65-F5344CB8AC3E}">
        <p14:creationId xmlns:p14="http://schemas.microsoft.com/office/powerpoint/2010/main" val="3366572913"/>
      </p:ext>
    </p:extLst>
  </p:cSld>
  <p:clrMapOvr>
    <a:masterClrMapping/>
  </p:clrMapOvr>
</p:sld>
</file>

<file path=ppt/slides/slide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2" name="Content Placeholder 1"/>
          <p:cNvPicPr>
            <a:picLocks noChangeAspect="1" noGrp="1"/>
          </p:cNvPicPr>
          <p:nvPr>
            <p:ph idx="1"/>
          </p:nvPr>
        </p:nvPicPr>
        <p:blipFill>
          <a:blip cstate="print" r:embed="rId2">
            <a:extLst>
              <a:ext uri="{28A0092B-C50C-407E-A947-70E740481C1C}">
                <a14:useLocalDpi xmlns:a14="http://schemas.microsoft.com/office/drawing/2010/main" val="0"/>
              </a:ext>
            </a:extLst>
          </a:blip>
          <a:stretch>
            <a:fillRect/>
          </a:stretch>
        </p:blipFill>
        <p:spPr>
          <a:xfrm>
            <a:off x="0" y="6335129"/>
            <a:ext cx="9144000" cy="522872"/>
          </a:xfrm>
        </p:spPr>
      </p:pic>
      <p:pic>
        <p:nvPicPr>
          <p:cNvPr id="5" name="Picture 4"/>
          <p:cNvPicPr/>
          <p:nvPr/>
        </p:nvPicPr>
        <p:blipFill rotWithShape="1">
          <a:blip cstate="print" r:embed="rId3">
            <a:extLst>
              <a:ext uri="{28A0092B-C50C-407E-A947-70E740481C1C}">
                <a14:useLocalDpi xmlns:a14="http://schemas.microsoft.com/office/drawing/2010/main" val="0"/>
              </a:ext>
            </a:extLst>
          </a:blip>
          <a:srcRect r="-136"/>
          <a:stretch/>
        </p:blipFill>
        <p:spPr>
          <a:xfrm>
            <a:off x="35497" y="28019"/>
            <a:ext cx="1512167" cy="880701"/>
          </a:xfrm>
          <a:prstGeom prst="rect">
            <a:avLst/>
          </a:prstGeom>
        </p:spPr>
      </p:pic>
      <p:pic>
        <p:nvPicPr>
          <p:cNvPr id="7" name="Picture 6"/>
          <p:cNvPicPr/>
          <p:nvPr/>
        </p:nvPicPr>
        <p:blipFill rotWithShape="1">
          <a:blip cstate="print" r:embed="rId4">
            <a:extLst>
              <a:ext uri="{28A0092B-C50C-407E-A947-70E740481C1C}">
                <a14:useLocalDpi xmlns:a14="http://schemas.microsoft.com/office/drawing/2010/main" val="0"/>
              </a:ext>
            </a:extLst>
          </a:blip>
          <a:srcRect r="21"/>
          <a:stretch/>
        </p:blipFill>
        <p:spPr>
          <a:xfrm>
            <a:off x="7668345" y="0"/>
            <a:ext cx="1475656" cy="836712"/>
          </a:xfrm>
          <a:prstGeom prst="rect">
            <a:avLst/>
          </a:prstGeom>
        </p:spPr>
      </p:pic>
      <p:sp>
        <p:nvSpPr>
          <p:cNvPr id="10" name="Title 1"/>
          <p:cNvSpPr>
            <a:spLocks noGrp="1"/>
          </p:cNvSpPr>
          <p:nvPr>
            <p:ph type="title"/>
          </p:nvPr>
        </p:nvSpPr>
        <p:spPr bwMode="auto">
          <a:xfrm>
            <a:off x="261938" y="827088"/>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normAutofit/>
          </a:bodyPr>
          <a:lstStyle/>
          <a:p>
            <a:r>
              <a:rPr altLang="en-US" b="1" lang="en-GB" sz="3200">
                <a:solidFill>
                  <a:srgbClr val="422C88"/>
                </a:solidFill>
                <a:latin charset="0" panose="020B0604020202020204" pitchFamily="34" typeface="Arial"/>
                <a:cs charset="0" panose="020B0604020202020204" pitchFamily="34" typeface="Arial"/>
              </a:rPr>
              <a:t>The impact of COVID-19 on our community</a:t>
            </a:r>
          </a:p>
        </p:txBody>
      </p:sp>
      <p:sp>
        <p:nvSpPr>
          <p:cNvPr id="6" name="TextBox 5">
            <a:extLst>
              <a:ext uri="{FF2B5EF4-FFF2-40B4-BE49-F238E27FC236}">
                <a16:creationId xmlns:a16="http://schemas.microsoft.com/office/drawing/2014/main" id="{A02BE4CD-987F-49EE-9970-EFB8533DDD5F}"/>
              </a:ext>
            </a:extLst>
          </p:cNvPr>
          <p:cNvSpPr txBox="1"/>
          <p:nvPr/>
        </p:nvSpPr>
        <p:spPr>
          <a:xfrm>
            <a:off x="755576" y="1916832"/>
            <a:ext cx="7560840" cy="5940088"/>
          </a:xfrm>
          <a:prstGeom prst="rect">
            <a:avLst/>
          </a:prstGeom>
          <a:noFill/>
        </p:spPr>
        <p:txBody>
          <a:bodyPr rtlCol="0" wrap="square">
            <a:spAutoFit/>
          </a:bodyPr>
          <a:lstStyle/>
          <a:p>
            <a:pPr indent="-285750" marL="285750">
              <a:buFont charset="0" panose="020B0604020202020204" pitchFamily="34" typeface="Arial"/>
              <a:buChar char="•"/>
            </a:pPr>
            <a:r>
              <a:rPr lang="en-GB" sz="1600">
                <a:latin charset="0" panose="020B0604020202020204" pitchFamily="34" typeface="Arial"/>
                <a:cs charset="0" panose="020B0604020202020204" pitchFamily="34" typeface="Arial"/>
              </a:rPr>
              <a:t>We took the difficult decision to restrict visiting, with a few exceptions. </a:t>
            </a:r>
          </a:p>
          <a:p>
            <a:pPr indent="-285750" marL="285750">
              <a:buFont charset="0" panose="020B0604020202020204" pitchFamily="34" typeface="Arial"/>
              <a:buChar char="•"/>
            </a:pPr>
            <a:endParaRPr lang="en-GB" sz="1600">
              <a:latin charset="0" panose="020B0604020202020204" pitchFamily="34" typeface="Arial"/>
              <a:cs charset="0" panose="020B0604020202020204" pitchFamily="34" typeface="Arial"/>
            </a:endParaRPr>
          </a:p>
          <a:p>
            <a:pPr indent="-285750" marL="285750">
              <a:buFont charset="0" panose="020B0604020202020204" pitchFamily="34" typeface="Arial"/>
              <a:buChar char="•"/>
            </a:pPr>
            <a:r>
              <a:rPr lang="en-GB" sz="1600">
                <a:latin charset="0" panose="020B0604020202020204" pitchFamily="34" typeface="Arial"/>
                <a:cs charset="0" panose="020B0604020202020204" pitchFamily="34" typeface="Arial"/>
              </a:rPr>
              <a:t>To help families stay in touch with their loved ones at hospital, we set up a dedicated relatives line, a Letters to Loved Ones service and a bag drop off, to allow people to safely deliver items to patients.</a:t>
            </a:r>
          </a:p>
          <a:p>
            <a:pPr indent="-285750" marL="285750">
              <a:buFont charset="0" panose="020B0604020202020204" pitchFamily="34" typeface="Arial"/>
              <a:buChar char="•"/>
            </a:pPr>
            <a:endParaRPr lang="en-GB" sz="1600">
              <a:latin charset="0" panose="020B0604020202020204" pitchFamily="34" typeface="Arial"/>
              <a:cs charset="0" panose="020B0604020202020204" pitchFamily="34" typeface="Arial"/>
            </a:endParaRPr>
          </a:p>
          <a:p>
            <a:pPr indent="-285750" marL="285750">
              <a:buFont charset="0" panose="020B0604020202020204" pitchFamily="34" typeface="Arial"/>
              <a:buChar char="•"/>
            </a:pPr>
            <a:r>
              <a:rPr lang="en-GB" sz="1600">
                <a:latin charset="0" panose="020B0604020202020204" pitchFamily="34" typeface="Arial"/>
                <a:cs charset="0" panose="020B0604020202020204" pitchFamily="34" typeface="Arial"/>
              </a:rPr>
              <a:t>We quickly introduced virtual visitors, utilising devices to enable video calling. </a:t>
            </a:r>
          </a:p>
          <a:p>
            <a:pPr indent="-285750" marL="285750">
              <a:buFont charset="0" panose="020B0604020202020204" pitchFamily="34" typeface="Arial"/>
              <a:buChar char="•"/>
            </a:pPr>
            <a:endParaRPr lang="en-GB" sz="1600">
              <a:latin charset="0" panose="020B0604020202020204" pitchFamily="34" typeface="Arial"/>
              <a:cs charset="0" panose="020B0604020202020204" pitchFamily="34" typeface="Arial"/>
            </a:endParaRPr>
          </a:p>
          <a:p>
            <a:pPr indent="-285750" marL="285750">
              <a:buFont charset="0" panose="020B0604020202020204" pitchFamily="34" typeface="Arial"/>
              <a:buChar char="•"/>
            </a:pPr>
            <a:r>
              <a:rPr lang="en-GB" sz="1600">
                <a:latin charset="0" panose="020B0604020202020204" pitchFamily="34" typeface="Arial"/>
                <a:cs charset="0" panose="020B0604020202020204" pitchFamily="34" typeface="Arial"/>
              </a:rPr>
              <a:t>The community rallied round staff, delivering gifts and cooked meals at every opportunity. </a:t>
            </a:r>
          </a:p>
          <a:p>
            <a:pPr indent="-285750" marL="285750">
              <a:buFont charset="0" panose="020B0604020202020204" pitchFamily="34" typeface="Arial"/>
              <a:buChar char="•"/>
            </a:pPr>
            <a:endParaRPr lang="en-GB" sz="1600">
              <a:latin charset="0" panose="020B0604020202020204" pitchFamily="34" typeface="Arial"/>
              <a:cs charset="0" panose="020B0604020202020204" pitchFamily="34" typeface="Arial"/>
            </a:endParaRPr>
          </a:p>
          <a:p>
            <a:pPr indent="-285750" marL="285750">
              <a:buFont charset="0" panose="020B0604020202020204" pitchFamily="34" typeface="Arial"/>
              <a:buChar char="•"/>
            </a:pPr>
            <a:r>
              <a:rPr lang="en-GB" sz="1600">
                <a:latin charset="0" panose="020B0604020202020204" pitchFamily="34" typeface="Arial"/>
                <a:cs charset="0" panose="020B0604020202020204" pitchFamily="34" typeface="Arial"/>
              </a:rPr>
              <a:t>Face masks became mandatory on the hospital site at June 2020, and for the most part, local people adhered to these rules. </a:t>
            </a:r>
          </a:p>
          <a:p>
            <a:pPr indent="-285750" marL="285750">
              <a:buFont charset="0" panose="020B0604020202020204" pitchFamily="34" typeface="Arial"/>
              <a:buChar char="•"/>
            </a:pPr>
            <a:endParaRPr lang="en-GB" sz="1600">
              <a:latin charset="0" panose="020B0604020202020204" pitchFamily="34" typeface="Arial"/>
              <a:cs charset="0" panose="020B0604020202020204" pitchFamily="34" typeface="Arial"/>
            </a:endParaRPr>
          </a:p>
          <a:p>
            <a:pPr indent="-285750" marL="285750">
              <a:buFont charset="0" panose="020B0604020202020204" pitchFamily="34" typeface="Arial"/>
              <a:buChar char="•"/>
            </a:pPr>
            <a:endParaRPr lang="en-GB" sz="1600">
              <a:latin charset="0" panose="020B0604020202020204" pitchFamily="34" typeface="Arial"/>
              <a:cs charset="0" panose="020B0604020202020204" pitchFamily="34" typeface="Arial"/>
            </a:endParaRPr>
          </a:p>
          <a:p>
            <a:pPr algn="ctr"/>
            <a:r>
              <a:rPr lang="en-GB" sz="1600">
                <a:latin charset="0" panose="020B0604020202020204" pitchFamily="34" typeface="Arial"/>
                <a:cs charset="0" panose="020B0604020202020204" pitchFamily="34" typeface="Arial"/>
              </a:rPr>
              <a:t>Thank you to the community of Milton Keynes for your continued support.  </a:t>
            </a:r>
          </a:p>
          <a:p>
            <a:pPr indent="-285750" marL="285750">
              <a:buFont charset="0" panose="020B0604020202020204" pitchFamily="34" typeface="Arial"/>
              <a:buChar char="•"/>
            </a:pPr>
            <a:endParaRPr lang="en-GB" sz="1600">
              <a:latin charset="0" panose="020B0604020202020204" pitchFamily="34" typeface="Arial"/>
              <a:cs charset="0" panose="020B0604020202020204" pitchFamily="34" typeface="Arial"/>
            </a:endParaRPr>
          </a:p>
          <a:p>
            <a:pPr indent="-285750" marL="285750">
              <a:buFont charset="0" panose="020B0604020202020204" pitchFamily="34" typeface="Arial"/>
              <a:buChar char="•"/>
            </a:pPr>
            <a:endParaRPr lang="en-GB">
              <a:latin charset="0" panose="020B0604020202020204" pitchFamily="34" typeface="Arial"/>
              <a:cs charset="0" panose="020B0604020202020204" pitchFamily="34" typeface="Arial"/>
            </a:endParaRPr>
          </a:p>
          <a:p>
            <a:pPr indent="-285750" marL="285750">
              <a:buFont charset="0" panose="020B0604020202020204" pitchFamily="34" typeface="Arial"/>
              <a:buChar char="•"/>
            </a:pPr>
            <a:endParaRPr lang="en-GB"/>
          </a:p>
          <a:p>
            <a:endParaRPr lang="en-GB"/>
          </a:p>
          <a:p>
            <a:endParaRPr lang="en-GB"/>
          </a:p>
          <a:p>
            <a:endParaRPr lang="en-GB"/>
          </a:p>
          <a:p>
            <a:endParaRPr lang="en-GB"/>
          </a:p>
        </p:txBody>
      </p:sp>
    </p:spTree>
    <p:extLst>
      <p:ext uri="{BB962C8B-B14F-4D97-AF65-F5344CB8AC3E}">
        <p14:creationId xmlns:p14="http://schemas.microsoft.com/office/powerpoint/2010/main" val="1243536174"/>
      </p:ext>
    </p:extLst>
  </p:cSld>
  <p:clrMapOvr>
    <a:masterClrMapping/>
  </p:clrMapOvr>
</p:sld>
</file>

<file path=ppt/theme/theme1.xml><?xml version="1.0" encoding="utf-8"?>
<a:theme xmlns:a="http://schemas.openxmlformats.org/drawingml/2006/main" name="PP Presentation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K Way Presentation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FFE4109BBBD4F4CABB2A66CD5A01ED0" ma:contentTypeVersion="13" ma:contentTypeDescription="Create a new document." ma:contentTypeScope="" ma:versionID="b22ae5ce314b693315e826e2c77b74bb">
  <xsd:schema xmlns:xsd="http://www.w3.org/2001/XMLSchema" xmlns:xs="http://www.w3.org/2001/XMLSchema" xmlns:p="http://schemas.microsoft.com/office/2006/metadata/properties" xmlns:ns2="36480b0b-4218-406f-b6aa-c4be6e294aac" xmlns:ns3="a843980e-9801-4a76-b336-32c207b37c36" targetNamespace="http://schemas.microsoft.com/office/2006/metadata/properties" ma:root="true" ma:fieldsID="06ee127a16202682688be7e8f23cb302" ns2:_="" ns3:_="">
    <xsd:import namespace="36480b0b-4218-406f-b6aa-c4be6e294aac"/>
    <xsd:import namespace="a843980e-9801-4a76-b336-32c207b37c36"/>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480b0b-4218-406f-b6aa-c4be6e294aa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843980e-9801-4a76-b336-32c207b37c36"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a843980e-9801-4a76-b336-32c207b37c36">
      <UserInfo>
        <DisplayName>Alison Davis</DisplayName>
        <AccountId>2070</AccountId>
        <AccountType/>
      </UserInfo>
      <UserInfo>
        <DisplayName>Luigi Straccia</DisplayName>
        <AccountId>12</AccountId>
        <AccountType/>
      </UserInfo>
      <UserInfo>
        <DisplayName>Kwame Mensa-Bonsu</DisplayName>
        <AccountId>2038</AccountId>
        <AccountType/>
      </UserInfo>
    </SharedWithUsers>
  </documentManagement>
</p:properties>
</file>

<file path=customXml/itemProps1.xml><?xml version="1.0" encoding="utf-8"?>
<ds:datastoreItem xmlns:ds="http://schemas.openxmlformats.org/officeDocument/2006/customXml" ds:itemID="{8DDB6CE6-F039-4D5D-9A0A-30211F9240C9}">
  <ds:schemaRefs>
    <ds:schemaRef ds:uri="http://schemas.microsoft.com/sharepoint/v3/contenttype/forms"/>
  </ds:schemaRefs>
</ds:datastoreItem>
</file>

<file path=customXml/itemProps2.xml><?xml version="1.0" encoding="utf-8"?>
<ds:datastoreItem xmlns:ds="http://schemas.openxmlformats.org/officeDocument/2006/customXml" ds:itemID="{3B8A4C70-439A-4FB6-9B4E-350BE4C4A454}">
  <ds:schemaRefs>
    <ds:schemaRef ds:uri="36480b0b-4218-406f-b6aa-c4be6e294aac"/>
    <ds:schemaRef ds:uri="a843980e-9801-4a76-b336-32c207b37c3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7D165B8E-A166-46AD-BFD7-CD27B34D54A3}">
  <ds:schemaRefs>
    <ds:schemaRef ds:uri="a843980e-9801-4a76-b336-32c207b37c36"/>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PP Presentation Template</Template>
  <Application>Microsoft Office PowerPoint</Application>
  <PresentationFormat>On-screen Show (4:3)</PresentationFormat>
  <Slides>45</Slides>
  <Notes>7</Notes>
  <HiddenSlides>0</HiddenSlides>
  <ScaleCrop>false</ScaleCrop>
  <HeadingPairs>
    <vt:vector size="4" baseType="variant">
      <vt:variant>
        <vt:lpstr>Theme</vt:lpstr>
      </vt:variant>
      <vt:variant>
        <vt:i4>2</vt:i4>
      </vt:variant>
      <vt:variant>
        <vt:lpstr>Slide Titles</vt:lpstr>
      </vt:variant>
      <vt:variant>
        <vt:i4>45</vt:i4>
      </vt:variant>
    </vt:vector>
  </HeadingPairs>
  <TitlesOfParts>
    <vt:vector size="47" baseType="lpstr">
      <vt:lpstr>PP Presentation Template</vt:lpstr>
      <vt:lpstr>MK Way Presentation Template</vt:lpstr>
      <vt:lpstr>PowerPoint Presentation</vt:lpstr>
      <vt:lpstr>PowerPoint Presentation</vt:lpstr>
      <vt:lpstr>PowerPoint Presentation</vt:lpstr>
      <vt:lpstr>PowerPoint Presentation</vt:lpstr>
      <vt:lpstr>PowerPoint Presentation</vt:lpstr>
      <vt:lpstr>PowerPoint Presentation</vt:lpstr>
      <vt:lpstr>Our year in numbers</vt:lpstr>
      <vt:lpstr>The impact of COVID-19 on activity</vt:lpstr>
      <vt:lpstr>The impact of COVID-19 on our community</vt:lpstr>
      <vt:lpstr>Vaccination Centre</vt:lpstr>
      <vt:lpstr>The impact of COVID-19 on our staff</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COVID-19 pandemic</vt:lpstr>
      <vt:lpstr>Our Governors</vt:lpstr>
      <vt:lpstr>New Governors</vt:lpstr>
      <vt:lpstr>Statutory Duties</vt:lpstr>
      <vt:lpstr>Statutory Duties cont’d</vt:lpstr>
      <vt:lpstr>Activities 2020-2021</vt:lpstr>
      <vt:lpstr>Other activities</vt:lpstr>
      <vt:lpstr>Membership</vt:lpstr>
      <vt:lpstr>Membership: Planned activities</vt:lpstr>
      <vt:lpstr>Membership</vt:lpstr>
      <vt:lpstr>Our governors</vt:lpstr>
      <vt:lpstr>PowerPoint Presentation</vt:lpstr>
      <vt:lpstr>PowerPoint Presentation</vt:lpstr>
      <vt:lpstr>Looking ahead…</vt:lpstr>
      <vt:lpstr>#MKUHGreenerFuture</vt:lpstr>
      <vt:lpstr>Estates developments </vt:lpstr>
      <vt:lpstr>Thank you...</vt:lpstr>
      <vt:lpstr>PowerPoint Presentation</vt:lpstr>
    </vt:vector>
  </TitlesOfParts>
  <Company>Milton Keynes Universtiy Hospital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Luigi Straccia</dc:creator>
  <cp:revision>2</cp:revision>
  <dcterms:created xsi:type="dcterms:W3CDTF">2019-09-04T08:52:35Z</dcterms:created>
  <dcterms:modified xsi:type="dcterms:W3CDTF">2021-11-04T09:35:46Z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ContentTypeId" pid="2">
    <vt:lpwstr>0x0101005FFE4109BBBD4F4CABB2A66CD5A01ED0</vt:lpwstr>
  </property>
  <property fmtid="{D5CDD505-2E9C-101B-9397-08002B2CF9AE}" name="NXPowerLiteLastOptimized" pid="3">
    <vt:lpwstr>843074</vt:lpwstr>
  </property>
  <property fmtid="{D5CDD505-2E9C-101B-9397-08002B2CF9AE}" name="NXPowerLiteSettings" pid="4">
    <vt:lpwstr>F7000400038000</vt:lpwstr>
  </property>
  <property fmtid="{D5CDD505-2E9C-101B-9397-08002B2CF9AE}" name="NXPowerLiteVersion" pid="5">
    <vt:lpwstr>S9.1.2</vt:lpwstr>
  </property>
</Properties>
</file>