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av" ContentType="audio/wav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notesSlides/notesSlide16.xml" ContentType="application/vnd.openxmlformats-officedocument.presentationml.notesSlide+xml"/>
  <Override PartName="/ppt/diagrams/data12.xml" ContentType="application/vnd.openxmlformats-officedocument.drawingml.diagramData+xml"/>
  <Override PartName="/ppt/diagrams/layout12.xml" ContentType="application/vnd.openxmlformats-officedocument.drawingml.diagramLayout+xml"/>
  <Override PartName="/ppt/diagrams/quickStyle12.xml" ContentType="application/vnd.openxmlformats-officedocument.drawingml.diagramStyle+xml"/>
  <Override PartName="/ppt/diagrams/colors12.xml" ContentType="application/vnd.openxmlformats-officedocument.drawingml.diagramColors+xml"/>
  <Override PartName="/ppt/diagrams/drawing12.xml" ContentType="application/vnd.ms-office.drawingml.diagramDrawing+xml"/>
  <Override PartName="/ppt/diagrams/data13.xml" ContentType="application/vnd.openxmlformats-officedocument.drawingml.diagramData+xml"/>
  <Override PartName="/ppt/diagrams/layout13.xml" ContentType="application/vnd.openxmlformats-officedocument.drawingml.diagramLayout+xml"/>
  <Override PartName="/ppt/diagrams/quickStyle13.xml" ContentType="application/vnd.openxmlformats-officedocument.drawingml.diagramStyle+xml"/>
  <Override PartName="/ppt/diagrams/colors13.xml" ContentType="application/vnd.openxmlformats-officedocument.drawingml.diagramColors+xml"/>
  <Override PartName="/ppt/diagrams/drawing13.xml" ContentType="application/vnd.ms-office.drawingml.diagramDrawing+xml"/>
  <Override PartName="/ppt/diagrams/data14.xml" ContentType="application/vnd.openxmlformats-officedocument.drawingml.diagramData+xml"/>
  <Override PartName="/ppt/diagrams/layout14.xml" ContentType="application/vnd.openxmlformats-officedocument.drawingml.diagramLayout+xml"/>
  <Override PartName="/ppt/diagrams/quickStyle14.xml" ContentType="application/vnd.openxmlformats-officedocument.drawingml.diagramStyle+xml"/>
  <Override PartName="/ppt/diagrams/colors14.xml" ContentType="application/vnd.openxmlformats-officedocument.drawingml.diagramColors+xml"/>
  <Override PartName="/ppt/diagrams/drawing14.xml" ContentType="application/vnd.ms-office.drawingml.diagramDrawing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85"/>
  </p:notesMasterIdLst>
  <p:handoutMasterIdLst>
    <p:handoutMasterId r:id="rId86"/>
  </p:handoutMasterIdLst>
  <p:sldIdLst>
    <p:sldId id="256" r:id="rId5"/>
    <p:sldId id="263" r:id="rId6"/>
    <p:sldId id="257" r:id="rId7"/>
    <p:sldId id="523" r:id="rId8"/>
    <p:sldId id="265" r:id="rId9"/>
    <p:sldId id="315" r:id="rId10"/>
    <p:sldId id="261" r:id="rId11"/>
    <p:sldId id="262" r:id="rId12"/>
    <p:sldId id="317" r:id="rId13"/>
    <p:sldId id="318" r:id="rId14"/>
    <p:sldId id="319" r:id="rId15"/>
    <p:sldId id="320" r:id="rId16"/>
    <p:sldId id="321" r:id="rId17"/>
    <p:sldId id="322" r:id="rId18"/>
    <p:sldId id="267" r:id="rId19"/>
    <p:sldId id="524" r:id="rId20"/>
    <p:sldId id="279" r:id="rId21"/>
    <p:sldId id="281" r:id="rId22"/>
    <p:sldId id="280" r:id="rId23"/>
    <p:sldId id="525" r:id="rId24"/>
    <p:sldId id="283" r:id="rId25"/>
    <p:sldId id="323" r:id="rId26"/>
    <p:sldId id="324" r:id="rId27"/>
    <p:sldId id="277" r:id="rId28"/>
    <p:sldId id="526" r:id="rId29"/>
    <p:sldId id="527" r:id="rId30"/>
    <p:sldId id="528" r:id="rId31"/>
    <p:sldId id="507" r:id="rId32"/>
    <p:sldId id="508" r:id="rId33"/>
    <p:sldId id="285" r:id="rId34"/>
    <p:sldId id="529" r:id="rId35"/>
    <p:sldId id="286" r:id="rId36"/>
    <p:sldId id="287" r:id="rId37"/>
    <p:sldId id="288" r:id="rId38"/>
    <p:sldId id="530" r:id="rId39"/>
    <p:sldId id="289" r:id="rId40"/>
    <p:sldId id="290" r:id="rId41"/>
    <p:sldId id="531" r:id="rId42"/>
    <p:sldId id="532" r:id="rId43"/>
    <p:sldId id="533" r:id="rId44"/>
    <p:sldId id="534" r:id="rId45"/>
    <p:sldId id="293" r:id="rId46"/>
    <p:sldId id="272" r:id="rId47"/>
    <p:sldId id="294" r:id="rId48"/>
    <p:sldId id="273" r:id="rId49"/>
    <p:sldId id="298" r:id="rId50"/>
    <p:sldId id="274" r:id="rId51"/>
    <p:sldId id="295" r:id="rId52"/>
    <p:sldId id="513" r:id="rId53"/>
    <p:sldId id="514" r:id="rId54"/>
    <p:sldId id="515" r:id="rId55"/>
    <p:sldId id="517" r:id="rId56"/>
    <p:sldId id="518" r:id="rId57"/>
    <p:sldId id="519" r:id="rId58"/>
    <p:sldId id="520" r:id="rId59"/>
    <p:sldId id="521" r:id="rId60"/>
    <p:sldId id="296" r:id="rId61"/>
    <p:sldId id="510" r:id="rId62"/>
    <p:sldId id="512" r:id="rId63"/>
    <p:sldId id="511" r:id="rId64"/>
    <p:sldId id="297" r:id="rId65"/>
    <p:sldId id="275" r:id="rId66"/>
    <p:sldId id="299" r:id="rId67"/>
    <p:sldId id="300" r:id="rId68"/>
    <p:sldId id="522" r:id="rId69"/>
    <p:sldId id="535" r:id="rId70"/>
    <p:sldId id="301" r:id="rId71"/>
    <p:sldId id="302" r:id="rId72"/>
    <p:sldId id="303" r:id="rId73"/>
    <p:sldId id="304" r:id="rId74"/>
    <p:sldId id="305" r:id="rId75"/>
    <p:sldId id="536" r:id="rId76"/>
    <p:sldId id="537" r:id="rId77"/>
    <p:sldId id="538" r:id="rId78"/>
    <p:sldId id="309" r:id="rId79"/>
    <p:sldId id="539" r:id="rId80"/>
    <p:sldId id="311" r:id="rId81"/>
    <p:sldId id="540" r:id="rId82"/>
    <p:sldId id="313" r:id="rId83"/>
    <p:sldId id="314" r:id="rId8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6797BE0D-A4F4-2010-9F9E-3CCA78EF1760}" name="Maria Wogan" initials="MW" userId="da541efc18af4660" providerId="Windows Live"/>
  <p188:author id="{6725233E-E29C-F0CE-0437-2F059F6E8FC7}" name="KAY, Nicola (NHS BEDFORDSHIRE, LUTON AND MILTON KEYNES CCG)" initials="KN(BLAMKC" userId="S::nicola.kay1@nhs.net::f2af215a-2b4d-4628-b932-93de781f5923" providerId="AD"/>
  <p188:author id="{CA6F2FA8-7A6C-53EA-3CA9-A61F0553ECE6}" name="Sharon Kendal (MLCSU)" initials="SK(" userId="S::sharon.kendal@mlcsu.nhs.uk::e065a7e3-5912-4383-95b1-d4249b4ce151" providerId="AD"/>
</p188:authorLst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Summers Michelle [Capability House] - NHS Bedfordshire CCG" initials="SM[H-NBC" lastIdx="2" clrIdx="0"/>
  <p:cmAuthor id="2" name="SUMMERS, Michelle (NHS BEDFORDSHIRE, LUTON AND MILTON KEYNES CCG)" initials="SM(BLAMKC" lastIdx="1" clrIdx="1"/>
  <p:cmAuthor id="3" name="COX, Felicity (NHS BEDFORDSHIRE, LUTON AND MILTON KEYNES CCG)" initials="CF(BLAMKC" lastIdx="2" clrIdx="2">
    <p:extLst>
      <p:ext uri="{19B8F6BF-5375-455C-9EA6-DF929625EA0E}">
        <p15:presenceInfo xmlns:p15="http://schemas.microsoft.com/office/powerpoint/2012/main" userId="S::felicity.cox1@nhs.net::177aee50-dec4-4092-ad3e-5eb6b7a0da9d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3300"/>
    <a:srgbClr val="106FB8"/>
    <a:srgbClr val="39A5DF"/>
    <a:srgbClr val="FFFFFF"/>
  </p:clrMru>
  <p:extLst>
    <p:ext uri="{E76CE94A-603C-4142-B9EB-6D1370010A27}">
      <p14:discardImageEditData xmlns:p14="http://schemas.microsoft.com/office/powerpoint/2010/main" val="1"/>
    </p:ext>
    <p:ext uri="{D31A062A-798A-4329-ABDD-BBA856620510}">
      <p14:defaultImageDpi xmlns:p14="http://schemas.microsoft.com/office/powerpoint/2010/main" val="15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7D2E49E7-2CFB-4471-A364-9024F66BAD1F}" v="2" dt="2024-12-11T08:42:27.006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2838BEF-8BB2-4498-84A7-C5851F593DF1}" styleName="Medium Style 4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798" autoAdjust="0"/>
    <p:restoredTop sz="93729" autoAdjust="0"/>
  </p:normalViewPr>
  <p:slideViewPr>
    <p:cSldViewPr>
      <p:cViewPr varScale="1">
        <p:scale>
          <a:sx n="104" d="100"/>
          <a:sy n="104" d="100"/>
        </p:scale>
        <p:origin x="1230" y="96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10" d="100"/>
        <a:sy n="110" d="100"/>
      </p:scale>
      <p:origin x="0" y="-13464"/>
    </p:cViewPr>
  </p:sorterViewPr>
  <p:notesViewPr>
    <p:cSldViewPr>
      <p:cViewPr varScale="1">
        <p:scale>
          <a:sx n="85" d="100"/>
          <a:sy n="85" d="100"/>
        </p:scale>
        <p:origin x="2720" y="17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2.xml"/><Relationship Id="rId21" Type="http://schemas.openxmlformats.org/officeDocument/2006/relationships/slide" Target="slides/slide17.xml"/><Relationship Id="rId42" Type="http://schemas.openxmlformats.org/officeDocument/2006/relationships/slide" Target="slides/slide38.xml"/><Relationship Id="rId47" Type="http://schemas.openxmlformats.org/officeDocument/2006/relationships/slide" Target="slides/slide43.xml"/><Relationship Id="rId63" Type="http://schemas.openxmlformats.org/officeDocument/2006/relationships/slide" Target="slides/slide59.xml"/><Relationship Id="rId68" Type="http://schemas.openxmlformats.org/officeDocument/2006/relationships/slide" Target="slides/slide64.xml"/><Relationship Id="rId84" Type="http://schemas.openxmlformats.org/officeDocument/2006/relationships/slide" Target="slides/slide80.xml"/><Relationship Id="rId89" Type="http://schemas.openxmlformats.org/officeDocument/2006/relationships/viewProps" Target="viewProps.xml"/><Relationship Id="rId16" Type="http://schemas.openxmlformats.org/officeDocument/2006/relationships/slide" Target="slides/slide12.xml"/><Relationship Id="rId11" Type="http://schemas.openxmlformats.org/officeDocument/2006/relationships/slide" Target="slides/slide7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53" Type="http://schemas.openxmlformats.org/officeDocument/2006/relationships/slide" Target="slides/slide49.xml"/><Relationship Id="rId58" Type="http://schemas.openxmlformats.org/officeDocument/2006/relationships/slide" Target="slides/slide54.xml"/><Relationship Id="rId74" Type="http://schemas.openxmlformats.org/officeDocument/2006/relationships/slide" Target="slides/slide70.xml"/><Relationship Id="rId79" Type="http://schemas.openxmlformats.org/officeDocument/2006/relationships/slide" Target="slides/slide75.xml"/><Relationship Id="rId5" Type="http://schemas.openxmlformats.org/officeDocument/2006/relationships/slide" Target="slides/slide1.xml"/><Relationship Id="rId90" Type="http://schemas.openxmlformats.org/officeDocument/2006/relationships/theme" Target="theme/theme1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43" Type="http://schemas.openxmlformats.org/officeDocument/2006/relationships/slide" Target="slides/slide39.xml"/><Relationship Id="rId48" Type="http://schemas.openxmlformats.org/officeDocument/2006/relationships/slide" Target="slides/slide44.xml"/><Relationship Id="rId64" Type="http://schemas.openxmlformats.org/officeDocument/2006/relationships/slide" Target="slides/slide60.xml"/><Relationship Id="rId69" Type="http://schemas.openxmlformats.org/officeDocument/2006/relationships/slide" Target="slides/slide65.xml"/><Relationship Id="rId8" Type="http://schemas.openxmlformats.org/officeDocument/2006/relationships/slide" Target="slides/slide4.xml"/><Relationship Id="rId51" Type="http://schemas.openxmlformats.org/officeDocument/2006/relationships/slide" Target="slides/slide47.xml"/><Relationship Id="rId72" Type="http://schemas.openxmlformats.org/officeDocument/2006/relationships/slide" Target="slides/slide68.xml"/><Relationship Id="rId80" Type="http://schemas.openxmlformats.org/officeDocument/2006/relationships/slide" Target="slides/slide76.xml"/><Relationship Id="rId85" Type="http://schemas.openxmlformats.org/officeDocument/2006/relationships/notesMaster" Target="notesMasters/notesMaster1.xml"/><Relationship Id="rId93" Type="http://schemas.microsoft.com/office/2018/10/relationships/authors" Target="authors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slide" Target="slides/slide42.xml"/><Relationship Id="rId59" Type="http://schemas.openxmlformats.org/officeDocument/2006/relationships/slide" Target="slides/slide55.xml"/><Relationship Id="rId67" Type="http://schemas.openxmlformats.org/officeDocument/2006/relationships/slide" Target="slides/slide63.xml"/><Relationship Id="rId20" Type="http://schemas.openxmlformats.org/officeDocument/2006/relationships/slide" Target="slides/slide16.xml"/><Relationship Id="rId41" Type="http://schemas.openxmlformats.org/officeDocument/2006/relationships/slide" Target="slides/slide37.xml"/><Relationship Id="rId54" Type="http://schemas.openxmlformats.org/officeDocument/2006/relationships/slide" Target="slides/slide50.xml"/><Relationship Id="rId62" Type="http://schemas.openxmlformats.org/officeDocument/2006/relationships/slide" Target="slides/slide58.xml"/><Relationship Id="rId70" Type="http://schemas.openxmlformats.org/officeDocument/2006/relationships/slide" Target="slides/slide66.xml"/><Relationship Id="rId75" Type="http://schemas.openxmlformats.org/officeDocument/2006/relationships/slide" Target="slides/slide71.xml"/><Relationship Id="rId83" Type="http://schemas.openxmlformats.org/officeDocument/2006/relationships/slide" Target="slides/slide79.xml"/><Relationship Id="rId88" Type="http://schemas.openxmlformats.org/officeDocument/2006/relationships/presProps" Target="presProps.xml"/><Relationship Id="rId91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slide" Target="slides/slide45.xml"/><Relationship Id="rId57" Type="http://schemas.openxmlformats.org/officeDocument/2006/relationships/slide" Target="slides/slide53.xml"/><Relationship Id="rId10" Type="http://schemas.openxmlformats.org/officeDocument/2006/relationships/slide" Target="slides/slide6.xml"/><Relationship Id="rId31" Type="http://schemas.openxmlformats.org/officeDocument/2006/relationships/slide" Target="slides/slide27.xml"/><Relationship Id="rId44" Type="http://schemas.openxmlformats.org/officeDocument/2006/relationships/slide" Target="slides/slide40.xml"/><Relationship Id="rId52" Type="http://schemas.openxmlformats.org/officeDocument/2006/relationships/slide" Target="slides/slide48.xml"/><Relationship Id="rId60" Type="http://schemas.openxmlformats.org/officeDocument/2006/relationships/slide" Target="slides/slide56.xml"/><Relationship Id="rId65" Type="http://schemas.openxmlformats.org/officeDocument/2006/relationships/slide" Target="slides/slide61.xml"/><Relationship Id="rId73" Type="http://schemas.openxmlformats.org/officeDocument/2006/relationships/slide" Target="slides/slide69.xml"/><Relationship Id="rId78" Type="http://schemas.openxmlformats.org/officeDocument/2006/relationships/slide" Target="slides/slide74.xml"/><Relationship Id="rId81" Type="http://schemas.openxmlformats.org/officeDocument/2006/relationships/slide" Target="slides/slide77.xml"/><Relationship Id="rId86" Type="http://schemas.openxmlformats.org/officeDocument/2006/relationships/handoutMaster" Target="handoutMasters/handout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9" Type="http://schemas.openxmlformats.org/officeDocument/2006/relationships/slide" Target="slides/slide35.xml"/><Relationship Id="rId34" Type="http://schemas.openxmlformats.org/officeDocument/2006/relationships/slide" Target="slides/slide30.xml"/><Relationship Id="rId50" Type="http://schemas.openxmlformats.org/officeDocument/2006/relationships/slide" Target="slides/slide46.xml"/><Relationship Id="rId55" Type="http://schemas.openxmlformats.org/officeDocument/2006/relationships/slide" Target="slides/slide51.xml"/><Relationship Id="rId76" Type="http://schemas.openxmlformats.org/officeDocument/2006/relationships/slide" Target="slides/slide72.xml"/><Relationship Id="rId7" Type="http://schemas.openxmlformats.org/officeDocument/2006/relationships/slide" Target="slides/slide3.xml"/><Relationship Id="rId71" Type="http://schemas.openxmlformats.org/officeDocument/2006/relationships/slide" Target="slides/slide67.xml"/><Relationship Id="rId92" Type="http://schemas.microsoft.com/office/2015/10/relationships/revisionInfo" Target="revisionInfo.xml"/><Relationship Id="rId2" Type="http://schemas.openxmlformats.org/officeDocument/2006/relationships/customXml" Target="../customXml/item2.xml"/><Relationship Id="rId29" Type="http://schemas.openxmlformats.org/officeDocument/2006/relationships/slide" Target="slides/slide25.xml"/><Relationship Id="rId24" Type="http://schemas.openxmlformats.org/officeDocument/2006/relationships/slide" Target="slides/slide20.xml"/><Relationship Id="rId40" Type="http://schemas.openxmlformats.org/officeDocument/2006/relationships/slide" Target="slides/slide36.xml"/><Relationship Id="rId45" Type="http://schemas.openxmlformats.org/officeDocument/2006/relationships/slide" Target="slides/slide41.xml"/><Relationship Id="rId66" Type="http://schemas.openxmlformats.org/officeDocument/2006/relationships/slide" Target="slides/slide62.xml"/><Relationship Id="rId87" Type="http://schemas.openxmlformats.org/officeDocument/2006/relationships/commentAuthors" Target="commentAuthors.xml"/><Relationship Id="rId61" Type="http://schemas.openxmlformats.org/officeDocument/2006/relationships/slide" Target="slides/slide57.xml"/><Relationship Id="rId82" Type="http://schemas.openxmlformats.org/officeDocument/2006/relationships/slide" Target="slides/slide78.xml"/><Relationship Id="rId19" Type="http://schemas.openxmlformats.org/officeDocument/2006/relationships/slide" Target="slides/slide15.xml"/><Relationship Id="rId14" Type="http://schemas.openxmlformats.org/officeDocument/2006/relationships/slide" Target="slides/slide10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56" Type="http://schemas.openxmlformats.org/officeDocument/2006/relationships/slide" Target="slides/slide52.xml"/><Relationship Id="rId77" Type="http://schemas.openxmlformats.org/officeDocument/2006/relationships/slide" Target="slides/slide73.xml"/></Relationships>
</file>

<file path=ppt/diagrams/_rels/data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1.svg"/><Relationship Id="rId3" Type="http://schemas.openxmlformats.org/officeDocument/2006/relationships/image" Target="../media/image66.png"/><Relationship Id="rId7" Type="http://schemas.openxmlformats.org/officeDocument/2006/relationships/image" Target="../media/image70.png"/><Relationship Id="rId2" Type="http://schemas.openxmlformats.org/officeDocument/2006/relationships/image" Target="../media/image65.svg"/><Relationship Id="rId1" Type="http://schemas.openxmlformats.org/officeDocument/2006/relationships/image" Target="../media/image64.png"/><Relationship Id="rId6" Type="http://schemas.openxmlformats.org/officeDocument/2006/relationships/image" Target="../media/image69.svg"/><Relationship Id="rId5" Type="http://schemas.openxmlformats.org/officeDocument/2006/relationships/image" Target="../media/image68.png"/><Relationship Id="rId4" Type="http://schemas.openxmlformats.org/officeDocument/2006/relationships/image" Target="../media/image67.svg"/></Relationships>
</file>

<file path=ppt/diagrams/_rels/data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svg"/><Relationship Id="rId3" Type="http://schemas.openxmlformats.org/officeDocument/2006/relationships/image" Target="../media/image35.png"/><Relationship Id="rId7" Type="http://schemas.openxmlformats.org/officeDocument/2006/relationships/image" Target="../media/image39.png"/><Relationship Id="rId2" Type="http://schemas.openxmlformats.org/officeDocument/2006/relationships/image" Target="../media/image34.svg"/><Relationship Id="rId1" Type="http://schemas.openxmlformats.org/officeDocument/2006/relationships/image" Target="../media/image33.png"/><Relationship Id="rId6" Type="http://schemas.openxmlformats.org/officeDocument/2006/relationships/image" Target="../media/image38.svg"/><Relationship Id="rId5" Type="http://schemas.openxmlformats.org/officeDocument/2006/relationships/image" Target="../media/image37.png"/><Relationship Id="rId4" Type="http://schemas.openxmlformats.org/officeDocument/2006/relationships/image" Target="../media/image36.svg"/></Relationships>
</file>

<file path=ppt/diagrams/_rels/drawing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1.svg"/><Relationship Id="rId3" Type="http://schemas.openxmlformats.org/officeDocument/2006/relationships/image" Target="../media/image66.png"/><Relationship Id="rId7" Type="http://schemas.openxmlformats.org/officeDocument/2006/relationships/image" Target="../media/image70.png"/><Relationship Id="rId2" Type="http://schemas.openxmlformats.org/officeDocument/2006/relationships/image" Target="../media/image65.svg"/><Relationship Id="rId1" Type="http://schemas.openxmlformats.org/officeDocument/2006/relationships/image" Target="../media/image64.png"/><Relationship Id="rId6" Type="http://schemas.openxmlformats.org/officeDocument/2006/relationships/image" Target="../media/image69.svg"/><Relationship Id="rId5" Type="http://schemas.openxmlformats.org/officeDocument/2006/relationships/image" Target="../media/image68.png"/><Relationship Id="rId4" Type="http://schemas.openxmlformats.org/officeDocument/2006/relationships/image" Target="../media/image67.svg"/></Relationships>
</file>

<file path=ppt/diagrams/_rels/drawing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svg"/><Relationship Id="rId3" Type="http://schemas.openxmlformats.org/officeDocument/2006/relationships/image" Target="../media/image35.png"/><Relationship Id="rId7" Type="http://schemas.openxmlformats.org/officeDocument/2006/relationships/image" Target="../media/image39.png"/><Relationship Id="rId2" Type="http://schemas.openxmlformats.org/officeDocument/2006/relationships/image" Target="../media/image34.svg"/><Relationship Id="rId1" Type="http://schemas.openxmlformats.org/officeDocument/2006/relationships/image" Target="../media/image33.png"/><Relationship Id="rId6" Type="http://schemas.openxmlformats.org/officeDocument/2006/relationships/image" Target="../media/image38.svg"/><Relationship Id="rId5" Type="http://schemas.openxmlformats.org/officeDocument/2006/relationships/image" Target="../media/image37.png"/><Relationship Id="rId4" Type="http://schemas.openxmlformats.org/officeDocument/2006/relationships/image" Target="../media/image36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EEABB6A-A5F8-4D93-AAD6-B4199C125398}" type="doc">
      <dgm:prSet loTypeId="urn:microsoft.com/office/officeart/2005/8/layout/default" loCatId="list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4C9FC35F-C61F-4816-BC73-04F869EECACF}">
      <dgm:prSet custT="1"/>
      <dgm:spPr>
        <a:solidFill>
          <a:srgbClr val="002060"/>
        </a:solidFill>
        <a:effectLst/>
      </dgm:spPr>
      <dgm:t>
        <a:bodyPr/>
        <a:lstStyle/>
        <a:p>
          <a:r>
            <a:rPr lang="en-GB" sz="2400"/>
            <a:t>Acutely unwell</a:t>
          </a:r>
          <a:endParaRPr lang="en-US" sz="2400"/>
        </a:p>
      </dgm:t>
    </dgm:pt>
    <dgm:pt modelId="{1C364D8C-3D41-4D18-9B9C-CB3C4D714698}" type="parTrans" cxnId="{E51CEAF3-FD7F-4C23-802B-D6435EAA3113}">
      <dgm:prSet/>
      <dgm:spPr/>
      <dgm:t>
        <a:bodyPr/>
        <a:lstStyle/>
        <a:p>
          <a:endParaRPr lang="en-US" sz="2400"/>
        </a:p>
      </dgm:t>
    </dgm:pt>
    <dgm:pt modelId="{4239D572-FA81-4FDA-8D0C-E760B4CBB86A}" type="sibTrans" cxnId="{E51CEAF3-FD7F-4C23-802B-D6435EAA3113}">
      <dgm:prSet/>
      <dgm:spPr/>
      <dgm:t>
        <a:bodyPr/>
        <a:lstStyle/>
        <a:p>
          <a:endParaRPr lang="en-US" sz="2400"/>
        </a:p>
      </dgm:t>
    </dgm:pt>
    <dgm:pt modelId="{A3F85671-2952-49C3-8875-2B2E6463F55D}">
      <dgm:prSet custT="1"/>
      <dgm:spPr>
        <a:solidFill>
          <a:srgbClr val="002060"/>
        </a:solidFill>
        <a:effectLst/>
      </dgm:spPr>
      <dgm:t>
        <a:bodyPr/>
        <a:lstStyle/>
        <a:p>
          <a:r>
            <a:rPr lang="en-GB" sz="2400" dirty="0"/>
            <a:t>Chronic illness e.g. COPD, cancer</a:t>
          </a:r>
          <a:endParaRPr lang="en-US" sz="2400" dirty="0"/>
        </a:p>
      </dgm:t>
    </dgm:pt>
    <dgm:pt modelId="{8296DE65-B731-4CBE-9DDF-86CA9C9F1168}" type="parTrans" cxnId="{BE096680-A347-406B-AFDC-5C5F6AB0AD09}">
      <dgm:prSet/>
      <dgm:spPr/>
      <dgm:t>
        <a:bodyPr/>
        <a:lstStyle/>
        <a:p>
          <a:endParaRPr lang="en-US" sz="2400"/>
        </a:p>
      </dgm:t>
    </dgm:pt>
    <dgm:pt modelId="{4FE0E723-E90F-4D79-85A5-4472D4B67FA1}" type="sibTrans" cxnId="{BE096680-A347-406B-AFDC-5C5F6AB0AD09}">
      <dgm:prSet/>
      <dgm:spPr/>
      <dgm:t>
        <a:bodyPr/>
        <a:lstStyle/>
        <a:p>
          <a:endParaRPr lang="en-US" sz="2400"/>
        </a:p>
      </dgm:t>
    </dgm:pt>
    <dgm:pt modelId="{04A5C962-4A7D-4CDF-B237-8C13D81061B3}">
      <dgm:prSet custT="1"/>
      <dgm:spPr>
        <a:solidFill>
          <a:srgbClr val="002060"/>
        </a:solidFill>
        <a:effectLst/>
      </dgm:spPr>
      <dgm:t>
        <a:bodyPr/>
        <a:lstStyle/>
        <a:p>
          <a:r>
            <a:rPr lang="en-GB" sz="2400" dirty="0"/>
            <a:t>Progressive diseases e.g. dementia</a:t>
          </a:r>
          <a:endParaRPr lang="en-US" sz="2400" dirty="0"/>
        </a:p>
      </dgm:t>
    </dgm:pt>
    <dgm:pt modelId="{8307178E-8623-4B84-8FD3-6141D6DC680B}" type="parTrans" cxnId="{3237B304-37E7-4EE9-93A3-42AE107103DF}">
      <dgm:prSet/>
      <dgm:spPr/>
      <dgm:t>
        <a:bodyPr/>
        <a:lstStyle/>
        <a:p>
          <a:endParaRPr lang="en-US" sz="2400"/>
        </a:p>
      </dgm:t>
    </dgm:pt>
    <dgm:pt modelId="{EC7AFFA9-05B2-4F15-B13A-C5AF50596B26}" type="sibTrans" cxnId="{3237B304-37E7-4EE9-93A3-42AE107103DF}">
      <dgm:prSet/>
      <dgm:spPr/>
      <dgm:t>
        <a:bodyPr/>
        <a:lstStyle/>
        <a:p>
          <a:endParaRPr lang="en-US" sz="2400"/>
        </a:p>
      </dgm:t>
    </dgm:pt>
    <dgm:pt modelId="{35A1A0F8-BBF0-4595-BA9E-6B2776A7D660}">
      <dgm:prSet custT="1"/>
      <dgm:spPr>
        <a:solidFill>
          <a:srgbClr val="002060"/>
        </a:solidFill>
        <a:effectLst/>
      </dgm:spPr>
      <dgm:t>
        <a:bodyPr/>
        <a:lstStyle/>
        <a:p>
          <a:r>
            <a:rPr lang="en-GB" sz="2400"/>
            <a:t>Disability e.g. immobility </a:t>
          </a:r>
          <a:endParaRPr lang="en-US" sz="2400"/>
        </a:p>
      </dgm:t>
    </dgm:pt>
    <dgm:pt modelId="{1D0CF362-D80F-40B6-8364-F8A1C143FCF8}" type="parTrans" cxnId="{085F33AB-6E33-4B30-ABC3-570E17144B2B}">
      <dgm:prSet/>
      <dgm:spPr/>
      <dgm:t>
        <a:bodyPr/>
        <a:lstStyle/>
        <a:p>
          <a:endParaRPr lang="en-US" sz="2400"/>
        </a:p>
      </dgm:t>
    </dgm:pt>
    <dgm:pt modelId="{7F86E653-7AC6-4BCD-9DDE-3F1D3ADD3EDD}" type="sibTrans" cxnId="{085F33AB-6E33-4B30-ABC3-570E17144B2B}">
      <dgm:prSet/>
      <dgm:spPr/>
      <dgm:t>
        <a:bodyPr/>
        <a:lstStyle/>
        <a:p>
          <a:endParaRPr lang="en-US" sz="2400"/>
        </a:p>
      </dgm:t>
    </dgm:pt>
    <dgm:pt modelId="{925DBA2C-7964-43EB-A4B1-9ACD67EE2235}" type="pres">
      <dgm:prSet presAssocID="{CEEABB6A-A5F8-4D93-AAD6-B4199C125398}" presName="diagram" presStyleCnt="0">
        <dgm:presLayoutVars>
          <dgm:dir/>
          <dgm:resizeHandles val="exact"/>
        </dgm:presLayoutVars>
      </dgm:prSet>
      <dgm:spPr/>
    </dgm:pt>
    <dgm:pt modelId="{B37ABDC3-5694-49A8-A77D-C16526269BC9}" type="pres">
      <dgm:prSet presAssocID="{4C9FC35F-C61F-4816-BC73-04F869EECACF}" presName="node" presStyleLbl="node1" presStyleIdx="0" presStyleCnt="4">
        <dgm:presLayoutVars>
          <dgm:bulletEnabled val="1"/>
        </dgm:presLayoutVars>
      </dgm:prSet>
      <dgm:spPr/>
    </dgm:pt>
    <dgm:pt modelId="{4CCB394C-52B3-4BB6-8898-244D92D47608}" type="pres">
      <dgm:prSet presAssocID="{4239D572-FA81-4FDA-8D0C-E760B4CBB86A}" presName="sibTrans" presStyleCnt="0"/>
      <dgm:spPr/>
    </dgm:pt>
    <dgm:pt modelId="{D5BA5241-CDF3-4A85-91D6-1BE295F9914F}" type="pres">
      <dgm:prSet presAssocID="{A3F85671-2952-49C3-8875-2B2E6463F55D}" presName="node" presStyleLbl="node1" presStyleIdx="1" presStyleCnt="4">
        <dgm:presLayoutVars>
          <dgm:bulletEnabled val="1"/>
        </dgm:presLayoutVars>
      </dgm:prSet>
      <dgm:spPr/>
    </dgm:pt>
    <dgm:pt modelId="{6A0AFEF2-B32F-42CD-9C6E-469820767732}" type="pres">
      <dgm:prSet presAssocID="{4FE0E723-E90F-4D79-85A5-4472D4B67FA1}" presName="sibTrans" presStyleCnt="0"/>
      <dgm:spPr/>
    </dgm:pt>
    <dgm:pt modelId="{5F97EC81-3E61-4097-B074-DAB4222FF76F}" type="pres">
      <dgm:prSet presAssocID="{04A5C962-4A7D-4CDF-B237-8C13D81061B3}" presName="node" presStyleLbl="node1" presStyleIdx="2" presStyleCnt="4">
        <dgm:presLayoutVars>
          <dgm:bulletEnabled val="1"/>
        </dgm:presLayoutVars>
      </dgm:prSet>
      <dgm:spPr/>
    </dgm:pt>
    <dgm:pt modelId="{6499C4D7-59E5-4EA2-9DDC-FAB0B76DD73A}" type="pres">
      <dgm:prSet presAssocID="{EC7AFFA9-05B2-4F15-B13A-C5AF50596B26}" presName="sibTrans" presStyleCnt="0"/>
      <dgm:spPr/>
    </dgm:pt>
    <dgm:pt modelId="{B4309ED2-0FEC-42B5-A9E2-03245CC3C84B}" type="pres">
      <dgm:prSet presAssocID="{35A1A0F8-BBF0-4595-BA9E-6B2776A7D660}" presName="node" presStyleLbl="node1" presStyleIdx="3" presStyleCnt="4">
        <dgm:presLayoutVars>
          <dgm:bulletEnabled val="1"/>
        </dgm:presLayoutVars>
      </dgm:prSet>
      <dgm:spPr/>
    </dgm:pt>
  </dgm:ptLst>
  <dgm:cxnLst>
    <dgm:cxn modelId="{7B3AA004-C548-48C8-A6BD-19CEB0328DD2}" type="presOf" srcId="{35A1A0F8-BBF0-4595-BA9E-6B2776A7D660}" destId="{B4309ED2-0FEC-42B5-A9E2-03245CC3C84B}" srcOrd="0" destOrd="0" presId="urn:microsoft.com/office/officeart/2005/8/layout/default"/>
    <dgm:cxn modelId="{3237B304-37E7-4EE9-93A3-42AE107103DF}" srcId="{CEEABB6A-A5F8-4D93-AAD6-B4199C125398}" destId="{04A5C962-4A7D-4CDF-B237-8C13D81061B3}" srcOrd="2" destOrd="0" parTransId="{8307178E-8623-4B84-8FD3-6141D6DC680B}" sibTransId="{EC7AFFA9-05B2-4F15-B13A-C5AF50596B26}"/>
    <dgm:cxn modelId="{39BB2751-82CF-4310-90F7-23438F695BC4}" type="presOf" srcId="{CEEABB6A-A5F8-4D93-AAD6-B4199C125398}" destId="{925DBA2C-7964-43EB-A4B1-9ACD67EE2235}" srcOrd="0" destOrd="0" presId="urn:microsoft.com/office/officeart/2005/8/layout/default"/>
    <dgm:cxn modelId="{BE096680-A347-406B-AFDC-5C5F6AB0AD09}" srcId="{CEEABB6A-A5F8-4D93-AAD6-B4199C125398}" destId="{A3F85671-2952-49C3-8875-2B2E6463F55D}" srcOrd="1" destOrd="0" parTransId="{8296DE65-B731-4CBE-9DDF-86CA9C9F1168}" sibTransId="{4FE0E723-E90F-4D79-85A5-4472D4B67FA1}"/>
    <dgm:cxn modelId="{64F9DB87-5FAF-4427-94F3-E30668559A31}" type="presOf" srcId="{4C9FC35F-C61F-4816-BC73-04F869EECACF}" destId="{B37ABDC3-5694-49A8-A77D-C16526269BC9}" srcOrd="0" destOrd="0" presId="urn:microsoft.com/office/officeart/2005/8/layout/default"/>
    <dgm:cxn modelId="{085F33AB-6E33-4B30-ABC3-570E17144B2B}" srcId="{CEEABB6A-A5F8-4D93-AAD6-B4199C125398}" destId="{35A1A0F8-BBF0-4595-BA9E-6B2776A7D660}" srcOrd="3" destOrd="0" parTransId="{1D0CF362-D80F-40B6-8364-F8A1C143FCF8}" sibTransId="{7F86E653-7AC6-4BCD-9DDE-3F1D3ADD3EDD}"/>
    <dgm:cxn modelId="{487181DE-DEFC-446A-8ACC-C84786FA16A0}" type="presOf" srcId="{04A5C962-4A7D-4CDF-B237-8C13D81061B3}" destId="{5F97EC81-3E61-4097-B074-DAB4222FF76F}" srcOrd="0" destOrd="0" presId="urn:microsoft.com/office/officeart/2005/8/layout/default"/>
    <dgm:cxn modelId="{7806AAE5-4102-4C6E-995C-9D58139E1320}" type="presOf" srcId="{A3F85671-2952-49C3-8875-2B2E6463F55D}" destId="{D5BA5241-CDF3-4A85-91D6-1BE295F9914F}" srcOrd="0" destOrd="0" presId="urn:microsoft.com/office/officeart/2005/8/layout/default"/>
    <dgm:cxn modelId="{E51CEAF3-FD7F-4C23-802B-D6435EAA3113}" srcId="{CEEABB6A-A5F8-4D93-AAD6-B4199C125398}" destId="{4C9FC35F-C61F-4816-BC73-04F869EECACF}" srcOrd="0" destOrd="0" parTransId="{1C364D8C-3D41-4D18-9B9C-CB3C4D714698}" sibTransId="{4239D572-FA81-4FDA-8D0C-E760B4CBB86A}"/>
    <dgm:cxn modelId="{6FE41AE7-3EE5-4BD8-9D65-ECBE39CE57AB}" type="presParOf" srcId="{925DBA2C-7964-43EB-A4B1-9ACD67EE2235}" destId="{B37ABDC3-5694-49A8-A77D-C16526269BC9}" srcOrd="0" destOrd="0" presId="urn:microsoft.com/office/officeart/2005/8/layout/default"/>
    <dgm:cxn modelId="{DA6744AB-218E-4A08-8439-774565EA43E5}" type="presParOf" srcId="{925DBA2C-7964-43EB-A4B1-9ACD67EE2235}" destId="{4CCB394C-52B3-4BB6-8898-244D92D47608}" srcOrd="1" destOrd="0" presId="urn:microsoft.com/office/officeart/2005/8/layout/default"/>
    <dgm:cxn modelId="{1958E508-779D-489B-8980-6B8FCAD69D37}" type="presParOf" srcId="{925DBA2C-7964-43EB-A4B1-9ACD67EE2235}" destId="{D5BA5241-CDF3-4A85-91D6-1BE295F9914F}" srcOrd="2" destOrd="0" presId="urn:microsoft.com/office/officeart/2005/8/layout/default"/>
    <dgm:cxn modelId="{C082F273-633C-4A20-836B-E4E018681DE4}" type="presParOf" srcId="{925DBA2C-7964-43EB-A4B1-9ACD67EE2235}" destId="{6A0AFEF2-B32F-42CD-9C6E-469820767732}" srcOrd="3" destOrd="0" presId="urn:microsoft.com/office/officeart/2005/8/layout/default"/>
    <dgm:cxn modelId="{332673D3-EEAC-4E8C-9FD6-708FD679C508}" type="presParOf" srcId="{925DBA2C-7964-43EB-A4B1-9ACD67EE2235}" destId="{5F97EC81-3E61-4097-B074-DAB4222FF76F}" srcOrd="4" destOrd="0" presId="urn:microsoft.com/office/officeart/2005/8/layout/default"/>
    <dgm:cxn modelId="{431B08A7-9C86-4AF0-8811-BB4E4A3EB571}" type="presParOf" srcId="{925DBA2C-7964-43EB-A4B1-9ACD67EE2235}" destId="{6499C4D7-59E5-4EA2-9DDC-FAB0B76DD73A}" srcOrd="5" destOrd="0" presId="urn:microsoft.com/office/officeart/2005/8/layout/default"/>
    <dgm:cxn modelId="{A7B25C5B-DD84-464A-B4B6-60BE11D471FC}" type="presParOf" srcId="{925DBA2C-7964-43EB-A4B1-9ACD67EE2235}" destId="{B4309ED2-0FEC-42B5-A9E2-03245CC3C84B}" srcOrd="6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236661FB-BB81-4733-A4D0-879879BFA0EF}" type="doc">
      <dgm:prSet loTypeId="urn:microsoft.com/office/officeart/2005/8/layout/default" loCatId="list" qsTypeId="urn:microsoft.com/office/officeart/2005/8/quickstyle/simple1" qsCatId="simple" csTypeId="urn:microsoft.com/office/officeart/2005/8/colors/accent3_2" csCatId="accent3" phldr="1"/>
      <dgm:spPr/>
      <dgm:t>
        <a:bodyPr/>
        <a:lstStyle/>
        <a:p>
          <a:endParaRPr lang="en-US"/>
        </a:p>
      </dgm:t>
    </dgm:pt>
    <dgm:pt modelId="{C7ABBE01-7176-46E2-B073-6686E05528DB}">
      <dgm:prSet custT="1"/>
      <dgm:spPr>
        <a:solidFill>
          <a:srgbClr val="002060"/>
        </a:solidFill>
      </dgm:spPr>
      <dgm:t>
        <a:bodyPr/>
        <a:lstStyle/>
        <a:p>
          <a:r>
            <a:rPr lang="en-GB" sz="2000"/>
            <a:t>Taste changes</a:t>
          </a:r>
          <a:endParaRPr lang="en-US" sz="2000"/>
        </a:p>
      </dgm:t>
    </dgm:pt>
    <dgm:pt modelId="{E15A5370-18DB-42A3-AE02-1446E376DDF1}" type="parTrans" cxnId="{867C9C19-C2CF-435E-AF4D-35DA5212FCE4}">
      <dgm:prSet/>
      <dgm:spPr/>
      <dgm:t>
        <a:bodyPr/>
        <a:lstStyle/>
        <a:p>
          <a:endParaRPr lang="en-US" sz="2000"/>
        </a:p>
      </dgm:t>
    </dgm:pt>
    <dgm:pt modelId="{C5A8C151-1710-436E-8A03-7AA21C9628FE}" type="sibTrans" cxnId="{867C9C19-C2CF-435E-AF4D-35DA5212FCE4}">
      <dgm:prSet/>
      <dgm:spPr/>
      <dgm:t>
        <a:bodyPr/>
        <a:lstStyle/>
        <a:p>
          <a:endParaRPr lang="en-US" sz="2000"/>
        </a:p>
      </dgm:t>
    </dgm:pt>
    <dgm:pt modelId="{06A6B4B9-AD75-4120-82F7-18988F778C62}">
      <dgm:prSet custT="1"/>
      <dgm:spPr>
        <a:solidFill>
          <a:srgbClr val="002060"/>
        </a:solidFill>
      </dgm:spPr>
      <dgm:t>
        <a:bodyPr/>
        <a:lstStyle/>
        <a:p>
          <a:r>
            <a:rPr lang="en-GB" sz="2000" dirty="0"/>
            <a:t>Decreased appetite and thirst</a:t>
          </a:r>
          <a:endParaRPr lang="en-US" sz="2000" dirty="0"/>
        </a:p>
      </dgm:t>
    </dgm:pt>
    <dgm:pt modelId="{E47BC051-2A43-4DAA-A271-95C5C884BCC9}" type="parTrans" cxnId="{1A4FD750-A3A8-4255-9675-5199701AAB94}">
      <dgm:prSet/>
      <dgm:spPr/>
      <dgm:t>
        <a:bodyPr/>
        <a:lstStyle/>
        <a:p>
          <a:endParaRPr lang="en-US" sz="2000"/>
        </a:p>
      </dgm:t>
    </dgm:pt>
    <dgm:pt modelId="{0DAFBF9F-C039-4023-BF77-AF4F824B1A3E}" type="sibTrans" cxnId="{1A4FD750-A3A8-4255-9675-5199701AAB94}">
      <dgm:prSet/>
      <dgm:spPr/>
      <dgm:t>
        <a:bodyPr/>
        <a:lstStyle/>
        <a:p>
          <a:endParaRPr lang="en-US" sz="2000"/>
        </a:p>
      </dgm:t>
    </dgm:pt>
    <dgm:pt modelId="{1FB12CB2-0622-4143-BB65-91169574078A}">
      <dgm:prSet custT="1"/>
      <dgm:spPr>
        <a:solidFill>
          <a:srgbClr val="002060"/>
        </a:solidFill>
      </dgm:spPr>
      <dgm:t>
        <a:bodyPr/>
        <a:lstStyle/>
        <a:p>
          <a:r>
            <a:rPr lang="en-GB" sz="2000" dirty="0"/>
            <a:t>Thinking already eaten</a:t>
          </a:r>
          <a:endParaRPr lang="en-US" sz="2000" dirty="0"/>
        </a:p>
      </dgm:t>
    </dgm:pt>
    <dgm:pt modelId="{FEF74E29-8126-4190-9158-6F7DE5BB6A01}" type="parTrans" cxnId="{F8286254-2078-408B-9176-8C9ADC674215}">
      <dgm:prSet/>
      <dgm:spPr/>
      <dgm:t>
        <a:bodyPr/>
        <a:lstStyle/>
        <a:p>
          <a:endParaRPr lang="en-US" sz="2000"/>
        </a:p>
      </dgm:t>
    </dgm:pt>
    <dgm:pt modelId="{B71165B8-2BA8-4702-AC08-BC24F75CFBF0}" type="sibTrans" cxnId="{F8286254-2078-408B-9176-8C9ADC674215}">
      <dgm:prSet/>
      <dgm:spPr/>
      <dgm:t>
        <a:bodyPr/>
        <a:lstStyle/>
        <a:p>
          <a:endParaRPr lang="en-US" sz="2000"/>
        </a:p>
      </dgm:t>
    </dgm:pt>
    <dgm:pt modelId="{B6AE609E-FAE3-4E49-B523-F76DA7B6A70E}">
      <dgm:prSet custT="1"/>
      <dgm:spPr>
        <a:solidFill>
          <a:srgbClr val="002060"/>
        </a:solidFill>
      </dgm:spPr>
      <dgm:t>
        <a:bodyPr/>
        <a:lstStyle/>
        <a:p>
          <a:r>
            <a:rPr lang="en-GB" sz="2000"/>
            <a:t>Forgetting how to eat </a:t>
          </a:r>
          <a:endParaRPr lang="en-US" sz="2000"/>
        </a:p>
      </dgm:t>
    </dgm:pt>
    <dgm:pt modelId="{A68F2B63-4A94-4E3E-899B-134CE35C49B3}" type="parTrans" cxnId="{BC4D8375-20E7-4B6A-ACCE-474716249192}">
      <dgm:prSet/>
      <dgm:spPr/>
      <dgm:t>
        <a:bodyPr/>
        <a:lstStyle/>
        <a:p>
          <a:endParaRPr lang="en-US" sz="2000"/>
        </a:p>
      </dgm:t>
    </dgm:pt>
    <dgm:pt modelId="{189A395F-E42E-4A00-B9CE-171000C0D131}" type="sibTrans" cxnId="{BC4D8375-20E7-4B6A-ACCE-474716249192}">
      <dgm:prSet/>
      <dgm:spPr/>
      <dgm:t>
        <a:bodyPr/>
        <a:lstStyle/>
        <a:p>
          <a:endParaRPr lang="en-US" sz="2000"/>
        </a:p>
      </dgm:t>
    </dgm:pt>
    <dgm:pt modelId="{5A975B3C-E092-4E9A-9331-3B09A6526772}">
      <dgm:prSet custT="1"/>
      <dgm:spPr>
        <a:solidFill>
          <a:srgbClr val="002060"/>
        </a:solidFill>
      </dgm:spPr>
      <dgm:t>
        <a:bodyPr/>
        <a:lstStyle/>
        <a:p>
          <a:r>
            <a:rPr lang="en-GB" sz="2000" dirty="0"/>
            <a:t>Walking</a:t>
          </a:r>
          <a:endParaRPr lang="en-US" sz="2000" dirty="0"/>
        </a:p>
      </dgm:t>
    </dgm:pt>
    <dgm:pt modelId="{3A1D0F5E-4A2A-4AE6-B95B-1BBBA0AA8E82}" type="parTrans" cxnId="{3E75FAB2-5319-4823-A499-CF068BB0DAC7}">
      <dgm:prSet/>
      <dgm:spPr/>
      <dgm:t>
        <a:bodyPr/>
        <a:lstStyle/>
        <a:p>
          <a:endParaRPr lang="en-US" sz="2000"/>
        </a:p>
      </dgm:t>
    </dgm:pt>
    <dgm:pt modelId="{38529356-7C5F-430D-8C28-3BF8DD2FEAD4}" type="sibTrans" cxnId="{3E75FAB2-5319-4823-A499-CF068BB0DAC7}">
      <dgm:prSet/>
      <dgm:spPr/>
      <dgm:t>
        <a:bodyPr/>
        <a:lstStyle/>
        <a:p>
          <a:endParaRPr lang="en-US" sz="2000"/>
        </a:p>
      </dgm:t>
    </dgm:pt>
    <dgm:pt modelId="{CE437C3B-134B-4446-8D8F-E6E4CCE13863}">
      <dgm:prSet custT="1"/>
      <dgm:spPr>
        <a:solidFill>
          <a:srgbClr val="002060"/>
        </a:solidFill>
      </dgm:spPr>
      <dgm:t>
        <a:bodyPr/>
        <a:lstStyle/>
        <a:p>
          <a:r>
            <a:rPr lang="en-GB" sz="2000"/>
            <a:t>Night and day reversal</a:t>
          </a:r>
          <a:endParaRPr lang="en-US" sz="2000"/>
        </a:p>
      </dgm:t>
    </dgm:pt>
    <dgm:pt modelId="{5A58AF15-B9F7-4958-BF3D-89A73BF61D86}" type="parTrans" cxnId="{DA206080-4B81-4C1D-AC41-12AEEC1910E2}">
      <dgm:prSet/>
      <dgm:spPr/>
      <dgm:t>
        <a:bodyPr/>
        <a:lstStyle/>
        <a:p>
          <a:endParaRPr lang="en-US" sz="2000"/>
        </a:p>
      </dgm:t>
    </dgm:pt>
    <dgm:pt modelId="{9D92A520-CB3C-4FEE-B8EA-289746260D4B}" type="sibTrans" cxnId="{DA206080-4B81-4C1D-AC41-12AEEC1910E2}">
      <dgm:prSet/>
      <dgm:spPr/>
      <dgm:t>
        <a:bodyPr/>
        <a:lstStyle/>
        <a:p>
          <a:endParaRPr lang="en-US" sz="2000"/>
        </a:p>
      </dgm:t>
    </dgm:pt>
    <dgm:pt modelId="{176983AE-A7A2-4762-8BE6-C4FAE99087E5}">
      <dgm:prSet custT="1"/>
      <dgm:spPr>
        <a:solidFill>
          <a:srgbClr val="002060"/>
        </a:solidFill>
      </dgm:spPr>
      <dgm:t>
        <a:bodyPr/>
        <a:lstStyle/>
        <a:p>
          <a:r>
            <a:rPr lang="en-GB" sz="2000"/>
            <a:t>Sight changes</a:t>
          </a:r>
          <a:endParaRPr lang="en-US" sz="2000"/>
        </a:p>
      </dgm:t>
    </dgm:pt>
    <dgm:pt modelId="{1C51ECFC-F736-4E22-8094-62E3E4CBAAB0}" type="parTrans" cxnId="{60D26D81-E4CC-4A0F-A9CD-1F4A37954896}">
      <dgm:prSet/>
      <dgm:spPr/>
      <dgm:t>
        <a:bodyPr/>
        <a:lstStyle/>
        <a:p>
          <a:endParaRPr lang="en-US" sz="2000"/>
        </a:p>
      </dgm:t>
    </dgm:pt>
    <dgm:pt modelId="{A34B5AE4-2C5D-4D8D-AFB6-314C825B81D3}" type="sibTrans" cxnId="{60D26D81-E4CC-4A0F-A9CD-1F4A37954896}">
      <dgm:prSet/>
      <dgm:spPr/>
      <dgm:t>
        <a:bodyPr/>
        <a:lstStyle/>
        <a:p>
          <a:endParaRPr lang="en-US" sz="2000"/>
        </a:p>
      </dgm:t>
    </dgm:pt>
    <dgm:pt modelId="{A236562F-FDCE-40A8-8D7A-B18C0F2958DF}">
      <dgm:prSet custT="1"/>
      <dgm:spPr>
        <a:solidFill>
          <a:srgbClr val="002060"/>
        </a:solidFill>
      </dgm:spPr>
      <dgm:t>
        <a:bodyPr/>
        <a:lstStyle/>
        <a:p>
          <a:r>
            <a:rPr lang="en-GB" sz="2000"/>
            <a:t>Communication and choices</a:t>
          </a:r>
          <a:endParaRPr lang="en-US" sz="2000"/>
        </a:p>
      </dgm:t>
    </dgm:pt>
    <dgm:pt modelId="{8D5F7A69-8A5C-4AC3-BD30-65EAC5E4014E}" type="parTrans" cxnId="{385FCC92-33A7-43E8-95DE-61E9BA0D83C6}">
      <dgm:prSet/>
      <dgm:spPr/>
      <dgm:t>
        <a:bodyPr/>
        <a:lstStyle/>
        <a:p>
          <a:endParaRPr lang="en-US" sz="2000"/>
        </a:p>
      </dgm:t>
    </dgm:pt>
    <dgm:pt modelId="{46C3F67A-EA98-434E-880D-866EEC0B41FC}" type="sibTrans" cxnId="{385FCC92-33A7-43E8-95DE-61E9BA0D83C6}">
      <dgm:prSet/>
      <dgm:spPr/>
      <dgm:t>
        <a:bodyPr/>
        <a:lstStyle/>
        <a:p>
          <a:endParaRPr lang="en-US" sz="2000"/>
        </a:p>
      </dgm:t>
    </dgm:pt>
    <dgm:pt modelId="{77377100-A53B-4903-947E-52D34E27AF00}">
      <dgm:prSet custT="1"/>
      <dgm:spPr>
        <a:solidFill>
          <a:srgbClr val="002060"/>
        </a:solidFill>
      </dgm:spPr>
      <dgm:t>
        <a:bodyPr/>
        <a:lstStyle/>
        <a:p>
          <a:r>
            <a:rPr lang="en-GB" sz="2000"/>
            <a:t>Mood changes</a:t>
          </a:r>
          <a:endParaRPr lang="en-US" sz="2000"/>
        </a:p>
      </dgm:t>
    </dgm:pt>
    <dgm:pt modelId="{AA402F04-F9EB-4663-A979-95C1259B609B}" type="parTrans" cxnId="{F657E429-2CBE-48A1-AD92-06AC48E2745A}">
      <dgm:prSet/>
      <dgm:spPr/>
      <dgm:t>
        <a:bodyPr/>
        <a:lstStyle/>
        <a:p>
          <a:endParaRPr lang="en-US" sz="2000"/>
        </a:p>
      </dgm:t>
    </dgm:pt>
    <dgm:pt modelId="{738E8FFD-EC0F-4D6F-8987-154B2578006B}" type="sibTrans" cxnId="{F657E429-2CBE-48A1-AD92-06AC48E2745A}">
      <dgm:prSet/>
      <dgm:spPr/>
      <dgm:t>
        <a:bodyPr/>
        <a:lstStyle/>
        <a:p>
          <a:endParaRPr lang="en-US" sz="2000"/>
        </a:p>
      </dgm:t>
    </dgm:pt>
    <dgm:pt modelId="{7B6C2DC4-6B21-49CF-AC02-C2D35D8BE117}">
      <dgm:prSet custT="1"/>
      <dgm:spPr>
        <a:solidFill>
          <a:srgbClr val="002060"/>
        </a:solidFill>
      </dgm:spPr>
      <dgm:t>
        <a:bodyPr/>
        <a:lstStyle/>
        <a:p>
          <a:r>
            <a:rPr lang="en-GB" sz="2000"/>
            <a:t>Co-ordination changes</a:t>
          </a:r>
          <a:endParaRPr lang="en-US" sz="2000"/>
        </a:p>
      </dgm:t>
    </dgm:pt>
    <dgm:pt modelId="{3D12B94B-E82B-4CE1-9C22-8C3E58B9B34A}" type="parTrans" cxnId="{E165F784-BE75-4061-AA4C-8B56FE8A28C0}">
      <dgm:prSet/>
      <dgm:spPr/>
      <dgm:t>
        <a:bodyPr/>
        <a:lstStyle/>
        <a:p>
          <a:endParaRPr lang="en-US" sz="2000"/>
        </a:p>
      </dgm:t>
    </dgm:pt>
    <dgm:pt modelId="{17ED550B-A8A1-4627-8E71-455FCC7F9F4B}" type="sibTrans" cxnId="{E165F784-BE75-4061-AA4C-8B56FE8A28C0}">
      <dgm:prSet/>
      <dgm:spPr/>
      <dgm:t>
        <a:bodyPr/>
        <a:lstStyle/>
        <a:p>
          <a:endParaRPr lang="en-US" sz="2000"/>
        </a:p>
      </dgm:t>
    </dgm:pt>
    <dgm:pt modelId="{DFD5BB7E-4CAA-4C6B-9B60-DE6D12FE9608}" type="pres">
      <dgm:prSet presAssocID="{236661FB-BB81-4733-A4D0-879879BFA0EF}" presName="diagram" presStyleCnt="0">
        <dgm:presLayoutVars>
          <dgm:dir/>
          <dgm:resizeHandles val="exact"/>
        </dgm:presLayoutVars>
      </dgm:prSet>
      <dgm:spPr/>
    </dgm:pt>
    <dgm:pt modelId="{A48DED28-537B-4924-8809-22E64E975A95}" type="pres">
      <dgm:prSet presAssocID="{C7ABBE01-7176-46E2-B073-6686E05528DB}" presName="node" presStyleLbl="node1" presStyleIdx="0" presStyleCnt="10">
        <dgm:presLayoutVars>
          <dgm:bulletEnabled val="1"/>
        </dgm:presLayoutVars>
      </dgm:prSet>
      <dgm:spPr/>
    </dgm:pt>
    <dgm:pt modelId="{91D03B5E-D3AC-42AD-B834-FCD3BDA3D3FC}" type="pres">
      <dgm:prSet presAssocID="{C5A8C151-1710-436E-8A03-7AA21C9628FE}" presName="sibTrans" presStyleCnt="0"/>
      <dgm:spPr/>
    </dgm:pt>
    <dgm:pt modelId="{477FB1B4-55B4-499F-8006-DAB9A7D77D6E}" type="pres">
      <dgm:prSet presAssocID="{06A6B4B9-AD75-4120-82F7-18988F778C62}" presName="node" presStyleLbl="node1" presStyleIdx="1" presStyleCnt="10">
        <dgm:presLayoutVars>
          <dgm:bulletEnabled val="1"/>
        </dgm:presLayoutVars>
      </dgm:prSet>
      <dgm:spPr/>
    </dgm:pt>
    <dgm:pt modelId="{9809CCCB-C468-4E16-A3BB-19CD614CEC26}" type="pres">
      <dgm:prSet presAssocID="{0DAFBF9F-C039-4023-BF77-AF4F824B1A3E}" presName="sibTrans" presStyleCnt="0"/>
      <dgm:spPr/>
    </dgm:pt>
    <dgm:pt modelId="{281414F6-3FA5-4BE3-9D17-B31675CB6CB6}" type="pres">
      <dgm:prSet presAssocID="{1FB12CB2-0622-4143-BB65-91169574078A}" presName="node" presStyleLbl="node1" presStyleIdx="2" presStyleCnt="10">
        <dgm:presLayoutVars>
          <dgm:bulletEnabled val="1"/>
        </dgm:presLayoutVars>
      </dgm:prSet>
      <dgm:spPr/>
    </dgm:pt>
    <dgm:pt modelId="{D8F96805-406B-431F-9B06-CF1DA290D925}" type="pres">
      <dgm:prSet presAssocID="{B71165B8-2BA8-4702-AC08-BC24F75CFBF0}" presName="sibTrans" presStyleCnt="0"/>
      <dgm:spPr/>
    </dgm:pt>
    <dgm:pt modelId="{FA5CADA3-71E1-41E2-8183-C6874716EC4B}" type="pres">
      <dgm:prSet presAssocID="{B6AE609E-FAE3-4E49-B523-F76DA7B6A70E}" presName="node" presStyleLbl="node1" presStyleIdx="3" presStyleCnt="10">
        <dgm:presLayoutVars>
          <dgm:bulletEnabled val="1"/>
        </dgm:presLayoutVars>
      </dgm:prSet>
      <dgm:spPr/>
    </dgm:pt>
    <dgm:pt modelId="{DC836259-7992-4727-8131-6AA9364A3F0C}" type="pres">
      <dgm:prSet presAssocID="{189A395F-E42E-4A00-B9CE-171000C0D131}" presName="sibTrans" presStyleCnt="0"/>
      <dgm:spPr/>
    </dgm:pt>
    <dgm:pt modelId="{0088B1D5-A5A6-43F0-9647-2BB88C59D6FE}" type="pres">
      <dgm:prSet presAssocID="{5A975B3C-E092-4E9A-9331-3B09A6526772}" presName="node" presStyleLbl="node1" presStyleIdx="4" presStyleCnt="10">
        <dgm:presLayoutVars>
          <dgm:bulletEnabled val="1"/>
        </dgm:presLayoutVars>
      </dgm:prSet>
      <dgm:spPr/>
    </dgm:pt>
    <dgm:pt modelId="{72FDF53E-0367-4706-BEDD-172A3AFA8305}" type="pres">
      <dgm:prSet presAssocID="{38529356-7C5F-430D-8C28-3BF8DD2FEAD4}" presName="sibTrans" presStyleCnt="0"/>
      <dgm:spPr/>
    </dgm:pt>
    <dgm:pt modelId="{D410EEF6-A918-41E2-9755-7181560A7AF3}" type="pres">
      <dgm:prSet presAssocID="{CE437C3B-134B-4446-8D8F-E6E4CCE13863}" presName="node" presStyleLbl="node1" presStyleIdx="5" presStyleCnt="10">
        <dgm:presLayoutVars>
          <dgm:bulletEnabled val="1"/>
        </dgm:presLayoutVars>
      </dgm:prSet>
      <dgm:spPr/>
    </dgm:pt>
    <dgm:pt modelId="{BC125137-44AD-4123-9005-9674E7F46622}" type="pres">
      <dgm:prSet presAssocID="{9D92A520-CB3C-4FEE-B8EA-289746260D4B}" presName="sibTrans" presStyleCnt="0"/>
      <dgm:spPr/>
    </dgm:pt>
    <dgm:pt modelId="{59942BA7-25B6-4B35-B18A-E07A8A143B02}" type="pres">
      <dgm:prSet presAssocID="{176983AE-A7A2-4762-8BE6-C4FAE99087E5}" presName="node" presStyleLbl="node1" presStyleIdx="6" presStyleCnt="10">
        <dgm:presLayoutVars>
          <dgm:bulletEnabled val="1"/>
        </dgm:presLayoutVars>
      </dgm:prSet>
      <dgm:spPr/>
    </dgm:pt>
    <dgm:pt modelId="{71305CBD-419A-4E68-9BEF-4543EAA06D88}" type="pres">
      <dgm:prSet presAssocID="{A34B5AE4-2C5D-4D8D-AFB6-314C825B81D3}" presName="sibTrans" presStyleCnt="0"/>
      <dgm:spPr/>
    </dgm:pt>
    <dgm:pt modelId="{2FE5BB3D-40A5-40D7-BD45-47666CE61D94}" type="pres">
      <dgm:prSet presAssocID="{A236562F-FDCE-40A8-8D7A-B18C0F2958DF}" presName="node" presStyleLbl="node1" presStyleIdx="7" presStyleCnt="10">
        <dgm:presLayoutVars>
          <dgm:bulletEnabled val="1"/>
        </dgm:presLayoutVars>
      </dgm:prSet>
      <dgm:spPr/>
    </dgm:pt>
    <dgm:pt modelId="{E04E1752-5C4D-4937-BEF6-9C40CAA61551}" type="pres">
      <dgm:prSet presAssocID="{46C3F67A-EA98-434E-880D-866EEC0B41FC}" presName="sibTrans" presStyleCnt="0"/>
      <dgm:spPr/>
    </dgm:pt>
    <dgm:pt modelId="{109DE4E8-4403-4979-9F38-681F6EF3D418}" type="pres">
      <dgm:prSet presAssocID="{77377100-A53B-4903-947E-52D34E27AF00}" presName="node" presStyleLbl="node1" presStyleIdx="8" presStyleCnt="10">
        <dgm:presLayoutVars>
          <dgm:bulletEnabled val="1"/>
        </dgm:presLayoutVars>
      </dgm:prSet>
      <dgm:spPr/>
    </dgm:pt>
    <dgm:pt modelId="{7ED184D0-68D6-4BAB-8B44-B557325666CE}" type="pres">
      <dgm:prSet presAssocID="{738E8FFD-EC0F-4D6F-8987-154B2578006B}" presName="sibTrans" presStyleCnt="0"/>
      <dgm:spPr/>
    </dgm:pt>
    <dgm:pt modelId="{B7164D4A-3AF1-4BEA-936C-CA258D718686}" type="pres">
      <dgm:prSet presAssocID="{7B6C2DC4-6B21-49CF-AC02-C2D35D8BE117}" presName="node" presStyleLbl="node1" presStyleIdx="9" presStyleCnt="10">
        <dgm:presLayoutVars>
          <dgm:bulletEnabled val="1"/>
        </dgm:presLayoutVars>
      </dgm:prSet>
      <dgm:spPr/>
    </dgm:pt>
  </dgm:ptLst>
  <dgm:cxnLst>
    <dgm:cxn modelId="{9D2A660F-4066-4796-A1D5-99186130A151}" type="presOf" srcId="{7B6C2DC4-6B21-49CF-AC02-C2D35D8BE117}" destId="{B7164D4A-3AF1-4BEA-936C-CA258D718686}" srcOrd="0" destOrd="0" presId="urn:microsoft.com/office/officeart/2005/8/layout/default"/>
    <dgm:cxn modelId="{867C9C19-C2CF-435E-AF4D-35DA5212FCE4}" srcId="{236661FB-BB81-4733-A4D0-879879BFA0EF}" destId="{C7ABBE01-7176-46E2-B073-6686E05528DB}" srcOrd="0" destOrd="0" parTransId="{E15A5370-18DB-42A3-AE02-1446E376DDF1}" sibTransId="{C5A8C151-1710-436E-8A03-7AA21C9628FE}"/>
    <dgm:cxn modelId="{45780E21-89B7-4BF0-A650-FD9F72704CD5}" type="presOf" srcId="{176983AE-A7A2-4762-8BE6-C4FAE99087E5}" destId="{59942BA7-25B6-4B35-B18A-E07A8A143B02}" srcOrd="0" destOrd="0" presId="urn:microsoft.com/office/officeart/2005/8/layout/default"/>
    <dgm:cxn modelId="{F657E429-2CBE-48A1-AD92-06AC48E2745A}" srcId="{236661FB-BB81-4733-A4D0-879879BFA0EF}" destId="{77377100-A53B-4903-947E-52D34E27AF00}" srcOrd="8" destOrd="0" parTransId="{AA402F04-F9EB-4663-A979-95C1259B609B}" sibTransId="{738E8FFD-EC0F-4D6F-8987-154B2578006B}"/>
    <dgm:cxn modelId="{9EFF382B-385F-4F3B-8065-53F5EBF8ED2D}" type="presOf" srcId="{77377100-A53B-4903-947E-52D34E27AF00}" destId="{109DE4E8-4403-4979-9F38-681F6EF3D418}" srcOrd="0" destOrd="0" presId="urn:microsoft.com/office/officeart/2005/8/layout/default"/>
    <dgm:cxn modelId="{7209BE2D-9B82-4E22-9773-5D4186E2A4FE}" type="presOf" srcId="{C7ABBE01-7176-46E2-B073-6686E05528DB}" destId="{A48DED28-537B-4924-8809-22E64E975A95}" srcOrd="0" destOrd="0" presId="urn:microsoft.com/office/officeart/2005/8/layout/default"/>
    <dgm:cxn modelId="{F56B5038-24A6-4B36-A13B-B5B4EF019648}" type="presOf" srcId="{A236562F-FDCE-40A8-8D7A-B18C0F2958DF}" destId="{2FE5BB3D-40A5-40D7-BD45-47666CE61D94}" srcOrd="0" destOrd="0" presId="urn:microsoft.com/office/officeart/2005/8/layout/default"/>
    <dgm:cxn modelId="{3A9B8E65-4FA4-42CE-81FD-DC2A97B9EFBC}" type="presOf" srcId="{1FB12CB2-0622-4143-BB65-91169574078A}" destId="{281414F6-3FA5-4BE3-9D17-B31675CB6CB6}" srcOrd="0" destOrd="0" presId="urn:microsoft.com/office/officeart/2005/8/layout/default"/>
    <dgm:cxn modelId="{C5AC7946-B7C9-4AD0-B55A-FFAB24F3EB8C}" type="presOf" srcId="{5A975B3C-E092-4E9A-9331-3B09A6526772}" destId="{0088B1D5-A5A6-43F0-9647-2BB88C59D6FE}" srcOrd="0" destOrd="0" presId="urn:microsoft.com/office/officeart/2005/8/layout/default"/>
    <dgm:cxn modelId="{1A4FD750-A3A8-4255-9675-5199701AAB94}" srcId="{236661FB-BB81-4733-A4D0-879879BFA0EF}" destId="{06A6B4B9-AD75-4120-82F7-18988F778C62}" srcOrd="1" destOrd="0" parTransId="{E47BC051-2A43-4DAA-A271-95C5C884BCC9}" sibTransId="{0DAFBF9F-C039-4023-BF77-AF4F824B1A3E}"/>
    <dgm:cxn modelId="{F8286254-2078-408B-9176-8C9ADC674215}" srcId="{236661FB-BB81-4733-A4D0-879879BFA0EF}" destId="{1FB12CB2-0622-4143-BB65-91169574078A}" srcOrd="2" destOrd="0" parTransId="{FEF74E29-8126-4190-9158-6F7DE5BB6A01}" sibTransId="{B71165B8-2BA8-4702-AC08-BC24F75CFBF0}"/>
    <dgm:cxn modelId="{BC4D8375-20E7-4B6A-ACCE-474716249192}" srcId="{236661FB-BB81-4733-A4D0-879879BFA0EF}" destId="{B6AE609E-FAE3-4E49-B523-F76DA7B6A70E}" srcOrd="3" destOrd="0" parTransId="{A68F2B63-4A94-4E3E-899B-134CE35C49B3}" sibTransId="{189A395F-E42E-4A00-B9CE-171000C0D131}"/>
    <dgm:cxn modelId="{119A3E77-3E01-4C1C-969A-A5DE84BD9040}" type="presOf" srcId="{B6AE609E-FAE3-4E49-B523-F76DA7B6A70E}" destId="{FA5CADA3-71E1-41E2-8183-C6874716EC4B}" srcOrd="0" destOrd="0" presId="urn:microsoft.com/office/officeart/2005/8/layout/default"/>
    <dgm:cxn modelId="{DA206080-4B81-4C1D-AC41-12AEEC1910E2}" srcId="{236661FB-BB81-4733-A4D0-879879BFA0EF}" destId="{CE437C3B-134B-4446-8D8F-E6E4CCE13863}" srcOrd="5" destOrd="0" parTransId="{5A58AF15-B9F7-4958-BF3D-89A73BF61D86}" sibTransId="{9D92A520-CB3C-4FEE-B8EA-289746260D4B}"/>
    <dgm:cxn modelId="{60D26D81-E4CC-4A0F-A9CD-1F4A37954896}" srcId="{236661FB-BB81-4733-A4D0-879879BFA0EF}" destId="{176983AE-A7A2-4762-8BE6-C4FAE99087E5}" srcOrd="6" destOrd="0" parTransId="{1C51ECFC-F736-4E22-8094-62E3E4CBAAB0}" sibTransId="{A34B5AE4-2C5D-4D8D-AFB6-314C825B81D3}"/>
    <dgm:cxn modelId="{E165F784-BE75-4061-AA4C-8B56FE8A28C0}" srcId="{236661FB-BB81-4733-A4D0-879879BFA0EF}" destId="{7B6C2DC4-6B21-49CF-AC02-C2D35D8BE117}" srcOrd="9" destOrd="0" parTransId="{3D12B94B-E82B-4CE1-9C22-8C3E58B9B34A}" sibTransId="{17ED550B-A8A1-4627-8E71-455FCC7F9F4B}"/>
    <dgm:cxn modelId="{385FCC92-33A7-43E8-95DE-61E9BA0D83C6}" srcId="{236661FB-BB81-4733-A4D0-879879BFA0EF}" destId="{A236562F-FDCE-40A8-8D7A-B18C0F2958DF}" srcOrd="7" destOrd="0" parTransId="{8D5F7A69-8A5C-4AC3-BD30-65EAC5E4014E}" sibTransId="{46C3F67A-EA98-434E-880D-866EEC0B41FC}"/>
    <dgm:cxn modelId="{7F4538AF-B441-4060-B982-8315737C0070}" type="presOf" srcId="{06A6B4B9-AD75-4120-82F7-18988F778C62}" destId="{477FB1B4-55B4-499F-8006-DAB9A7D77D6E}" srcOrd="0" destOrd="0" presId="urn:microsoft.com/office/officeart/2005/8/layout/default"/>
    <dgm:cxn modelId="{3E75FAB2-5319-4823-A499-CF068BB0DAC7}" srcId="{236661FB-BB81-4733-A4D0-879879BFA0EF}" destId="{5A975B3C-E092-4E9A-9331-3B09A6526772}" srcOrd="4" destOrd="0" parTransId="{3A1D0F5E-4A2A-4AE6-B95B-1BBBA0AA8E82}" sibTransId="{38529356-7C5F-430D-8C28-3BF8DD2FEAD4}"/>
    <dgm:cxn modelId="{0CCE8DBB-A345-42BE-B6A6-E0731B78C4DD}" type="presOf" srcId="{CE437C3B-134B-4446-8D8F-E6E4CCE13863}" destId="{D410EEF6-A918-41E2-9755-7181560A7AF3}" srcOrd="0" destOrd="0" presId="urn:microsoft.com/office/officeart/2005/8/layout/default"/>
    <dgm:cxn modelId="{7E805ECC-9C64-4C9C-9EEA-6DBD12562009}" type="presOf" srcId="{236661FB-BB81-4733-A4D0-879879BFA0EF}" destId="{DFD5BB7E-4CAA-4C6B-9B60-DE6D12FE9608}" srcOrd="0" destOrd="0" presId="urn:microsoft.com/office/officeart/2005/8/layout/default"/>
    <dgm:cxn modelId="{D3702971-B36F-4D95-A9D4-43E5AF5DF320}" type="presParOf" srcId="{DFD5BB7E-4CAA-4C6B-9B60-DE6D12FE9608}" destId="{A48DED28-537B-4924-8809-22E64E975A95}" srcOrd="0" destOrd="0" presId="urn:microsoft.com/office/officeart/2005/8/layout/default"/>
    <dgm:cxn modelId="{08548A17-12B8-409E-80F9-CE7780822370}" type="presParOf" srcId="{DFD5BB7E-4CAA-4C6B-9B60-DE6D12FE9608}" destId="{91D03B5E-D3AC-42AD-B834-FCD3BDA3D3FC}" srcOrd="1" destOrd="0" presId="urn:microsoft.com/office/officeart/2005/8/layout/default"/>
    <dgm:cxn modelId="{0E61B608-3124-44B5-A659-5C2988FAE6B5}" type="presParOf" srcId="{DFD5BB7E-4CAA-4C6B-9B60-DE6D12FE9608}" destId="{477FB1B4-55B4-499F-8006-DAB9A7D77D6E}" srcOrd="2" destOrd="0" presId="urn:microsoft.com/office/officeart/2005/8/layout/default"/>
    <dgm:cxn modelId="{549E393F-AB24-42DE-9247-ECCF7CA40CD3}" type="presParOf" srcId="{DFD5BB7E-4CAA-4C6B-9B60-DE6D12FE9608}" destId="{9809CCCB-C468-4E16-A3BB-19CD614CEC26}" srcOrd="3" destOrd="0" presId="urn:microsoft.com/office/officeart/2005/8/layout/default"/>
    <dgm:cxn modelId="{BD945CF1-AC57-40F0-9899-50D803CE2A17}" type="presParOf" srcId="{DFD5BB7E-4CAA-4C6B-9B60-DE6D12FE9608}" destId="{281414F6-3FA5-4BE3-9D17-B31675CB6CB6}" srcOrd="4" destOrd="0" presId="urn:microsoft.com/office/officeart/2005/8/layout/default"/>
    <dgm:cxn modelId="{4D0C1C11-5B97-40E2-AC62-B0B1E18036FD}" type="presParOf" srcId="{DFD5BB7E-4CAA-4C6B-9B60-DE6D12FE9608}" destId="{D8F96805-406B-431F-9B06-CF1DA290D925}" srcOrd="5" destOrd="0" presId="urn:microsoft.com/office/officeart/2005/8/layout/default"/>
    <dgm:cxn modelId="{B42D57F8-B53B-4856-AD1D-48FE6118DD62}" type="presParOf" srcId="{DFD5BB7E-4CAA-4C6B-9B60-DE6D12FE9608}" destId="{FA5CADA3-71E1-41E2-8183-C6874716EC4B}" srcOrd="6" destOrd="0" presId="urn:microsoft.com/office/officeart/2005/8/layout/default"/>
    <dgm:cxn modelId="{B3E4015E-2491-48B1-AD72-94DF99A7F9DD}" type="presParOf" srcId="{DFD5BB7E-4CAA-4C6B-9B60-DE6D12FE9608}" destId="{DC836259-7992-4727-8131-6AA9364A3F0C}" srcOrd="7" destOrd="0" presId="urn:microsoft.com/office/officeart/2005/8/layout/default"/>
    <dgm:cxn modelId="{6351D7B6-AE49-4AA5-A12B-CD50BF809A16}" type="presParOf" srcId="{DFD5BB7E-4CAA-4C6B-9B60-DE6D12FE9608}" destId="{0088B1D5-A5A6-43F0-9647-2BB88C59D6FE}" srcOrd="8" destOrd="0" presId="urn:microsoft.com/office/officeart/2005/8/layout/default"/>
    <dgm:cxn modelId="{A21CE850-7530-45CE-B486-86AA14299211}" type="presParOf" srcId="{DFD5BB7E-4CAA-4C6B-9B60-DE6D12FE9608}" destId="{72FDF53E-0367-4706-BEDD-172A3AFA8305}" srcOrd="9" destOrd="0" presId="urn:microsoft.com/office/officeart/2005/8/layout/default"/>
    <dgm:cxn modelId="{233B4F26-4A31-4FC1-9DAB-B85753A7E9A7}" type="presParOf" srcId="{DFD5BB7E-4CAA-4C6B-9B60-DE6D12FE9608}" destId="{D410EEF6-A918-41E2-9755-7181560A7AF3}" srcOrd="10" destOrd="0" presId="urn:microsoft.com/office/officeart/2005/8/layout/default"/>
    <dgm:cxn modelId="{3376DEB5-2A71-4E96-A8A7-D41A8C3BB1AA}" type="presParOf" srcId="{DFD5BB7E-4CAA-4C6B-9B60-DE6D12FE9608}" destId="{BC125137-44AD-4123-9005-9674E7F46622}" srcOrd="11" destOrd="0" presId="urn:microsoft.com/office/officeart/2005/8/layout/default"/>
    <dgm:cxn modelId="{AD147919-6D37-4D39-B1F7-78D7D7BDA356}" type="presParOf" srcId="{DFD5BB7E-4CAA-4C6B-9B60-DE6D12FE9608}" destId="{59942BA7-25B6-4B35-B18A-E07A8A143B02}" srcOrd="12" destOrd="0" presId="urn:microsoft.com/office/officeart/2005/8/layout/default"/>
    <dgm:cxn modelId="{EEA4CC56-104B-4E10-A116-EAEE3E9DA9D4}" type="presParOf" srcId="{DFD5BB7E-4CAA-4C6B-9B60-DE6D12FE9608}" destId="{71305CBD-419A-4E68-9BEF-4543EAA06D88}" srcOrd="13" destOrd="0" presId="urn:microsoft.com/office/officeart/2005/8/layout/default"/>
    <dgm:cxn modelId="{0C45DBA3-8016-4544-AE7C-050247B42505}" type="presParOf" srcId="{DFD5BB7E-4CAA-4C6B-9B60-DE6D12FE9608}" destId="{2FE5BB3D-40A5-40D7-BD45-47666CE61D94}" srcOrd="14" destOrd="0" presId="urn:microsoft.com/office/officeart/2005/8/layout/default"/>
    <dgm:cxn modelId="{E1FA9476-F080-4B54-A4CB-F7E30AEBFB8B}" type="presParOf" srcId="{DFD5BB7E-4CAA-4C6B-9B60-DE6D12FE9608}" destId="{E04E1752-5C4D-4937-BEF6-9C40CAA61551}" srcOrd="15" destOrd="0" presId="urn:microsoft.com/office/officeart/2005/8/layout/default"/>
    <dgm:cxn modelId="{1929623F-6A7D-4FF0-8458-DF063B85E3E9}" type="presParOf" srcId="{DFD5BB7E-4CAA-4C6B-9B60-DE6D12FE9608}" destId="{109DE4E8-4403-4979-9F38-681F6EF3D418}" srcOrd="16" destOrd="0" presId="urn:microsoft.com/office/officeart/2005/8/layout/default"/>
    <dgm:cxn modelId="{A936920E-1674-4CCF-BE51-48C0C56B352D}" type="presParOf" srcId="{DFD5BB7E-4CAA-4C6B-9B60-DE6D12FE9608}" destId="{7ED184D0-68D6-4BAB-8B44-B557325666CE}" srcOrd="17" destOrd="0" presId="urn:microsoft.com/office/officeart/2005/8/layout/default"/>
    <dgm:cxn modelId="{E3E17DE8-5F95-4EF6-BBAF-2AD04AB08853}" type="presParOf" srcId="{DFD5BB7E-4CAA-4C6B-9B60-DE6D12FE9608}" destId="{B7164D4A-3AF1-4BEA-936C-CA258D718686}" srcOrd="18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588678EE-705D-4164-AF3F-56205023DBD3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4913EBB4-EF5D-496E-8D20-8543CC6FA71E}">
      <dgm:prSet custT="1"/>
      <dgm:spPr>
        <a:solidFill>
          <a:srgbClr val="002060"/>
        </a:solidFill>
      </dgm:spPr>
      <dgm:t>
        <a:bodyPr/>
        <a:lstStyle/>
        <a:p>
          <a:r>
            <a:rPr lang="en-GB" sz="2400"/>
            <a:t>No place for diabetic foods</a:t>
          </a:r>
          <a:endParaRPr lang="en-US" sz="2400"/>
        </a:p>
      </dgm:t>
    </dgm:pt>
    <dgm:pt modelId="{0784CF4A-FCD7-4F1C-84B9-FBAA5881B0E4}" type="parTrans" cxnId="{099EAECF-60A6-4E90-A588-0127D96C6ED4}">
      <dgm:prSet/>
      <dgm:spPr/>
      <dgm:t>
        <a:bodyPr/>
        <a:lstStyle/>
        <a:p>
          <a:endParaRPr lang="en-US" sz="2000"/>
        </a:p>
      </dgm:t>
    </dgm:pt>
    <dgm:pt modelId="{05994A60-2851-4171-8B78-975D04F58354}" type="sibTrans" cxnId="{099EAECF-60A6-4E90-A588-0127D96C6ED4}">
      <dgm:prSet/>
      <dgm:spPr/>
      <dgm:t>
        <a:bodyPr/>
        <a:lstStyle/>
        <a:p>
          <a:endParaRPr lang="en-US" sz="2000"/>
        </a:p>
      </dgm:t>
    </dgm:pt>
    <dgm:pt modelId="{7104401E-A646-4291-BCFB-5DEE919FACB3}">
      <dgm:prSet custT="1"/>
      <dgm:spPr>
        <a:solidFill>
          <a:srgbClr val="002060"/>
        </a:solidFill>
      </dgm:spPr>
      <dgm:t>
        <a:bodyPr/>
        <a:lstStyle/>
        <a:p>
          <a:r>
            <a:rPr lang="en-GB" sz="2400"/>
            <a:t>No food exclusions – balanced diet</a:t>
          </a:r>
          <a:endParaRPr lang="en-US" sz="2400"/>
        </a:p>
      </dgm:t>
    </dgm:pt>
    <dgm:pt modelId="{79578CF7-431A-4946-9DD4-118EB6AB25FB}" type="parTrans" cxnId="{E7BFA066-B3FA-43E5-BC62-34FD71DC9025}">
      <dgm:prSet/>
      <dgm:spPr/>
      <dgm:t>
        <a:bodyPr/>
        <a:lstStyle/>
        <a:p>
          <a:endParaRPr lang="en-US" sz="2000"/>
        </a:p>
      </dgm:t>
    </dgm:pt>
    <dgm:pt modelId="{5ACC7C34-D99C-495C-87A2-09B3801D363E}" type="sibTrans" cxnId="{E7BFA066-B3FA-43E5-BC62-34FD71DC9025}">
      <dgm:prSet/>
      <dgm:spPr/>
      <dgm:t>
        <a:bodyPr/>
        <a:lstStyle/>
        <a:p>
          <a:endParaRPr lang="en-US" sz="2000"/>
        </a:p>
      </dgm:t>
    </dgm:pt>
    <dgm:pt modelId="{46CFDE09-FE60-42EC-973E-A4AE656948DF}">
      <dgm:prSet custT="1"/>
      <dgm:spPr>
        <a:solidFill>
          <a:srgbClr val="002060"/>
        </a:solidFill>
      </dgm:spPr>
      <dgm:t>
        <a:bodyPr/>
        <a:lstStyle/>
        <a:p>
          <a:r>
            <a:rPr lang="en-GB" sz="2400"/>
            <a:t>Medical management of diabetes </a:t>
          </a:r>
          <a:endParaRPr lang="en-US" sz="2400"/>
        </a:p>
      </dgm:t>
    </dgm:pt>
    <dgm:pt modelId="{FCDBB052-B030-436F-9CAB-7E7005141DA6}" type="parTrans" cxnId="{A383D5EB-B9C9-4CAF-8FD2-696A3A642B13}">
      <dgm:prSet/>
      <dgm:spPr/>
      <dgm:t>
        <a:bodyPr/>
        <a:lstStyle/>
        <a:p>
          <a:endParaRPr lang="en-US" sz="2000"/>
        </a:p>
      </dgm:t>
    </dgm:pt>
    <dgm:pt modelId="{5FE41D3D-7FAE-48B4-BA1A-EEB29FF34491}" type="sibTrans" cxnId="{A383D5EB-B9C9-4CAF-8FD2-696A3A642B13}">
      <dgm:prSet/>
      <dgm:spPr/>
      <dgm:t>
        <a:bodyPr/>
        <a:lstStyle/>
        <a:p>
          <a:endParaRPr lang="en-US" sz="2000"/>
        </a:p>
      </dgm:t>
    </dgm:pt>
    <dgm:pt modelId="{721DA2D0-BF51-4241-9846-5E87246064EF}">
      <dgm:prSet custT="1"/>
      <dgm:spPr>
        <a:solidFill>
          <a:srgbClr val="002060"/>
        </a:solidFill>
      </dgm:spPr>
      <dgm:t>
        <a:bodyPr/>
        <a:lstStyle/>
        <a:p>
          <a:r>
            <a:rPr lang="en-GB" sz="2400" dirty="0"/>
            <a:t>Discuss with health care professional about adjusting medication if needed</a:t>
          </a:r>
          <a:endParaRPr lang="en-US" sz="2400" dirty="0"/>
        </a:p>
      </dgm:t>
    </dgm:pt>
    <dgm:pt modelId="{C021EE60-BAA1-432D-9A96-3ED2D4892F42}" type="parTrans" cxnId="{5D80785D-175A-48C0-A098-7F681D88C544}">
      <dgm:prSet/>
      <dgm:spPr/>
      <dgm:t>
        <a:bodyPr/>
        <a:lstStyle/>
        <a:p>
          <a:endParaRPr lang="en-US" sz="2000"/>
        </a:p>
      </dgm:t>
    </dgm:pt>
    <dgm:pt modelId="{FBF356E5-4DC8-40CC-83BE-0945E0F443C4}" type="sibTrans" cxnId="{5D80785D-175A-48C0-A098-7F681D88C544}">
      <dgm:prSet/>
      <dgm:spPr/>
      <dgm:t>
        <a:bodyPr/>
        <a:lstStyle/>
        <a:p>
          <a:endParaRPr lang="en-US" sz="2000"/>
        </a:p>
      </dgm:t>
    </dgm:pt>
    <dgm:pt modelId="{6A2D46F8-6342-4A80-956D-EE0D5D5512B0}">
      <dgm:prSet custT="1"/>
      <dgm:spPr>
        <a:solidFill>
          <a:srgbClr val="002060"/>
        </a:solidFill>
      </dgm:spPr>
      <dgm:t>
        <a:bodyPr/>
        <a:lstStyle/>
        <a:p>
          <a:r>
            <a:rPr lang="en-GB" sz="2400" dirty="0"/>
            <a:t>Acute risk of malnutrition &gt; chronic risk of poor glycaemic control</a:t>
          </a:r>
          <a:endParaRPr lang="en-US" sz="2400" dirty="0"/>
        </a:p>
      </dgm:t>
    </dgm:pt>
    <dgm:pt modelId="{E9FB81C2-B189-40A1-A3D7-27BB522EBF04}" type="parTrans" cxnId="{B4008426-8FC3-4BB8-B787-DF2FBCC8805A}">
      <dgm:prSet/>
      <dgm:spPr/>
      <dgm:t>
        <a:bodyPr/>
        <a:lstStyle/>
        <a:p>
          <a:endParaRPr lang="en-US" sz="2000"/>
        </a:p>
      </dgm:t>
    </dgm:pt>
    <dgm:pt modelId="{AF698205-315E-46A3-8AF3-60B854FAA757}" type="sibTrans" cxnId="{B4008426-8FC3-4BB8-B787-DF2FBCC8805A}">
      <dgm:prSet/>
      <dgm:spPr/>
      <dgm:t>
        <a:bodyPr/>
        <a:lstStyle/>
        <a:p>
          <a:endParaRPr lang="en-US" sz="2000"/>
        </a:p>
      </dgm:t>
    </dgm:pt>
    <dgm:pt modelId="{6B513DB3-2FD0-4D4E-B40F-4B88AC6F133B}" type="pres">
      <dgm:prSet presAssocID="{588678EE-705D-4164-AF3F-56205023DBD3}" presName="linear" presStyleCnt="0">
        <dgm:presLayoutVars>
          <dgm:animLvl val="lvl"/>
          <dgm:resizeHandles val="exact"/>
        </dgm:presLayoutVars>
      </dgm:prSet>
      <dgm:spPr/>
    </dgm:pt>
    <dgm:pt modelId="{F99329AA-E27C-4695-BCA9-712E74CDA6CE}" type="pres">
      <dgm:prSet presAssocID="{4913EBB4-EF5D-496E-8D20-8543CC6FA71E}" presName="parentText" presStyleLbl="node1" presStyleIdx="0" presStyleCnt="5">
        <dgm:presLayoutVars>
          <dgm:chMax val="0"/>
          <dgm:bulletEnabled val="1"/>
        </dgm:presLayoutVars>
      </dgm:prSet>
      <dgm:spPr/>
    </dgm:pt>
    <dgm:pt modelId="{394EE45D-FA11-4EC7-B1ED-98F40B48F4B8}" type="pres">
      <dgm:prSet presAssocID="{05994A60-2851-4171-8B78-975D04F58354}" presName="spacer" presStyleCnt="0"/>
      <dgm:spPr/>
    </dgm:pt>
    <dgm:pt modelId="{367F2791-F6F8-4997-987D-98E260795CFE}" type="pres">
      <dgm:prSet presAssocID="{7104401E-A646-4291-BCFB-5DEE919FACB3}" presName="parentText" presStyleLbl="node1" presStyleIdx="1" presStyleCnt="5">
        <dgm:presLayoutVars>
          <dgm:chMax val="0"/>
          <dgm:bulletEnabled val="1"/>
        </dgm:presLayoutVars>
      </dgm:prSet>
      <dgm:spPr/>
    </dgm:pt>
    <dgm:pt modelId="{AC0B1562-238E-4E47-847C-89C389329A81}" type="pres">
      <dgm:prSet presAssocID="{5ACC7C34-D99C-495C-87A2-09B3801D363E}" presName="spacer" presStyleCnt="0"/>
      <dgm:spPr/>
    </dgm:pt>
    <dgm:pt modelId="{B4B0B45A-EA42-4F0A-B29E-4D31972C424C}" type="pres">
      <dgm:prSet presAssocID="{46CFDE09-FE60-42EC-973E-A4AE656948DF}" presName="parentText" presStyleLbl="node1" presStyleIdx="2" presStyleCnt="5">
        <dgm:presLayoutVars>
          <dgm:chMax val="0"/>
          <dgm:bulletEnabled val="1"/>
        </dgm:presLayoutVars>
      </dgm:prSet>
      <dgm:spPr/>
    </dgm:pt>
    <dgm:pt modelId="{D8431205-C552-4446-B21D-CCB0F1E388C5}" type="pres">
      <dgm:prSet presAssocID="{5FE41D3D-7FAE-48B4-BA1A-EEB29FF34491}" presName="spacer" presStyleCnt="0"/>
      <dgm:spPr/>
    </dgm:pt>
    <dgm:pt modelId="{FC77510D-68E2-4CC1-9DEA-461543488166}" type="pres">
      <dgm:prSet presAssocID="{721DA2D0-BF51-4241-9846-5E87246064EF}" presName="parentText" presStyleLbl="node1" presStyleIdx="3" presStyleCnt="5">
        <dgm:presLayoutVars>
          <dgm:chMax val="0"/>
          <dgm:bulletEnabled val="1"/>
        </dgm:presLayoutVars>
      </dgm:prSet>
      <dgm:spPr/>
    </dgm:pt>
    <dgm:pt modelId="{14911832-DA6D-4CBC-BFB2-0DD608D31ECA}" type="pres">
      <dgm:prSet presAssocID="{FBF356E5-4DC8-40CC-83BE-0945E0F443C4}" presName="spacer" presStyleCnt="0"/>
      <dgm:spPr/>
    </dgm:pt>
    <dgm:pt modelId="{419008F6-60A4-4D1D-8873-982FA0015458}" type="pres">
      <dgm:prSet presAssocID="{6A2D46F8-6342-4A80-956D-EE0D5D5512B0}" presName="parentText" presStyleLbl="node1" presStyleIdx="4" presStyleCnt="5">
        <dgm:presLayoutVars>
          <dgm:chMax val="0"/>
          <dgm:bulletEnabled val="1"/>
        </dgm:presLayoutVars>
      </dgm:prSet>
      <dgm:spPr/>
    </dgm:pt>
  </dgm:ptLst>
  <dgm:cxnLst>
    <dgm:cxn modelId="{A046E411-1B3B-4A5E-A8F3-874D6A589D1E}" type="presOf" srcId="{588678EE-705D-4164-AF3F-56205023DBD3}" destId="{6B513DB3-2FD0-4D4E-B40F-4B88AC6F133B}" srcOrd="0" destOrd="0" presId="urn:microsoft.com/office/officeart/2005/8/layout/vList2"/>
    <dgm:cxn modelId="{7745AF1B-5950-4118-9B22-E3A252D0B6C8}" type="presOf" srcId="{46CFDE09-FE60-42EC-973E-A4AE656948DF}" destId="{B4B0B45A-EA42-4F0A-B29E-4D31972C424C}" srcOrd="0" destOrd="0" presId="urn:microsoft.com/office/officeart/2005/8/layout/vList2"/>
    <dgm:cxn modelId="{B4008426-8FC3-4BB8-B787-DF2FBCC8805A}" srcId="{588678EE-705D-4164-AF3F-56205023DBD3}" destId="{6A2D46F8-6342-4A80-956D-EE0D5D5512B0}" srcOrd="4" destOrd="0" parTransId="{E9FB81C2-B189-40A1-A3D7-27BB522EBF04}" sibTransId="{AF698205-315E-46A3-8AF3-60B854FAA757}"/>
    <dgm:cxn modelId="{5D80785D-175A-48C0-A098-7F681D88C544}" srcId="{588678EE-705D-4164-AF3F-56205023DBD3}" destId="{721DA2D0-BF51-4241-9846-5E87246064EF}" srcOrd="3" destOrd="0" parTransId="{C021EE60-BAA1-432D-9A96-3ED2D4892F42}" sibTransId="{FBF356E5-4DC8-40CC-83BE-0945E0F443C4}"/>
    <dgm:cxn modelId="{E7BFA066-B3FA-43E5-BC62-34FD71DC9025}" srcId="{588678EE-705D-4164-AF3F-56205023DBD3}" destId="{7104401E-A646-4291-BCFB-5DEE919FACB3}" srcOrd="1" destOrd="0" parTransId="{79578CF7-431A-4946-9DD4-118EB6AB25FB}" sibTransId="{5ACC7C34-D99C-495C-87A2-09B3801D363E}"/>
    <dgm:cxn modelId="{0FCA134B-8D04-478A-998E-F8472155EB1B}" type="presOf" srcId="{6A2D46F8-6342-4A80-956D-EE0D5D5512B0}" destId="{419008F6-60A4-4D1D-8873-982FA0015458}" srcOrd="0" destOrd="0" presId="urn:microsoft.com/office/officeart/2005/8/layout/vList2"/>
    <dgm:cxn modelId="{3ECE7F52-F045-4902-A8D3-A64E63AF20FE}" type="presOf" srcId="{721DA2D0-BF51-4241-9846-5E87246064EF}" destId="{FC77510D-68E2-4CC1-9DEA-461543488166}" srcOrd="0" destOrd="0" presId="urn:microsoft.com/office/officeart/2005/8/layout/vList2"/>
    <dgm:cxn modelId="{1361AB74-45FC-4A63-9D44-7C8795CCA242}" type="presOf" srcId="{7104401E-A646-4291-BCFB-5DEE919FACB3}" destId="{367F2791-F6F8-4997-987D-98E260795CFE}" srcOrd="0" destOrd="0" presId="urn:microsoft.com/office/officeart/2005/8/layout/vList2"/>
    <dgm:cxn modelId="{7351C7AD-9E43-454F-A1F0-966D8E24727E}" type="presOf" srcId="{4913EBB4-EF5D-496E-8D20-8543CC6FA71E}" destId="{F99329AA-E27C-4695-BCA9-712E74CDA6CE}" srcOrd="0" destOrd="0" presId="urn:microsoft.com/office/officeart/2005/8/layout/vList2"/>
    <dgm:cxn modelId="{099EAECF-60A6-4E90-A588-0127D96C6ED4}" srcId="{588678EE-705D-4164-AF3F-56205023DBD3}" destId="{4913EBB4-EF5D-496E-8D20-8543CC6FA71E}" srcOrd="0" destOrd="0" parTransId="{0784CF4A-FCD7-4F1C-84B9-FBAA5881B0E4}" sibTransId="{05994A60-2851-4171-8B78-975D04F58354}"/>
    <dgm:cxn modelId="{A383D5EB-B9C9-4CAF-8FD2-696A3A642B13}" srcId="{588678EE-705D-4164-AF3F-56205023DBD3}" destId="{46CFDE09-FE60-42EC-973E-A4AE656948DF}" srcOrd="2" destOrd="0" parTransId="{FCDBB052-B030-436F-9CAB-7E7005141DA6}" sibTransId="{5FE41D3D-7FAE-48B4-BA1A-EEB29FF34491}"/>
    <dgm:cxn modelId="{0625FDAF-AE88-462F-9E24-B3EAB8EA9480}" type="presParOf" srcId="{6B513DB3-2FD0-4D4E-B40F-4B88AC6F133B}" destId="{F99329AA-E27C-4695-BCA9-712E74CDA6CE}" srcOrd="0" destOrd="0" presId="urn:microsoft.com/office/officeart/2005/8/layout/vList2"/>
    <dgm:cxn modelId="{2806669C-B2ED-41F7-8474-F60815DB59E6}" type="presParOf" srcId="{6B513DB3-2FD0-4D4E-B40F-4B88AC6F133B}" destId="{394EE45D-FA11-4EC7-B1ED-98F40B48F4B8}" srcOrd="1" destOrd="0" presId="urn:microsoft.com/office/officeart/2005/8/layout/vList2"/>
    <dgm:cxn modelId="{74677CF1-6879-4F93-A9C7-F2E54C3F7126}" type="presParOf" srcId="{6B513DB3-2FD0-4D4E-B40F-4B88AC6F133B}" destId="{367F2791-F6F8-4997-987D-98E260795CFE}" srcOrd="2" destOrd="0" presId="urn:microsoft.com/office/officeart/2005/8/layout/vList2"/>
    <dgm:cxn modelId="{D791FBEE-C7C9-47B6-A0A0-0E9D1B7A5211}" type="presParOf" srcId="{6B513DB3-2FD0-4D4E-B40F-4B88AC6F133B}" destId="{AC0B1562-238E-4E47-847C-89C389329A81}" srcOrd="3" destOrd="0" presId="urn:microsoft.com/office/officeart/2005/8/layout/vList2"/>
    <dgm:cxn modelId="{804C2706-6251-45A9-A33F-EDAFB01DF9FE}" type="presParOf" srcId="{6B513DB3-2FD0-4D4E-B40F-4B88AC6F133B}" destId="{B4B0B45A-EA42-4F0A-B29E-4D31972C424C}" srcOrd="4" destOrd="0" presId="urn:microsoft.com/office/officeart/2005/8/layout/vList2"/>
    <dgm:cxn modelId="{7B907B84-402C-4A92-9BD4-69965003CAE3}" type="presParOf" srcId="{6B513DB3-2FD0-4D4E-B40F-4B88AC6F133B}" destId="{D8431205-C552-4446-B21D-CCB0F1E388C5}" srcOrd="5" destOrd="0" presId="urn:microsoft.com/office/officeart/2005/8/layout/vList2"/>
    <dgm:cxn modelId="{A18A663F-3E86-460E-942E-A017E25FC574}" type="presParOf" srcId="{6B513DB3-2FD0-4D4E-B40F-4B88AC6F133B}" destId="{FC77510D-68E2-4CC1-9DEA-461543488166}" srcOrd="6" destOrd="0" presId="urn:microsoft.com/office/officeart/2005/8/layout/vList2"/>
    <dgm:cxn modelId="{88FC5056-9C53-49D2-A01D-C4D2A82F4A34}" type="presParOf" srcId="{6B513DB3-2FD0-4D4E-B40F-4B88AC6F133B}" destId="{14911832-DA6D-4CBC-BFB2-0DD608D31ECA}" srcOrd="7" destOrd="0" presId="urn:microsoft.com/office/officeart/2005/8/layout/vList2"/>
    <dgm:cxn modelId="{5E0C50A9-729F-4A66-83AD-C0FEFCFF7577}" type="presParOf" srcId="{6B513DB3-2FD0-4D4E-B40F-4B88AC6F133B}" destId="{419008F6-60A4-4D1D-8873-982FA0015458}" srcOrd="8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D1F959F2-B685-4D75-842B-0C6FC1507C39}" type="doc">
      <dgm:prSet loTypeId="urn:microsoft.com/office/officeart/2018/2/layout/IconVerticalSolidList" loCatId="icon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77743814-479C-4A5D-A23C-E47F9DB53B55}">
      <dgm:prSet/>
      <dgm:spPr/>
      <dgm:t>
        <a:bodyPr/>
        <a:lstStyle/>
        <a:p>
          <a:pPr>
            <a:lnSpc>
              <a:spcPct val="100000"/>
            </a:lnSpc>
          </a:pPr>
          <a:r>
            <a:rPr lang="en-GB"/>
            <a:t>Define the last few weeks of life.</a:t>
          </a:r>
          <a:endParaRPr lang="en-US"/>
        </a:p>
      </dgm:t>
    </dgm:pt>
    <dgm:pt modelId="{0E52E3BF-75A3-4CD3-AD14-4F977EBC9323}" type="parTrans" cxnId="{FC8FC0C8-8DDD-4C4D-A933-C311CDC23E6E}">
      <dgm:prSet/>
      <dgm:spPr/>
      <dgm:t>
        <a:bodyPr/>
        <a:lstStyle/>
        <a:p>
          <a:endParaRPr lang="en-US"/>
        </a:p>
      </dgm:t>
    </dgm:pt>
    <dgm:pt modelId="{70518FEA-5CE2-4ABF-A757-72616240DDE7}" type="sibTrans" cxnId="{FC8FC0C8-8DDD-4C4D-A933-C311CDC23E6E}">
      <dgm:prSet/>
      <dgm:spPr/>
      <dgm:t>
        <a:bodyPr/>
        <a:lstStyle/>
        <a:p>
          <a:endParaRPr lang="en-US"/>
        </a:p>
      </dgm:t>
    </dgm:pt>
    <dgm:pt modelId="{4A09BD30-2191-4835-BE3B-0D6E65F89092}">
      <dgm:prSet/>
      <dgm:spPr/>
      <dgm:t>
        <a:bodyPr/>
        <a:lstStyle/>
        <a:p>
          <a:pPr>
            <a:lnSpc>
              <a:spcPct val="100000"/>
            </a:lnSpc>
          </a:pPr>
          <a:r>
            <a:rPr lang="en-GB" dirty="0"/>
            <a:t>Quality of life vs intensive intervention - Food and fluid for comfort.</a:t>
          </a:r>
          <a:endParaRPr lang="en-US" dirty="0"/>
        </a:p>
      </dgm:t>
    </dgm:pt>
    <dgm:pt modelId="{2A1211DF-7370-4D41-8CD5-6477ACD42D84}" type="parTrans" cxnId="{DE8814CE-BF27-4F74-9ADD-EEB5E5CC40E0}">
      <dgm:prSet/>
      <dgm:spPr/>
      <dgm:t>
        <a:bodyPr/>
        <a:lstStyle/>
        <a:p>
          <a:endParaRPr lang="en-US"/>
        </a:p>
      </dgm:t>
    </dgm:pt>
    <dgm:pt modelId="{CD360B42-02F3-4B25-BFAF-22AE26C0ABDE}" type="sibTrans" cxnId="{DE8814CE-BF27-4F74-9ADD-EEB5E5CC40E0}">
      <dgm:prSet/>
      <dgm:spPr/>
      <dgm:t>
        <a:bodyPr/>
        <a:lstStyle/>
        <a:p>
          <a:endParaRPr lang="en-US"/>
        </a:p>
      </dgm:t>
    </dgm:pt>
    <dgm:pt modelId="{91BA481D-010B-457F-BFDA-E66DDA127DA0}">
      <dgm:prSet/>
      <dgm:spPr/>
      <dgm:t>
        <a:bodyPr/>
        <a:lstStyle/>
        <a:p>
          <a:pPr>
            <a:lnSpc>
              <a:spcPct val="100000"/>
            </a:lnSpc>
          </a:pPr>
          <a:endParaRPr lang="en-US" dirty="0"/>
        </a:p>
      </dgm:t>
    </dgm:pt>
    <dgm:pt modelId="{0E7A3504-EBE3-433E-8886-AB80F03497D2}" type="parTrans" cxnId="{F423A3D1-DC16-46F5-963C-F7683E0CDAAE}">
      <dgm:prSet/>
      <dgm:spPr/>
      <dgm:t>
        <a:bodyPr/>
        <a:lstStyle/>
        <a:p>
          <a:endParaRPr lang="en-US"/>
        </a:p>
      </dgm:t>
    </dgm:pt>
    <dgm:pt modelId="{5DCDFB1D-1158-48EB-A671-EF532B7A7D7D}" type="sibTrans" cxnId="{F423A3D1-DC16-46F5-963C-F7683E0CDAAE}">
      <dgm:prSet/>
      <dgm:spPr/>
      <dgm:t>
        <a:bodyPr/>
        <a:lstStyle/>
        <a:p>
          <a:endParaRPr lang="en-US"/>
        </a:p>
      </dgm:t>
    </dgm:pt>
    <dgm:pt modelId="{C782C92D-B922-4BA8-8F9E-F238D9B94F57}">
      <dgm:prSet/>
      <dgm:spPr/>
      <dgm:t>
        <a:bodyPr/>
        <a:lstStyle/>
        <a:p>
          <a:pPr>
            <a:lnSpc>
              <a:spcPct val="100000"/>
            </a:lnSpc>
          </a:pPr>
          <a:r>
            <a:rPr lang="en-GB"/>
            <a:t>ONS are not indicated on ACBS.</a:t>
          </a:r>
          <a:endParaRPr lang="en-US"/>
        </a:p>
      </dgm:t>
    </dgm:pt>
    <dgm:pt modelId="{F694A736-899D-4360-8C1C-9E5827724CAD}" type="parTrans" cxnId="{8F0A59FD-AC2D-444F-9739-AAD50E684155}">
      <dgm:prSet/>
      <dgm:spPr/>
      <dgm:t>
        <a:bodyPr/>
        <a:lstStyle/>
        <a:p>
          <a:endParaRPr lang="en-US"/>
        </a:p>
      </dgm:t>
    </dgm:pt>
    <dgm:pt modelId="{3DFD5087-BB07-4FD2-A554-C4AE43137930}" type="sibTrans" cxnId="{8F0A59FD-AC2D-444F-9739-AAD50E684155}">
      <dgm:prSet/>
      <dgm:spPr/>
      <dgm:t>
        <a:bodyPr/>
        <a:lstStyle/>
        <a:p>
          <a:endParaRPr lang="en-US"/>
        </a:p>
      </dgm:t>
    </dgm:pt>
    <dgm:pt modelId="{4071D1D1-1C72-40D7-AF3F-BE57CF0B51C5}">
      <dgm:prSet/>
      <dgm:spPr>
        <a:solidFill>
          <a:schemeClr val="accent3">
            <a:lumMod val="20000"/>
            <a:lumOff val="80000"/>
          </a:schemeClr>
        </a:solidFill>
      </dgm:spPr>
      <dgm:t>
        <a:bodyPr/>
        <a:lstStyle/>
        <a:p>
          <a:pPr>
            <a:lnSpc>
              <a:spcPct val="100000"/>
            </a:lnSpc>
          </a:pPr>
          <a:r>
            <a:rPr lang="en-GB" dirty="0"/>
            <a:t>People stop eating and drinking because they are dying; they are not dying because they have stopped eating and drinking.</a:t>
          </a:r>
          <a:endParaRPr lang="en-US" dirty="0"/>
        </a:p>
      </dgm:t>
    </dgm:pt>
    <dgm:pt modelId="{FB7D5B4B-F89B-4AB7-9C95-34AC11305AA4}" type="parTrans" cxnId="{088A7493-4F29-45D9-9280-3CE998BAE563}">
      <dgm:prSet/>
      <dgm:spPr/>
      <dgm:t>
        <a:bodyPr/>
        <a:lstStyle/>
        <a:p>
          <a:endParaRPr lang="en-US"/>
        </a:p>
      </dgm:t>
    </dgm:pt>
    <dgm:pt modelId="{B6436F13-74FC-4290-B3B1-0D646A51DC33}" type="sibTrans" cxnId="{088A7493-4F29-45D9-9280-3CE998BAE563}">
      <dgm:prSet/>
      <dgm:spPr/>
      <dgm:t>
        <a:bodyPr/>
        <a:lstStyle/>
        <a:p>
          <a:endParaRPr lang="en-US"/>
        </a:p>
      </dgm:t>
    </dgm:pt>
    <dgm:pt modelId="{9E99E281-FFEA-48D3-B09D-D1222DD09156}" type="pres">
      <dgm:prSet presAssocID="{D1F959F2-B685-4D75-842B-0C6FC1507C39}" presName="root" presStyleCnt="0">
        <dgm:presLayoutVars>
          <dgm:dir/>
          <dgm:resizeHandles val="exact"/>
        </dgm:presLayoutVars>
      </dgm:prSet>
      <dgm:spPr/>
    </dgm:pt>
    <dgm:pt modelId="{851CF554-C9FD-4004-84E3-C5B441150F41}" type="pres">
      <dgm:prSet presAssocID="{77743814-479C-4A5D-A23C-E47F9DB53B55}" presName="compNode" presStyleCnt="0"/>
      <dgm:spPr/>
    </dgm:pt>
    <dgm:pt modelId="{3A9C1D1B-58FA-42BA-8B18-315695E12860}" type="pres">
      <dgm:prSet presAssocID="{77743814-479C-4A5D-A23C-E47F9DB53B55}" presName="bgRect" presStyleLbl="bgShp" presStyleIdx="0" presStyleCnt="4" custLinFactNeighborY="-8195"/>
      <dgm:spPr>
        <a:solidFill>
          <a:schemeClr val="accent3">
            <a:lumMod val="20000"/>
            <a:lumOff val="80000"/>
          </a:schemeClr>
        </a:solidFill>
      </dgm:spPr>
    </dgm:pt>
    <dgm:pt modelId="{71E212EC-336F-4858-918A-C3123AD24025}" type="pres">
      <dgm:prSet presAssocID="{77743814-479C-4A5D-A23C-E47F9DB53B55}" presName="iconRect" presStyleLbl="node1" presStyleIdx="0" presStyleCnt="4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Arrow Circle"/>
        </a:ext>
      </dgm:extLst>
    </dgm:pt>
    <dgm:pt modelId="{3EDFD8E4-A900-4656-A8FA-428F64E6B1E2}" type="pres">
      <dgm:prSet presAssocID="{77743814-479C-4A5D-A23C-E47F9DB53B55}" presName="spaceRect" presStyleCnt="0"/>
      <dgm:spPr/>
    </dgm:pt>
    <dgm:pt modelId="{78545AA3-B917-4D44-9478-4637D1C055AA}" type="pres">
      <dgm:prSet presAssocID="{77743814-479C-4A5D-A23C-E47F9DB53B55}" presName="parTx" presStyleLbl="revTx" presStyleIdx="0" presStyleCnt="5">
        <dgm:presLayoutVars>
          <dgm:chMax val="0"/>
          <dgm:chPref val="0"/>
        </dgm:presLayoutVars>
      </dgm:prSet>
      <dgm:spPr/>
    </dgm:pt>
    <dgm:pt modelId="{BAAB4C16-2019-4E96-A70E-95830A473FC0}" type="pres">
      <dgm:prSet presAssocID="{70518FEA-5CE2-4ABF-A757-72616240DDE7}" presName="sibTrans" presStyleCnt="0"/>
      <dgm:spPr/>
    </dgm:pt>
    <dgm:pt modelId="{7E2C27F7-B584-4F07-BECC-F7B6E4C28C59}" type="pres">
      <dgm:prSet presAssocID="{4A09BD30-2191-4835-BE3B-0D6E65F89092}" presName="compNode" presStyleCnt="0"/>
      <dgm:spPr/>
    </dgm:pt>
    <dgm:pt modelId="{B3E64510-42A6-4204-8B6B-64377C3B7881}" type="pres">
      <dgm:prSet presAssocID="{4A09BD30-2191-4835-BE3B-0D6E65F89092}" presName="bgRect" presStyleLbl="bgShp" presStyleIdx="1" presStyleCnt="4"/>
      <dgm:spPr>
        <a:solidFill>
          <a:schemeClr val="accent3">
            <a:lumMod val="20000"/>
            <a:lumOff val="80000"/>
          </a:schemeClr>
        </a:solidFill>
      </dgm:spPr>
    </dgm:pt>
    <dgm:pt modelId="{99D85834-0A57-4F69-A7D3-034C7EFC5661}" type="pres">
      <dgm:prSet presAssocID="{4A09BD30-2191-4835-BE3B-0D6E65F89092}" presName="iconRect" presStyleLbl="node1" presStyleIdx="1" presStyleCnt="4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Kidney"/>
        </a:ext>
      </dgm:extLst>
    </dgm:pt>
    <dgm:pt modelId="{95C67478-871E-4AF2-9F6D-C4B41327E403}" type="pres">
      <dgm:prSet presAssocID="{4A09BD30-2191-4835-BE3B-0D6E65F89092}" presName="spaceRect" presStyleCnt="0"/>
      <dgm:spPr/>
    </dgm:pt>
    <dgm:pt modelId="{2640113E-8060-4FEE-BD89-5C313DC1B08A}" type="pres">
      <dgm:prSet presAssocID="{4A09BD30-2191-4835-BE3B-0D6E65F89092}" presName="parTx" presStyleLbl="revTx" presStyleIdx="1" presStyleCnt="5">
        <dgm:presLayoutVars>
          <dgm:chMax val="0"/>
          <dgm:chPref val="0"/>
        </dgm:presLayoutVars>
      </dgm:prSet>
      <dgm:spPr/>
    </dgm:pt>
    <dgm:pt modelId="{F71E9AD2-A39C-4AE0-9804-BCE1EF6ACFFA}" type="pres">
      <dgm:prSet presAssocID="{4A09BD30-2191-4835-BE3B-0D6E65F89092}" presName="desTx" presStyleLbl="revTx" presStyleIdx="2" presStyleCnt="5">
        <dgm:presLayoutVars/>
      </dgm:prSet>
      <dgm:spPr/>
    </dgm:pt>
    <dgm:pt modelId="{1629BC49-9D80-4DBA-B734-C835F98F748E}" type="pres">
      <dgm:prSet presAssocID="{CD360B42-02F3-4B25-BFAF-22AE26C0ABDE}" presName="sibTrans" presStyleCnt="0"/>
      <dgm:spPr/>
    </dgm:pt>
    <dgm:pt modelId="{A1D8D5AA-52AF-4EC5-99AE-BB9818C3897A}" type="pres">
      <dgm:prSet presAssocID="{C782C92D-B922-4BA8-8F9E-F238D9B94F57}" presName="compNode" presStyleCnt="0"/>
      <dgm:spPr/>
    </dgm:pt>
    <dgm:pt modelId="{A9033DBB-68D4-4877-A898-87154CD99A11}" type="pres">
      <dgm:prSet presAssocID="{C782C92D-B922-4BA8-8F9E-F238D9B94F57}" presName="bgRect" presStyleLbl="bgShp" presStyleIdx="2" presStyleCnt="4"/>
      <dgm:spPr>
        <a:solidFill>
          <a:schemeClr val="accent3">
            <a:lumMod val="20000"/>
            <a:lumOff val="80000"/>
          </a:schemeClr>
        </a:solidFill>
      </dgm:spPr>
    </dgm:pt>
    <dgm:pt modelId="{0545CFC3-4EAB-42FA-B8FB-1E67F339DB69}" type="pres">
      <dgm:prSet presAssocID="{C782C92D-B922-4BA8-8F9E-F238D9B94F57}" presName="iconRect" presStyleLbl="node1" presStyleIdx="2" presStyleCnt="4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No sign"/>
        </a:ext>
      </dgm:extLst>
    </dgm:pt>
    <dgm:pt modelId="{21FA6FB8-6692-482D-9470-C121794D9FE7}" type="pres">
      <dgm:prSet presAssocID="{C782C92D-B922-4BA8-8F9E-F238D9B94F57}" presName="spaceRect" presStyleCnt="0"/>
      <dgm:spPr/>
    </dgm:pt>
    <dgm:pt modelId="{DD9AA2B7-B7BC-4E42-BDBE-B3E8F70D053F}" type="pres">
      <dgm:prSet presAssocID="{C782C92D-B922-4BA8-8F9E-F238D9B94F57}" presName="parTx" presStyleLbl="revTx" presStyleIdx="3" presStyleCnt="5">
        <dgm:presLayoutVars>
          <dgm:chMax val="0"/>
          <dgm:chPref val="0"/>
        </dgm:presLayoutVars>
      </dgm:prSet>
      <dgm:spPr/>
    </dgm:pt>
    <dgm:pt modelId="{C7C6FA05-898D-4B7C-93AF-6784C79D9228}" type="pres">
      <dgm:prSet presAssocID="{3DFD5087-BB07-4FD2-A554-C4AE43137930}" presName="sibTrans" presStyleCnt="0"/>
      <dgm:spPr/>
    </dgm:pt>
    <dgm:pt modelId="{10FB659B-A78B-4109-9424-48BB9D554BA6}" type="pres">
      <dgm:prSet presAssocID="{4071D1D1-1C72-40D7-AF3F-BE57CF0B51C5}" presName="compNode" presStyleCnt="0"/>
      <dgm:spPr/>
    </dgm:pt>
    <dgm:pt modelId="{AE47A56B-A8E3-41C5-800B-F9ACE8F974AC}" type="pres">
      <dgm:prSet presAssocID="{4071D1D1-1C72-40D7-AF3F-BE57CF0B51C5}" presName="bgRect" presStyleLbl="bgShp" presStyleIdx="3" presStyleCnt="4"/>
      <dgm:spPr>
        <a:solidFill>
          <a:schemeClr val="accent3">
            <a:lumMod val="20000"/>
            <a:lumOff val="80000"/>
          </a:schemeClr>
        </a:solidFill>
      </dgm:spPr>
    </dgm:pt>
    <dgm:pt modelId="{DB6067CE-34D4-42F1-A658-0A9D519005FA}" type="pres">
      <dgm:prSet presAssocID="{4071D1D1-1C72-40D7-AF3F-BE57CF0B51C5}" presName="iconRect" presStyleLbl="node1" presStyleIdx="3" presStyleCnt="4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Fork and knife"/>
        </a:ext>
      </dgm:extLst>
    </dgm:pt>
    <dgm:pt modelId="{64AAC634-4B48-498E-BBD0-B88D92EC8E6E}" type="pres">
      <dgm:prSet presAssocID="{4071D1D1-1C72-40D7-AF3F-BE57CF0B51C5}" presName="spaceRect" presStyleCnt="0"/>
      <dgm:spPr/>
    </dgm:pt>
    <dgm:pt modelId="{6CA2891F-C83F-4D96-83D7-A3DC343E025C}" type="pres">
      <dgm:prSet presAssocID="{4071D1D1-1C72-40D7-AF3F-BE57CF0B51C5}" presName="parTx" presStyleLbl="revTx" presStyleIdx="4" presStyleCnt="5">
        <dgm:presLayoutVars>
          <dgm:chMax val="0"/>
          <dgm:chPref val="0"/>
        </dgm:presLayoutVars>
      </dgm:prSet>
      <dgm:spPr/>
    </dgm:pt>
  </dgm:ptLst>
  <dgm:cxnLst>
    <dgm:cxn modelId="{E0BC5D20-F09A-4C99-A694-ABAEE14E8C3B}" type="presOf" srcId="{4071D1D1-1C72-40D7-AF3F-BE57CF0B51C5}" destId="{6CA2891F-C83F-4D96-83D7-A3DC343E025C}" srcOrd="0" destOrd="0" presId="urn:microsoft.com/office/officeart/2018/2/layout/IconVerticalSolidList"/>
    <dgm:cxn modelId="{A4EBB557-6D96-4532-BA99-239772A4808C}" type="presOf" srcId="{4A09BD30-2191-4835-BE3B-0D6E65F89092}" destId="{2640113E-8060-4FEE-BD89-5C313DC1B08A}" srcOrd="0" destOrd="0" presId="urn:microsoft.com/office/officeart/2018/2/layout/IconVerticalSolidList"/>
    <dgm:cxn modelId="{088A7493-4F29-45D9-9280-3CE998BAE563}" srcId="{D1F959F2-B685-4D75-842B-0C6FC1507C39}" destId="{4071D1D1-1C72-40D7-AF3F-BE57CF0B51C5}" srcOrd="3" destOrd="0" parTransId="{FB7D5B4B-F89B-4AB7-9C95-34AC11305AA4}" sibTransId="{B6436F13-74FC-4290-B3B1-0D646A51DC33}"/>
    <dgm:cxn modelId="{DA9982A1-79D8-491C-97B6-E77D60A48ACC}" type="presOf" srcId="{91BA481D-010B-457F-BFDA-E66DDA127DA0}" destId="{F71E9AD2-A39C-4AE0-9804-BCE1EF6ACFFA}" srcOrd="0" destOrd="0" presId="urn:microsoft.com/office/officeart/2018/2/layout/IconVerticalSolidList"/>
    <dgm:cxn modelId="{0327DEB1-6C0F-47CA-8D05-F67C0DE63692}" type="presOf" srcId="{C782C92D-B922-4BA8-8F9E-F238D9B94F57}" destId="{DD9AA2B7-B7BC-4E42-BDBE-B3E8F70D053F}" srcOrd="0" destOrd="0" presId="urn:microsoft.com/office/officeart/2018/2/layout/IconVerticalSolidList"/>
    <dgm:cxn modelId="{FC8FC0C8-8DDD-4C4D-A933-C311CDC23E6E}" srcId="{D1F959F2-B685-4D75-842B-0C6FC1507C39}" destId="{77743814-479C-4A5D-A23C-E47F9DB53B55}" srcOrd="0" destOrd="0" parTransId="{0E52E3BF-75A3-4CD3-AD14-4F977EBC9323}" sibTransId="{70518FEA-5CE2-4ABF-A757-72616240DDE7}"/>
    <dgm:cxn modelId="{DE8814CE-BF27-4F74-9ADD-EEB5E5CC40E0}" srcId="{D1F959F2-B685-4D75-842B-0C6FC1507C39}" destId="{4A09BD30-2191-4835-BE3B-0D6E65F89092}" srcOrd="1" destOrd="0" parTransId="{2A1211DF-7370-4D41-8CD5-6477ACD42D84}" sibTransId="{CD360B42-02F3-4B25-BFAF-22AE26C0ABDE}"/>
    <dgm:cxn modelId="{F423A3D1-DC16-46F5-963C-F7683E0CDAAE}" srcId="{4A09BD30-2191-4835-BE3B-0D6E65F89092}" destId="{91BA481D-010B-457F-BFDA-E66DDA127DA0}" srcOrd="0" destOrd="0" parTransId="{0E7A3504-EBE3-433E-8886-AB80F03497D2}" sibTransId="{5DCDFB1D-1158-48EB-A671-EF532B7A7D7D}"/>
    <dgm:cxn modelId="{3E2C62E7-CE10-49E4-BABB-F99972D67B0A}" type="presOf" srcId="{D1F959F2-B685-4D75-842B-0C6FC1507C39}" destId="{9E99E281-FFEA-48D3-B09D-D1222DD09156}" srcOrd="0" destOrd="0" presId="urn:microsoft.com/office/officeart/2018/2/layout/IconVerticalSolidList"/>
    <dgm:cxn modelId="{FB3C22F8-3573-48EC-87B3-271390812F56}" type="presOf" srcId="{77743814-479C-4A5D-A23C-E47F9DB53B55}" destId="{78545AA3-B917-4D44-9478-4637D1C055AA}" srcOrd="0" destOrd="0" presId="urn:microsoft.com/office/officeart/2018/2/layout/IconVerticalSolidList"/>
    <dgm:cxn modelId="{8F0A59FD-AC2D-444F-9739-AAD50E684155}" srcId="{D1F959F2-B685-4D75-842B-0C6FC1507C39}" destId="{C782C92D-B922-4BA8-8F9E-F238D9B94F57}" srcOrd="2" destOrd="0" parTransId="{F694A736-899D-4360-8C1C-9E5827724CAD}" sibTransId="{3DFD5087-BB07-4FD2-A554-C4AE43137930}"/>
    <dgm:cxn modelId="{854A6D29-20C9-4F6F-9367-69FFC0AE9A73}" type="presParOf" srcId="{9E99E281-FFEA-48D3-B09D-D1222DD09156}" destId="{851CF554-C9FD-4004-84E3-C5B441150F41}" srcOrd="0" destOrd="0" presId="urn:microsoft.com/office/officeart/2018/2/layout/IconVerticalSolidList"/>
    <dgm:cxn modelId="{26490216-6787-465C-B1A9-BB0837BBDC18}" type="presParOf" srcId="{851CF554-C9FD-4004-84E3-C5B441150F41}" destId="{3A9C1D1B-58FA-42BA-8B18-315695E12860}" srcOrd="0" destOrd="0" presId="urn:microsoft.com/office/officeart/2018/2/layout/IconVerticalSolidList"/>
    <dgm:cxn modelId="{004DE9AE-D74C-4E15-B7C4-4F9EEF9F2B34}" type="presParOf" srcId="{851CF554-C9FD-4004-84E3-C5B441150F41}" destId="{71E212EC-336F-4858-918A-C3123AD24025}" srcOrd="1" destOrd="0" presId="urn:microsoft.com/office/officeart/2018/2/layout/IconVerticalSolidList"/>
    <dgm:cxn modelId="{A5F745E9-54BB-4CB6-95F5-89F95DDC7D39}" type="presParOf" srcId="{851CF554-C9FD-4004-84E3-C5B441150F41}" destId="{3EDFD8E4-A900-4656-A8FA-428F64E6B1E2}" srcOrd="2" destOrd="0" presId="urn:microsoft.com/office/officeart/2018/2/layout/IconVerticalSolidList"/>
    <dgm:cxn modelId="{CDF801AF-A2D2-4E20-8E45-9DF66C833231}" type="presParOf" srcId="{851CF554-C9FD-4004-84E3-C5B441150F41}" destId="{78545AA3-B917-4D44-9478-4637D1C055AA}" srcOrd="3" destOrd="0" presId="urn:microsoft.com/office/officeart/2018/2/layout/IconVerticalSolidList"/>
    <dgm:cxn modelId="{F808F6A3-9E15-4CBA-B555-56492854FB01}" type="presParOf" srcId="{9E99E281-FFEA-48D3-B09D-D1222DD09156}" destId="{BAAB4C16-2019-4E96-A70E-95830A473FC0}" srcOrd="1" destOrd="0" presId="urn:microsoft.com/office/officeart/2018/2/layout/IconVerticalSolidList"/>
    <dgm:cxn modelId="{6EB68A74-1DFF-4F5D-8815-08ACB4152A47}" type="presParOf" srcId="{9E99E281-FFEA-48D3-B09D-D1222DD09156}" destId="{7E2C27F7-B584-4F07-BECC-F7B6E4C28C59}" srcOrd="2" destOrd="0" presId="urn:microsoft.com/office/officeart/2018/2/layout/IconVerticalSolidList"/>
    <dgm:cxn modelId="{8E7D608C-4BD0-4D00-B2EE-801A5CD540CD}" type="presParOf" srcId="{7E2C27F7-B584-4F07-BECC-F7B6E4C28C59}" destId="{B3E64510-42A6-4204-8B6B-64377C3B7881}" srcOrd="0" destOrd="0" presId="urn:microsoft.com/office/officeart/2018/2/layout/IconVerticalSolidList"/>
    <dgm:cxn modelId="{7870CBED-733F-4FC1-BB1C-650DD3B3EB2C}" type="presParOf" srcId="{7E2C27F7-B584-4F07-BECC-F7B6E4C28C59}" destId="{99D85834-0A57-4F69-A7D3-034C7EFC5661}" srcOrd="1" destOrd="0" presId="urn:microsoft.com/office/officeart/2018/2/layout/IconVerticalSolidList"/>
    <dgm:cxn modelId="{ADAE96BF-3896-46BC-88D1-6F32B5DABE9B}" type="presParOf" srcId="{7E2C27F7-B584-4F07-BECC-F7B6E4C28C59}" destId="{95C67478-871E-4AF2-9F6D-C4B41327E403}" srcOrd="2" destOrd="0" presId="urn:microsoft.com/office/officeart/2018/2/layout/IconVerticalSolidList"/>
    <dgm:cxn modelId="{8D1F24AC-DF1C-4E76-91B1-875AB5B7F6FB}" type="presParOf" srcId="{7E2C27F7-B584-4F07-BECC-F7B6E4C28C59}" destId="{2640113E-8060-4FEE-BD89-5C313DC1B08A}" srcOrd="3" destOrd="0" presId="urn:microsoft.com/office/officeart/2018/2/layout/IconVerticalSolidList"/>
    <dgm:cxn modelId="{03804010-542B-4D81-9872-8D7B62838DA0}" type="presParOf" srcId="{7E2C27F7-B584-4F07-BECC-F7B6E4C28C59}" destId="{F71E9AD2-A39C-4AE0-9804-BCE1EF6ACFFA}" srcOrd="4" destOrd="0" presId="urn:microsoft.com/office/officeart/2018/2/layout/IconVerticalSolidList"/>
    <dgm:cxn modelId="{D6D061C3-0E41-4965-8E1D-FB7AEBBB5162}" type="presParOf" srcId="{9E99E281-FFEA-48D3-B09D-D1222DD09156}" destId="{1629BC49-9D80-4DBA-B734-C835F98F748E}" srcOrd="3" destOrd="0" presId="urn:microsoft.com/office/officeart/2018/2/layout/IconVerticalSolidList"/>
    <dgm:cxn modelId="{53A83187-8B77-45E3-B05C-40F01716203E}" type="presParOf" srcId="{9E99E281-FFEA-48D3-B09D-D1222DD09156}" destId="{A1D8D5AA-52AF-4EC5-99AE-BB9818C3897A}" srcOrd="4" destOrd="0" presId="urn:microsoft.com/office/officeart/2018/2/layout/IconVerticalSolidList"/>
    <dgm:cxn modelId="{F43FFFB6-5EA5-40FA-A8C6-F20357E15876}" type="presParOf" srcId="{A1D8D5AA-52AF-4EC5-99AE-BB9818C3897A}" destId="{A9033DBB-68D4-4877-A898-87154CD99A11}" srcOrd="0" destOrd="0" presId="urn:microsoft.com/office/officeart/2018/2/layout/IconVerticalSolidList"/>
    <dgm:cxn modelId="{5B21485C-19F0-43BD-8565-4D28887F1B6D}" type="presParOf" srcId="{A1D8D5AA-52AF-4EC5-99AE-BB9818C3897A}" destId="{0545CFC3-4EAB-42FA-B8FB-1E67F339DB69}" srcOrd="1" destOrd="0" presId="urn:microsoft.com/office/officeart/2018/2/layout/IconVerticalSolidList"/>
    <dgm:cxn modelId="{B0060B3B-27B7-4CDE-9E09-5A87781187F8}" type="presParOf" srcId="{A1D8D5AA-52AF-4EC5-99AE-BB9818C3897A}" destId="{21FA6FB8-6692-482D-9470-C121794D9FE7}" srcOrd="2" destOrd="0" presId="urn:microsoft.com/office/officeart/2018/2/layout/IconVerticalSolidList"/>
    <dgm:cxn modelId="{2FE1185F-DD29-4F89-B3EB-F70CACEF74EB}" type="presParOf" srcId="{A1D8D5AA-52AF-4EC5-99AE-BB9818C3897A}" destId="{DD9AA2B7-B7BC-4E42-BDBE-B3E8F70D053F}" srcOrd="3" destOrd="0" presId="urn:microsoft.com/office/officeart/2018/2/layout/IconVerticalSolidList"/>
    <dgm:cxn modelId="{24F068F3-84F5-4056-87A7-47B73506AAC1}" type="presParOf" srcId="{9E99E281-FFEA-48D3-B09D-D1222DD09156}" destId="{C7C6FA05-898D-4B7C-93AF-6784C79D9228}" srcOrd="5" destOrd="0" presId="urn:microsoft.com/office/officeart/2018/2/layout/IconVerticalSolidList"/>
    <dgm:cxn modelId="{8E706809-0BF8-4897-909D-7F35891FBB62}" type="presParOf" srcId="{9E99E281-FFEA-48D3-B09D-D1222DD09156}" destId="{10FB659B-A78B-4109-9424-48BB9D554BA6}" srcOrd="6" destOrd="0" presId="urn:microsoft.com/office/officeart/2018/2/layout/IconVerticalSolidList"/>
    <dgm:cxn modelId="{7BA7E04E-5C2A-4EF2-B70D-B1192839E5AD}" type="presParOf" srcId="{10FB659B-A78B-4109-9424-48BB9D554BA6}" destId="{AE47A56B-A8E3-41C5-800B-F9ACE8F974AC}" srcOrd="0" destOrd="0" presId="urn:microsoft.com/office/officeart/2018/2/layout/IconVerticalSolidList"/>
    <dgm:cxn modelId="{FECA3215-CDC5-4C84-B5C0-338C448C9A5E}" type="presParOf" srcId="{10FB659B-A78B-4109-9424-48BB9D554BA6}" destId="{DB6067CE-34D4-42F1-A658-0A9D519005FA}" srcOrd="1" destOrd="0" presId="urn:microsoft.com/office/officeart/2018/2/layout/IconVerticalSolidList"/>
    <dgm:cxn modelId="{457FD829-E456-4BCC-A667-99E876E29B79}" type="presParOf" srcId="{10FB659B-A78B-4109-9424-48BB9D554BA6}" destId="{64AAC634-4B48-498E-BBD0-B88D92EC8E6E}" srcOrd="2" destOrd="0" presId="urn:microsoft.com/office/officeart/2018/2/layout/IconVerticalSolidList"/>
    <dgm:cxn modelId="{8D2A5AF4-1E24-451E-BCF1-159D765C5050}" type="presParOf" srcId="{10FB659B-A78B-4109-9424-48BB9D554BA6}" destId="{6CA2891F-C83F-4D96-83D7-A3DC343E025C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F748FB60-B9B6-4333-B39C-065C1AB517A5}" type="doc">
      <dgm:prSet loTypeId="urn:microsoft.com/office/officeart/2005/8/layout/matrix3" loCatId="matrix" qsTypeId="urn:microsoft.com/office/officeart/2005/8/quickstyle/simple4" qsCatId="simple" csTypeId="urn:microsoft.com/office/officeart/2005/8/colors/accent3_2" csCatId="accent3" phldr="1"/>
      <dgm:spPr/>
      <dgm:t>
        <a:bodyPr/>
        <a:lstStyle/>
        <a:p>
          <a:endParaRPr lang="en-US"/>
        </a:p>
      </dgm:t>
    </dgm:pt>
    <dgm:pt modelId="{826CE5D6-656B-413F-A640-ED6C2F38BE1B}">
      <dgm:prSet custT="1"/>
      <dgm:spPr>
        <a:solidFill>
          <a:srgbClr val="002060"/>
        </a:solidFill>
      </dgm:spPr>
      <dgm:t>
        <a:bodyPr/>
        <a:lstStyle/>
        <a:p>
          <a:r>
            <a:rPr lang="en-GB" sz="1800" dirty="0"/>
            <a:t>When staff are concerned / 3 days before dietetic review</a:t>
          </a:r>
          <a:endParaRPr lang="en-US" sz="1800" dirty="0"/>
        </a:p>
      </dgm:t>
    </dgm:pt>
    <dgm:pt modelId="{3ACEA238-9D9A-481B-961C-C6BFF736A945}" type="parTrans" cxnId="{57BDE94C-6EA9-4167-ADB4-6A87EE284A10}">
      <dgm:prSet/>
      <dgm:spPr/>
      <dgm:t>
        <a:bodyPr/>
        <a:lstStyle/>
        <a:p>
          <a:endParaRPr lang="en-US" sz="2400"/>
        </a:p>
      </dgm:t>
    </dgm:pt>
    <dgm:pt modelId="{C1D908F3-416B-49E0-8C04-40E33502173D}" type="sibTrans" cxnId="{57BDE94C-6EA9-4167-ADB4-6A87EE284A10}">
      <dgm:prSet/>
      <dgm:spPr/>
      <dgm:t>
        <a:bodyPr/>
        <a:lstStyle/>
        <a:p>
          <a:endParaRPr lang="en-US" sz="2400"/>
        </a:p>
      </dgm:t>
    </dgm:pt>
    <dgm:pt modelId="{85A7F4DD-1915-4475-BD62-1474B70A726C}">
      <dgm:prSet custT="1"/>
      <dgm:spPr>
        <a:solidFill>
          <a:srgbClr val="002060"/>
        </a:solidFill>
      </dgm:spPr>
      <dgm:t>
        <a:bodyPr/>
        <a:lstStyle/>
        <a:p>
          <a:r>
            <a:rPr lang="en-GB" sz="1800"/>
            <a:t>Quality is more important that number of entries</a:t>
          </a:r>
          <a:endParaRPr lang="en-US" sz="1800"/>
        </a:p>
      </dgm:t>
    </dgm:pt>
    <dgm:pt modelId="{E7019CA3-6D2D-473D-B8C1-9023D900C293}" type="parTrans" cxnId="{76425909-28B8-411D-8509-1989C53F60E5}">
      <dgm:prSet/>
      <dgm:spPr/>
      <dgm:t>
        <a:bodyPr/>
        <a:lstStyle/>
        <a:p>
          <a:endParaRPr lang="en-US" sz="2400"/>
        </a:p>
      </dgm:t>
    </dgm:pt>
    <dgm:pt modelId="{874D9B3F-8A48-4D13-9CD7-9C9ABC764C03}" type="sibTrans" cxnId="{76425909-28B8-411D-8509-1989C53F60E5}">
      <dgm:prSet/>
      <dgm:spPr/>
      <dgm:t>
        <a:bodyPr/>
        <a:lstStyle/>
        <a:p>
          <a:endParaRPr lang="en-US" sz="2400"/>
        </a:p>
      </dgm:t>
    </dgm:pt>
    <dgm:pt modelId="{02077C97-3FBE-468E-BFAA-63CB314E1057}">
      <dgm:prSet custT="1"/>
      <dgm:spPr>
        <a:solidFill>
          <a:srgbClr val="002060"/>
        </a:solidFill>
      </dgm:spPr>
      <dgm:t>
        <a:bodyPr/>
        <a:lstStyle/>
        <a:p>
          <a:r>
            <a:rPr lang="en-GB" sz="1800"/>
            <a:t>Document what’s offered (including quantities), declined and taken</a:t>
          </a:r>
          <a:endParaRPr lang="en-US" sz="1800"/>
        </a:p>
      </dgm:t>
    </dgm:pt>
    <dgm:pt modelId="{08F11E30-46BA-4E64-8D6C-AD898262D336}" type="parTrans" cxnId="{B95A9A71-44AD-48BE-B815-75026778692D}">
      <dgm:prSet/>
      <dgm:spPr/>
      <dgm:t>
        <a:bodyPr/>
        <a:lstStyle/>
        <a:p>
          <a:endParaRPr lang="en-US" sz="2400"/>
        </a:p>
      </dgm:t>
    </dgm:pt>
    <dgm:pt modelId="{66D73D38-EDBA-40A8-AE2C-91E8120880A8}" type="sibTrans" cxnId="{B95A9A71-44AD-48BE-B815-75026778692D}">
      <dgm:prSet/>
      <dgm:spPr/>
      <dgm:t>
        <a:bodyPr/>
        <a:lstStyle/>
        <a:p>
          <a:endParaRPr lang="en-US" sz="2400"/>
        </a:p>
      </dgm:t>
    </dgm:pt>
    <dgm:pt modelId="{2E6D1A48-E3FE-46C4-977A-D31DAA224AE9}">
      <dgm:prSet custT="1"/>
      <dgm:spPr>
        <a:solidFill>
          <a:srgbClr val="002060"/>
        </a:solidFill>
      </dgm:spPr>
      <dgm:t>
        <a:bodyPr/>
        <a:lstStyle/>
        <a:p>
          <a:r>
            <a:rPr lang="en-GB" sz="1800"/>
            <a:t>Care planning software can be preset/offer prompts if helpful</a:t>
          </a:r>
          <a:endParaRPr lang="en-US" sz="1800"/>
        </a:p>
      </dgm:t>
    </dgm:pt>
    <dgm:pt modelId="{D861BC41-8774-46AA-9263-F3A8662A808F}" type="parTrans" cxnId="{006D89B9-FB5F-42DD-AA13-E5CEF49BAE70}">
      <dgm:prSet/>
      <dgm:spPr/>
      <dgm:t>
        <a:bodyPr/>
        <a:lstStyle/>
        <a:p>
          <a:endParaRPr lang="en-US" sz="2400"/>
        </a:p>
      </dgm:t>
    </dgm:pt>
    <dgm:pt modelId="{A79E1270-4FBF-4A1C-9F67-0150939F9117}" type="sibTrans" cxnId="{006D89B9-FB5F-42DD-AA13-E5CEF49BAE70}">
      <dgm:prSet/>
      <dgm:spPr/>
      <dgm:t>
        <a:bodyPr/>
        <a:lstStyle/>
        <a:p>
          <a:endParaRPr lang="en-US" sz="2400"/>
        </a:p>
      </dgm:t>
    </dgm:pt>
    <dgm:pt modelId="{B99C30AF-653B-42BC-A98B-C858F63D013D}" type="pres">
      <dgm:prSet presAssocID="{F748FB60-B9B6-4333-B39C-065C1AB517A5}" presName="matrix" presStyleCnt="0">
        <dgm:presLayoutVars>
          <dgm:chMax val="1"/>
          <dgm:dir/>
          <dgm:resizeHandles val="exact"/>
        </dgm:presLayoutVars>
      </dgm:prSet>
      <dgm:spPr/>
    </dgm:pt>
    <dgm:pt modelId="{9A0BFF18-DD9D-4011-9513-541CDBFA2152}" type="pres">
      <dgm:prSet presAssocID="{F748FB60-B9B6-4333-B39C-065C1AB517A5}" presName="diamond" presStyleLbl="bgShp" presStyleIdx="0" presStyleCnt="1"/>
      <dgm:spPr/>
    </dgm:pt>
    <dgm:pt modelId="{FDD2B655-A72A-4F44-90C6-250B03209969}" type="pres">
      <dgm:prSet presAssocID="{F748FB60-B9B6-4333-B39C-065C1AB517A5}" presName="quad1" presStyleLbl="node1" presStyleIdx="0" presStyleCnt="4">
        <dgm:presLayoutVars>
          <dgm:chMax val="0"/>
          <dgm:chPref val="0"/>
          <dgm:bulletEnabled val="1"/>
        </dgm:presLayoutVars>
      </dgm:prSet>
      <dgm:spPr/>
    </dgm:pt>
    <dgm:pt modelId="{1F9EB76D-8648-453A-925E-3CA2D7A12AE5}" type="pres">
      <dgm:prSet presAssocID="{F748FB60-B9B6-4333-B39C-065C1AB517A5}" presName="quad2" presStyleLbl="node1" presStyleIdx="1" presStyleCnt="4">
        <dgm:presLayoutVars>
          <dgm:chMax val="0"/>
          <dgm:chPref val="0"/>
          <dgm:bulletEnabled val="1"/>
        </dgm:presLayoutVars>
      </dgm:prSet>
      <dgm:spPr/>
    </dgm:pt>
    <dgm:pt modelId="{CC7B519E-6D80-49B8-8720-8DCC6415433B}" type="pres">
      <dgm:prSet presAssocID="{F748FB60-B9B6-4333-B39C-065C1AB517A5}" presName="quad3" presStyleLbl="node1" presStyleIdx="2" presStyleCnt="4">
        <dgm:presLayoutVars>
          <dgm:chMax val="0"/>
          <dgm:chPref val="0"/>
          <dgm:bulletEnabled val="1"/>
        </dgm:presLayoutVars>
      </dgm:prSet>
      <dgm:spPr/>
    </dgm:pt>
    <dgm:pt modelId="{9C702C68-A55C-46CA-9392-422CCE2ED2C5}" type="pres">
      <dgm:prSet presAssocID="{F748FB60-B9B6-4333-B39C-065C1AB517A5}" presName="quad4" presStyleLbl="node1" presStyleIdx="3" presStyleCnt="4">
        <dgm:presLayoutVars>
          <dgm:chMax val="0"/>
          <dgm:chPref val="0"/>
          <dgm:bulletEnabled val="1"/>
        </dgm:presLayoutVars>
      </dgm:prSet>
      <dgm:spPr/>
    </dgm:pt>
  </dgm:ptLst>
  <dgm:cxnLst>
    <dgm:cxn modelId="{76425909-28B8-411D-8509-1989C53F60E5}" srcId="{F748FB60-B9B6-4333-B39C-065C1AB517A5}" destId="{85A7F4DD-1915-4475-BD62-1474B70A726C}" srcOrd="1" destOrd="0" parTransId="{E7019CA3-6D2D-473D-B8C1-9023D900C293}" sibTransId="{874D9B3F-8A48-4D13-9CD7-9C9ABC764C03}"/>
    <dgm:cxn modelId="{D3A97D26-6EA8-4A9C-8933-FFF23C6D555B}" type="presOf" srcId="{F748FB60-B9B6-4333-B39C-065C1AB517A5}" destId="{B99C30AF-653B-42BC-A98B-C858F63D013D}" srcOrd="0" destOrd="0" presId="urn:microsoft.com/office/officeart/2005/8/layout/matrix3"/>
    <dgm:cxn modelId="{57BDE94C-6EA9-4167-ADB4-6A87EE284A10}" srcId="{F748FB60-B9B6-4333-B39C-065C1AB517A5}" destId="{826CE5D6-656B-413F-A640-ED6C2F38BE1B}" srcOrd="0" destOrd="0" parTransId="{3ACEA238-9D9A-481B-961C-C6BFF736A945}" sibTransId="{C1D908F3-416B-49E0-8C04-40E33502173D}"/>
    <dgm:cxn modelId="{B95A9A71-44AD-48BE-B815-75026778692D}" srcId="{F748FB60-B9B6-4333-B39C-065C1AB517A5}" destId="{02077C97-3FBE-468E-BFAA-63CB314E1057}" srcOrd="2" destOrd="0" parTransId="{08F11E30-46BA-4E64-8D6C-AD898262D336}" sibTransId="{66D73D38-EDBA-40A8-AE2C-91E8120880A8}"/>
    <dgm:cxn modelId="{E493B38E-1EF9-43D4-97A4-701ED5B7F6B4}" type="presOf" srcId="{826CE5D6-656B-413F-A640-ED6C2F38BE1B}" destId="{FDD2B655-A72A-4F44-90C6-250B03209969}" srcOrd="0" destOrd="0" presId="urn:microsoft.com/office/officeart/2005/8/layout/matrix3"/>
    <dgm:cxn modelId="{5DC3549F-1760-41BA-A090-7AF847095C26}" type="presOf" srcId="{85A7F4DD-1915-4475-BD62-1474B70A726C}" destId="{1F9EB76D-8648-453A-925E-3CA2D7A12AE5}" srcOrd="0" destOrd="0" presId="urn:microsoft.com/office/officeart/2005/8/layout/matrix3"/>
    <dgm:cxn modelId="{3665D8AD-D6C5-499E-BF1F-CB369A2E6C78}" type="presOf" srcId="{02077C97-3FBE-468E-BFAA-63CB314E1057}" destId="{CC7B519E-6D80-49B8-8720-8DCC6415433B}" srcOrd="0" destOrd="0" presId="urn:microsoft.com/office/officeart/2005/8/layout/matrix3"/>
    <dgm:cxn modelId="{006D89B9-FB5F-42DD-AA13-E5CEF49BAE70}" srcId="{F748FB60-B9B6-4333-B39C-065C1AB517A5}" destId="{2E6D1A48-E3FE-46C4-977A-D31DAA224AE9}" srcOrd="3" destOrd="0" parTransId="{D861BC41-8774-46AA-9263-F3A8662A808F}" sibTransId="{A79E1270-4FBF-4A1C-9F67-0150939F9117}"/>
    <dgm:cxn modelId="{D6AF97BB-0B9C-4B32-ACC2-B3F974001F0E}" type="presOf" srcId="{2E6D1A48-E3FE-46C4-977A-D31DAA224AE9}" destId="{9C702C68-A55C-46CA-9392-422CCE2ED2C5}" srcOrd="0" destOrd="0" presId="urn:microsoft.com/office/officeart/2005/8/layout/matrix3"/>
    <dgm:cxn modelId="{4B981CCA-3919-4383-899C-CCF8D05B799A}" type="presParOf" srcId="{B99C30AF-653B-42BC-A98B-C858F63D013D}" destId="{9A0BFF18-DD9D-4011-9513-541CDBFA2152}" srcOrd="0" destOrd="0" presId="urn:microsoft.com/office/officeart/2005/8/layout/matrix3"/>
    <dgm:cxn modelId="{A164BF9C-B1C5-4F4B-A274-3266B9DF58FE}" type="presParOf" srcId="{B99C30AF-653B-42BC-A98B-C858F63D013D}" destId="{FDD2B655-A72A-4F44-90C6-250B03209969}" srcOrd="1" destOrd="0" presId="urn:microsoft.com/office/officeart/2005/8/layout/matrix3"/>
    <dgm:cxn modelId="{3125D68F-494E-465A-90AE-2CECA1863318}" type="presParOf" srcId="{B99C30AF-653B-42BC-A98B-C858F63D013D}" destId="{1F9EB76D-8648-453A-925E-3CA2D7A12AE5}" srcOrd="2" destOrd="0" presId="urn:microsoft.com/office/officeart/2005/8/layout/matrix3"/>
    <dgm:cxn modelId="{18DA2317-1D86-45ED-8C41-0E8D3263B24D}" type="presParOf" srcId="{B99C30AF-653B-42BC-A98B-C858F63D013D}" destId="{CC7B519E-6D80-49B8-8720-8DCC6415433B}" srcOrd="3" destOrd="0" presId="urn:microsoft.com/office/officeart/2005/8/layout/matrix3"/>
    <dgm:cxn modelId="{35D12B10-E33B-49CF-B58E-CF8AF6F598FA}" type="presParOf" srcId="{B99C30AF-653B-42BC-A98B-C858F63D013D}" destId="{9C702C68-A55C-46CA-9392-422CCE2ED2C5}" srcOrd="4" destOrd="0" presId="urn:microsoft.com/office/officeart/2005/8/layout/matrix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4.xml><?xml version="1.0" encoding="utf-8"?>
<dgm:dataModel xmlns:dgm="http://schemas.openxmlformats.org/drawingml/2006/diagram" xmlns:a="http://schemas.openxmlformats.org/drawingml/2006/main">
  <dgm:ptLst>
    <dgm:pt modelId="{DAE1D04D-B4BB-4FDF-B0FA-DEEF3C6D83E5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D6E3547C-45AF-4FD8-93BE-137230580BF6}">
      <dgm:prSet custT="1"/>
      <dgm:spPr>
        <a:solidFill>
          <a:srgbClr val="002060"/>
        </a:solidFill>
      </dgm:spPr>
      <dgm:t>
        <a:bodyPr/>
        <a:lstStyle/>
        <a:p>
          <a:r>
            <a:rPr lang="en-GB" sz="2400"/>
            <a:t>Should contain:</a:t>
          </a:r>
          <a:endParaRPr lang="en-US" sz="2400"/>
        </a:p>
      </dgm:t>
    </dgm:pt>
    <dgm:pt modelId="{728BEA2A-D223-46BD-9FBF-753E8CBF10FB}" type="parTrans" cxnId="{BBFF4867-A18E-4917-94FB-84CAAFF69EA4}">
      <dgm:prSet/>
      <dgm:spPr/>
      <dgm:t>
        <a:bodyPr/>
        <a:lstStyle/>
        <a:p>
          <a:endParaRPr lang="en-US" sz="2000"/>
        </a:p>
      </dgm:t>
    </dgm:pt>
    <dgm:pt modelId="{2B1FFAD5-6086-4378-807C-45AC6EF1A85C}" type="sibTrans" cxnId="{BBFF4867-A18E-4917-94FB-84CAAFF69EA4}">
      <dgm:prSet/>
      <dgm:spPr/>
      <dgm:t>
        <a:bodyPr/>
        <a:lstStyle/>
        <a:p>
          <a:endParaRPr lang="en-US" sz="2000"/>
        </a:p>
      </dgm:t>
    </dgm:pt>
    <dgm:pt modelId="{23898A45-D19F-4BDD-9D86-545B60FD0E8E}">
      <dgm:prSet custT="1"/>
      <dgm:spPr>
        <a:ln>
          <a:solidFill>
            <a:srgbClr val="002060"/>
          </a:solidFill>
        </a:ln>
      </dgm:spPr>
      <dgm:t>
        <a:bodyPr/>
        <a:lstStyle/>
        <a:p>
          <a:r>
            <a:rPr lang="en-GB" sz="2400"/>
            <a:t>Specific needs e.g. allergies</a:t>
          </a:r>
          <a:endParaRPr lang="en-US" sz="2400"/>
        </a:p>
      </dgm:t>
    </dgm:pt>
    <dgm:pt modelId="{2E36F9B7-7A9F-46D1-81F3-03BDFF2AE767}" type="parTrans" cxnId="{5CEEBBB1-B7D4-4095-BCB7-C54CAAD37D37}">
      <dgm:prSet/>
      <dgm:spPr/>
      <dgm:t>
        <a:bodyPr/>
        <a:lstStyle/>
        <a:p>
          <a:endParaRPr lang="en-US" sz="2000"/>
        </a:p>
      </dgm:t>
    </dgm:pt>
    <dgm:pt modelId="{24505ACF-EB31-47A8-B50A-02A5C9A8AD57}" type="sibTrans" cxnId="{5CEEBBB1-B7D4-4095-BCB7-C54CAAD37D37}">
      <dgm:prSet/>
      <dgm:spPr/>
      <dgm:t>
        <a:bodyPr/>
        <a:lstStyle/>
        <a:p>
          <a:endParaRPr lang="en-US" sz="2000"/>
        </a:p>
      </dgm:t>
    </dgm:pt>
    <dgm:pt modelId="{FFAB22A5-0AA0-465D-B8F4-8560CEFC46C9}">
      <dgm:prSet custT="1"/>
      <dgm:spPr>
        <a:ln>
          <a:solidFill>
            <a:srgbClr val="002060"/>
          </a:solidFill>
        </a:ln>
      </dgm:spPr>
      <dgm:t>
        <a:bodyPr/>
        <a:lstStyle/>
        <a:p>
          <a:r>
            <a:rPr lang="en-GB" sz="2400"/>
            <a:t>SLT recommendations – e.g. IDDSI levels</a:t>
          </a:r>
          <a:endParaRPr lang="en-US" sz="2400"/>
        </a:p>
      </dgm:t>
    </dgm:pt>
    <dgm:pt modelId="{6ECFD5F6-8D47-42C7-9EA9-C170200BF6D9}" type="parTrans" cxnId="{078D036B-A134-4DED-AC21-4597E47BA1AB}">
      <dgm:prSet/>
      <dgm:spPr/>
      <dgm:t>
        <a:bodyPr/>
        <a:lstStyle/>
        <a:p>
          <a:endParaRPr lang="en-US" sz="2000"/>
        </a:p>
      </dgm:t>
    </dgm:pt>
    <dgm:pt modelId="{5B26C1AA-3D99-48F0-A9C3-567D53741851}" type="sibTrans" cxnId="{078D036B-A134-4DED-AC21-4597E47BA1AB}">
      <dgm:prSet/>
      <dgm:spPr/>
      <dgm:t>
        <a:bodyPr/>
        <a:lstStyle/>
        <a:p>
          <a:endParaRPr lang="en-US" sz="2000"/>
        </a:p>
      </dgm:t>
    </dgm:pt>
    <dgm:pt modelId="{D158FC0E-C4B4-44C0-8343-A2A133B069FE}">
      <dgm:prSet custT="1"/>
      <dgm:spPr>
        <a:ln>
          <a:solidFill>
            <a:srgbClr val="002060"/>
          </a:solidFill>
        </a:ln>
      </dgm:spPr>
      <dgm:t>
        <a:bodyPr/>
        <a:lstStyle/>
        <a:p>
          <a:r>
            <a:rPr lang="en-GB" sz="2400"/>
            <a:t>Support required</a:t>
          </a:r>
          <a:endParaRPr lang="en-US" sz="2400"/>
        </a:p>
      </dgm:t>
    </dgm:pt>
    <dgm:pt modelId="{743DC5B2-BB1C-40B6-8C9F-E5415192DE27}" type="parTrans" cxnId="{8E2120A0-AA46-4E04-8B2A-2C938B6DFE44}">
      <dgm:prSet/>
      <dgm:spPr/>
      <dgm:t>
        <a:bodyPr/>
        <a:lstStyle/>
        <a:p>
          <a:endParaRPr lang="en-US" sz="2000"/>
        </a:p>
      </dgm:t>
    </dgm:pt>
    <dgm:pt modelId="{C6B3E9C4-1CB7-4290-985B-3F79AA153056}" type="sibTrans" cxnId="{8E2120A0-AA46-4E04-8B2A-2C938B6DFE44}">
      <dgm:prSet/>
      <dgm:spPr/>
      <dgm:t>
        <a:bodyPr/>
        <a:lstStyle/>
        <a:p>
          <a:endParaRPr lang="en-US" sz="2000"/>
        </a:p>
      </dgm:t>
    </dgm:pt>
    <dgm:pt modelId="{507A1234-D3CD-4AAD-8B3B-2338D5FD554F}">
      <dgm:prSet custT="1"/>
      <dgm:spPr>
        <a:ln>
          <a:solidFill>
            <a:srgbClr val="002060"/>
          </a:solidFill>
        </a:ln>
      </dgm:spPr>
      <dgm:t>
        <a:bodyPr/>
        <a:lstStyle/>
        <a:p>
          <a:r>
            <a:rPr lang="en-GB" sz="2400"/>
            <a:t>Preferences – likes and dislikes  </a:t>
          </a:r>
          <a:endParaRPr lang="en-US" sz="2400"/>
        </a:p>
      </dgm:t>
    </dgm:pt>
    <dgm:pt modelId="{E0D38F4D-93EF-46E8-AFCE-DEEA30DC095C}" type="parTrans" cxnId="{1117D98A-A911-4AEB-A3B1-7A95ADE4C22E}">
      <dgm:prSet/>
      <dgm:spPr/>
      <dgm:t>
        <a:bodyPr/>
        <a:lstStyle/>
        <a:p>
          <a:endParaRPr lang="en-US" sz="2000"/>
        </a:p>
      </dgm:t>
    </dgm:pt>
    <dgm:pt modelId="{7011D689-9BCA-4C7B-A585-FBA75CB7F6EA}" type="sibTrans" cxnId="{1117D98A-A911-4AEB-A3B1-7A95ADE4C22E}">
      <dgm:prSet/>
      <dgm:spPr/>
      <dgm:t>
        <a:bodyPr/>
        <a:lstStyle/>
        <a:p>
          <a:endParaRPr lang="en-US" sz="2000"/>
        </a:p>
      </dgm:t>
    </dgm:pt>
    <dgm:pt modelId="{9619759A-57EA-4ED3-A2CD-F633785869F8}">
      <dgm:prSet custT="1"/>
      <dgm:spPr>
        <a:ln>
          <a:solidFill>
            <a:srgbClr val="002060"/>
          </a:solidFill>
        </a:ln>
      </dgm:spPr>
      <dgm:t>
        <a:bodyPr/>
        <a:lstStyle/>
        <a:p>
          <a:r>
            <a:rPr lang="en-GB" sz="2400"/>
            <a:t>Specific aims and the plan of how to achieve these</a:t>
          </a:r>
          <a:endParaRPr lang="en-US" sz="2400"/>
        </a:p>
      </dgm:t>
    </dgm:pt>
    <dgm:pt modelId="{04837216-E975-4183-BDBF-915DA1EA076E}" type="parTrans" cxnId="{E98897E0-39C2-499D-BA72-4EDC631ADE4D}">
      <dgm:prSet/>
      <dgm:spPr/>
      <dgm:t>
        <a:bodyPr/>
        <a:lstStyle/>
        <a:p>
          <a:endParaRPr lang="en-US" sz="2000"/>
        </a:p>
      </dgm:t>
    </dgm:pt>
    <dgm:pt modelId="{9819C983-668B-4D72-ACA7-7E2A322FC7A8}" type="sibTrans" cxnId="{E98897E0-39C2-499D-BA72-4EDC631ADE4D}">
      <dgm:prSet/>
      <dgm:spPr/>
      <dgm:t>
        <a:bodyPr/>
        <a:lstStyle/>
        <a:p>
          <a:endParaRPr lang="en-US" sz="2000"/>
        </a:p>
      </dgm:t>
    </dgm:pt>
    <dgm:pt modelId="{210B5DA2-A2B6-45EB-9762-447BDB7244C3}">
      <dgm:prSet custT="1"/>
      <dgm:spPr>
        <a:solidFill>
          <a:srgbClr val="002060"/>
        </a:solidFill>
      </dgm:spPr>
      <dgm:t>
        <a:bodyPr/>
        <a:lstStyle/>
        <a:p>
          <a:r>
            <a:rPr lang="en-GB" sz="2400"/>
            <a:t>Should be reviewed and updated:</a:t>
          </a:r>
          <a:endParaRPr lang="en-US" sz="2400"/>
        </a:p>
      </dgm:t>
    </dgm:pt>
    <dgm:pt modelId="{31A019F9-619C-405A-BFF3-4A145505ED78}" type="parTrans" cxnId="{DAC12C1E-A5A1-4404-9E76-25B8AB63B955}">
      <dgm:prSet/>
      <dgm:spPr/>
      <dgm:t>
        <a:bodyPr/>
        <a:lstStyle/>
        <a:p>
          <a:endParaRPr lang="en-US" sz="2000"/>
        </a:p>
      </dgm:t>
    </dgm:pt>
    <dgm:pt modelId="{9B5E007C-D72C-49CE-BA99-F922BF65A734}" type="sibTrans" cxnId="{DAC12C1E-A5A1-4404-9E76-25B8AB63B955}">
      <dgm:prSet/>
      <dgm:spPr/>
      <dgm:t>
        <a:bodyPr/>
        <a:lstStyle/>
        <a:p>
          <a:endParaRPr lang="en-US" sz="2000"/>
        </a:p>
      </dgm:t>
    </dgm:pt>
    <dgm:pt modelId="{B345DA78-A590-4873-BB70-F453099EE811}">
      <dgm:prSet custT="1"/>
      <dgm:spPr>
        <a:ln>
          <a:solidFill>
            <a:srgbClr val="002060"/>
          </a:solidFill>
        </a:ln>
      </dgm:spPr>
      <dgm:t>
        <a:bodyPr/>
        <a:lstStyle/>
        <a:p>
          <a:r>
            <a:rPr lang="en-GB" sz="2400"/>
            <a:t>monthly, or sooner if there are changes  </a:t>
          </a:r>
          <a:endParaRPr lang="en-US" sz="2400"/>
        </a:p>
      </dgm:t>
    </dgm:pt>
    <dgm:pt modelId="{3D93D241-F359-4CC0-A1F3-4467767C8A25}" type="parTrans" cxnId="{81E509CA-E14E-442C-BE46-81F55EF4E8DB}">
      <dgm:prSet/>
      <dgm:spPr/>
      <dgm:t>
        <a:bodyPr/>
        <a:lstStyle/>
        <a:p>
          <a:endParaRPr lang="en-US" sz="2000"/>
        </a:p>
      </dgm:t>
    </dgm:pt>
    <dgm:pt modelId="{C38F76BF-5481-4FD7-B815-4633D131E91E}" type="sibTrans" cxnId="{81E509CA-E14E-442C-BE46-81F55EF4E8DB}">
      <dgm:prSet/>
      <dgm:spPr/>
      <dgm:t>
        <a:bodyPr/>
        <a:lstStyle/>
        <a:p>
          <a:endParaRPr lang="en-US" sz="2000"/>
        </a:p>
      </dgm:t>
    </dgm:pt>
    <dgm:pt modelId="{1B6CAE7A-B957-473D-B7BA-672A47EF634D}" type="pres">
      <dgm:prSet presAssocID="{DAE1D04D-B4BB-4FDF-B0FA-DEEF3C6D83E5}" presName="linear" presStyleCnt="0">
        <dgm:presLayoutVars>
          <dgm:dir/>
          <dgm:animLvl val="lvl"/>
          <dgm:resizeHandles val="exact"/>
        </dgm:presLayoutVars>
      </dgm:prSet>
      <dgm:spPr/>
    </dgm:pt>
    <dgm:pt modelId="{ECD50464-448F-4451-B32B-F7DC21FBB769}" type="pres">
      <dgm:prSet presAssocID="{D6E3547C-45AF-4FD8-93BE-137230580BF6}" presName="parentLin" presStyleCnt="0"/>
      <dgm:spPr/>
    </dgm:pt>
    <dgm:pt modelId="{5D33386D-673C-4E50-95A3-FCDF8C7E998F}" type="pres">
      <dgm:prSet presAssocID="{D6E3547C-45AF-4FD8-93BE-137230580BF6}" presName="parentLeftMargin" presStyleLbl="node1" presStyleIdx="0" presStyleCnt="2"/>
      <dgm:spPr/>
    </dgm:pt>
    <dgm:pt modelId="{752918A7-E25B-43B5-AD03-C28D45EC4E4A}" type="pres">
      <dgm:prSet presAssocID="{D6E3547C-45AF-4FD8-93BE-137230580BF6}" presName="parentText" presStyleLbl="node1" presStyleIdx="0" presStyleCnt="2">
        <dgm:presLayoutVars>
          <dgm:chMax val="0"/>
          <dgm:bulletEnabled val="1"/>
        </dgm:presLayoutVars>
      </dgm:prSet>
      <dgm:spPr/>
    </dgm:pt>
    <dgm:pt modelId="{2C529CD4-7004-4040-8951-F530B6765200}" type="pres">
      <dgm:prSet presAssocID="{D6E3547C-45AF-4FD8-93BE-137230580BF6}" presName="negativeSpace" presStyleCnt="0"/>
      <dgm:spPr/>
    </dgm:pt>
    <dgm:pt modelId="{6397E6D3-A593-43D4-AFBA-F4104F486F03}" type="pres">
      <dgm:prSet presAssocID="{D6E3547C-45AF-4FD8-93BE-137230580BF6}" presName="childText" presStyleLbl="conFgAcc1" presStyleIdx="0" presStyleCnt="2">
        <dgm:presLayoutVars>
          <dgm:bulletEnabled val="1"/>
        </dgm:presLayoutVars>
      </dgm:prSet>
      <dgm:spPr/>
    </dgm:pt>
    <dgm:pt modelId="{A6FD3726-07BD-4264-A02A-DC558283E645}" type="pres">
      <dgm:prSet presAssocID="{2B1FFAD5-6086-4378-807C-45AC6EF1A85C}" presName="spaceBetweenRectangles" presStyleCnt="0"/>
      <dgm:spPr/>
    </dgm:pt>
    <dgm:pt modelId="{A387F492-9647-440C-9216-0CE55BFDEE74}" type="pres">
      <dgm:prSet presAssocID="{210B5DA2-A2B6-45EB-9762-447BDB7244C3}" presName="parentLin" presStyleCnt="0"/>
      <dgm:spPr/>
    </dgm:pt>
    <dgm:pt modelId="{187ACB76-2B28-4E0B-ABD0-85BAD4B6B6C0}" type="pres">
      <dgm:prSet presAssocID="{210B5DA2-A2B6-45EB-9762-447BDB7244C3}" presName="parentLeftMargin" presStyleLbl="node1" presStyleIdx="0" presStyleCnt="2"/>
      <dgm:spPr/>
    </dgm:pt>
    <dgm:pt modelId="{5B72EDBF-A63E-4A67-961F-40AAA2634D17}" type="pres">
      <dgm:prSet presAssocID="{210B5DA2-A2B6-45EB-9762-447BDB7244C3}" presName="parentText" presStyleLbl="node1" presStyleIdx="1" presStyleCnt="2">
        <dgm:presLayoutVars>
          <dgm:chMax val="0"/>
          <dgm:bulletEnabled val="1"/>
        </dgm:presLayoutVars>
      </dgm:prSet>
      <dgm:spPr/>
    </dgm:pt>
    <dgm:pt modelId="{3A44A587-BDB7-42D0-8768-2A7B2F71AD08}" type="pres">
      <dgm:prSet presAssocID="{210B5DA2-A2B6-45EB-9762-447BDB7244C3}" presName="negativeSpace" presStyleCnt="0"/>
      <dgm:spPr/>
    </dgm:pt>
    <dgm:pt modelId="{A6E23795-1AEB-44DA-A368-E352B524BDBF}" type="pres">
      <dgm:prSet presAssocID="{210B5DA2-A2B6-45EB-9762-447BDB7244C3}" presName="childText" presStyleLbl="conFgAcc1" presStyleIdx="1" presStyleCnt="2">
        <dgm:presLayoutVars>
          <dgm:bulletEnabled val="1"/>
        </dgm:presLayoutVars>
      </dgm:prSet>
      <dgm:spPr/>
    </dgm:pt>
  </dgm:ptLst>
  <dgm:cxnLst>
    <dgm:cxn modelId="{D799390F-5B94-4DD3-89CA-70FE5AE98A09}" type="presOf" srcId="{D6E3547C-45AF-4FD8-93BE-137230580BF6}" destId="{5D33386D-673C-4E50-95A3-FCDF8C7E998F}" srcOrd="0" destOrd="0" presId="urn:microsoft.com/office/officeart/2005/8/layout/list1"/>
    <dgm:cxn modelId="{8C876411-2CD0-4748-B557-EDDFE350F29A}" type="presOf" srcId="{D6E3547C-45AF-4FD8-93BE-137230580BF6}" destId="{752918A7-E25B-43B5-AD03-C28D45EC4E4A}" srcOrd="1" destOrd="0" presId="urn:microsoft.com/office/officeart/2005/8/layout/list1"/>
    <dgm:cxn modelId="{3512451D-9949-4DF9-9176-1D840C0A3708}" type="presOf" srcId="{B345DA78-A590-4873-BB70-F453099EE811}" destId="{A6E23795-1AEB-44DA-A368-E352B524BDBF}" srcOrd="0" destOrd="0" presId="urn:microsoft.com/office/officeart/2005/8/layout/list1"/>
    <dgm:cxn modelId="{DAC12C1E-A5A1-4404-9E76-25B8AB63B955}" srcId="{DAE1D04D-B4BB-4FDF-B0FA-DEEF3C6D83E5}" destId="{210B5DA2-A2B6-45EB-9762-447BDB7244C3}" srcOrd="1" destOrd="0" parTransId="{31A019F9-619C-405A-BFF3-4A145505ED78}" sibTransId="{9B5E007C-D72C-49CE-BA99-F922BF65A734}"/>
    <dgm:cxn modelId="{1415DF1E-4ACB-47A7-AE5A-7AAA3A89BDE6}" type="presOf" srcId="{D158FC0E-C4B4-44C0-8343-A2A133B069FE}" destId="{6397E6D3-A593-43D4-AFBA-F4104F486F03}" srcOrd="0" destOrd="2" presId="urn:microsoft.com/office/officeart/2005/8/layout/list1"/>
    <dgm:cxn modelId="{3C0C692C-81EB-42F5-B8EE-8741C3351E0A}" type="presOf" srcId="{210B5DA2-A2B6-45EB-9762-447BDB7244C3}" destId="{5B72EDBF-A63E-4A67-961F-40AAA2634D17}" srcOrd="1" destOrd="0" presId="urn:microsoft.com/office/officeart/2005/8/layout/list1"/>
    <dgm:cxn modelId="{BBFF4867-A18E-4917-94FB-84CAAFF69EA4}" srcId="{DAE1D04D-B4BB-4FDF-B0FA-DEEF3C6D83E5}" destId="{D6E3547C-45AF-4FD8-93BE-137230580BF6}" srcOrd="0" destOrd="0" parTransId="{728BEA2A-D223-46BD-9FBF-753E8CBF10FB}" sibTransId="{2B1FFAD5-6086-4378-807C-45AC6EF1A85C}"/>
    <dgm:cxn modelId="{078D036B-A134-4DED-AC21-4597E47BA1AB}" srcId="{D6E3547C-45AF-4FD8-93BE-137230580BF6}" destId="{FFAB22A5-0AA0-465D-B8F4-8560CEFC46C9}" srcOrd="1" destOrd="0" parTransId="{6ECFD5F6-8D47-42C7-9EA9-C170200BF6D9}" sibTransId="{5B26C1AA-3D99-48F0-A9C3-567D53741851}"/>
    <dgm:cxn modelId="{5D74594F-B1AC-4264-8838-58D5658D008F}" type="presOf" srcId="{9619759A-57EA-4ED3-A2CD-F633785869F8}" destId="{6397E6D3-A593-43D4-AFBA-F4104F486F03}" srcOrd="0" destOrd="4" presId="urn:microsoft.com/office/officeart/2005/8/layout/list1"/>
    <dgm:cxn modelId="{A03DAF83-8FD5-4E53-9286-37F127B78732}" type="presOf" srcId="{DAE1D04D-B4BB-4FDF-B0FA-DEEF3C6D83E5}" destId="{1B6CAE7A-B957-473D-B7BA-672A47EF634D}" srcOrd="0" destOrd="0" presId="urn:microsoft.com/office/officeart/2005/8/layout/list1"/>
    <dgm:cxn modelId="{1117D98A-A911-4AEB-A3B1-7A95ADE4C22E}" srcId="{D6E3547C-45AF-4FD8-93BE-137230580BF6}" destId="{507A1234-D3CD-4AAD-8B3B-2338D5FD554F}" srcOrd="3" destOrd="0" parTransId="{E0D38F4D-93EF-46E8-AFCE-DEEA30DC095C}" sibTransId="{7011D689-9BCA-4C7B-A585-FBA75CB7F6EA}"/>
    <dgm:cxn modelId="{ED0AF690-BABF-40B6-97DD-8B65D42CC2A0}" type="presOf" srcId="{FFAB22A5-0AA0-465D-B8F4-8560CEFC46C9}" destId="{6397E6D3-A593-43D4-AFBA-F4104F486F03}" srcOrd="0" destOrd="1" presId="urn:microsoft.com/office/officeart/2005/8/layout/list1"/>
    <dgm:cxn modelId="{8E2120A0-AA46-4E04-8B2A-2C938B6DFE44}" srcId="{D6E3547C-45AF-4FD8-93BE-137230580BF6}" destId="{D158FC0E-C4B4-44C0-8343-A2A133B069FE}" srcOrd="2" destOrd="0" parTransId="{743DC5B2-BB1C-40B6-8C9F-E5415192DE27}" sibTransId="{C6B3E9C4-1CB7-4290-985B-3F79AA153056}"/>
    <dgm:cxn modelId="{5CEEBBB1-B7D4-4095-BCB7-C54CAAD37D37}" srcId="{D6E3547C-45AF-4FD8-93BE-137230580BF6}" destId="{23898A45-D19F-4BDD-9D86-545B60FD0E8E}" srcOrd="0" destOrd="0" parTransId="{2E36F9B7-7A9F-46D1-81F3-03BDFF2AE767}" sibTransId="{24505ACF-EB31-47A8-B50A-02A5C9A8AD57}"/>
    <dgm:cxn modelId="{F87E6BBA-619A-4FAA-96F9-6B518F491AFE}" type="presOf" srcId="{210B5DA2-A2B6-45EB-9762-447BDB7244C3}" destId="{187ACB76-2B28-4E0B-ABD0-85BAD4B6B6C0}" srcOrd="0" destOrd="0" presId="urn:microsoft.com/office/officeart/2005/8/layout/list1"/>
    <dgm:cxn modelId="{E617C8C4-52E5-48A9-AB23-D0EFFA053E79}" type="presOf" srcId="{23898A45-D19F-4BDD-9D86-545B60FD0E8E}" destId="{6397E6D3-A593-43D4-AFBA-F4104F486F03}" srcOrd="0" destOrd="0" presId="urn:microsoft.com/office/officeart/2005/8/layout/list1"/>
    <dgm:cxn modelId="{81E509CA-E14E-442C-BE46-81F55EF4E8DB}" srcId="{210B5DA2-A2B6-45EB-9762-447BDB7244C3}" destId="{B345DA78-A590-4873-BB70-F453099EE811}" srcOrd="0" destOrd="0" parTransId="{3D93D241-F359-4CC0-A1F3-4467767C8A25}" sibTransId="{C38F76BF-5481-4FD7-B815-4633D131E91E}"/>
    <dgm:cxn modelId="{7E6F42CD-9206-423C-95F6-DA1837BF771E}" type="presOf" srcId="{507A1234-D3CD-4AAD-8B3B-2338D5FD554F}" destId="{6397E6D3-A593-43D4-AFBA-F4104F486F03}" srcOrd="0" destOrd="3" presId="urn:microsoft.com/office/officeart/2005/8/layout/list1"/>
    <dgm:cxn modelId="{E98897E0-39C2-499D-BA72-4EDC631ADE4D}" srcId="{D6E3547C-45AF-4FD8-93BE-137230580BF6}" destId="{9619759A-57EA-4ED3-A2CD-F633785869F8}" srcOrd="4" destOrd="0" parTransId="{04837216-E975-4183-BDBF-915DA1EA076E}" sibTransId="{9819C983-668B-4D72-ACA7-7E2A322FC7A8}"/>
    <dgm:cxn modelId="{795C9436-68CB-4A71-B757-F6554056249C}" type="presParOf" srcId="{1B6CAE7A-B957-473D-B7BA-672A47EF634D}" destId="{ECD50464-448F-4451-B32B-F7DC21FBB769}" srcOrd="0" destOrd="0" presId="urn:microsoft.com/office/officeart/2005/8/layout/list1"/>
    <dgm:cxn modelId="{AF7BA726-2DB4-486B-A756-151EECA4A5C7}" type="presParOf" srcId="{ECD50464-448F-4451-B32B-F7DC21FBB769}" destId="{5D33386D-673C-4E50-95A3-FCDF8C7E998F}" srcOrd="0" destOrd="0" presId="urn:microsoft.com/office/officeart/2005/8/layout/list1"/>
    <dgm:cxn modelId="{065C2606-1166-4B0A-AF1E-96A629C46235}" type="presParOf" srcId="{ECD50464-448F-4451-B32B-F7DC21FBB769}" destId="{752918A7-E25B-43B5-AD03-C28D45EC4E4A}" srcOrd="1" destOrd="0" presId="urn:microsoft.com/office/officeart/2005/8/layout/list1"/>
    <dgm:cxn modelId="{53167627-273C-4C98-86A9-94491083338F}" type="presParOf" srcId="{1B6CAE7A-B957-473D-B7BA-672A47EF634D}" destId="{2C529CD4-7004-4040-8951-F530B6765200}" srcOrd="1" destOrd="0" presId="urn:microsoft.com/office/officeart/2005/8/layout/list1"/>
    <dgm:cxn modelId="{1139A80D-D878-404A-88CC-1D23E15945B7}" type="presParOf" srcId="{1B6CAE7A-B957-473D-B7BA-672A47EF634D}" destId="{6397E6D3-A593-43D4-AFBA-F4104F486F03}" srcOrd="2" destOrd="0" presId="urn:microsoft.com/office/officeart/2005/8/layout/list1"/>
    <dgm:cxn modelId="{F5F3C8D0-E196-482B-813A-B246561BD081}" type="presParOf" srcId="{1B6CAE7A-B957-473D-B7BA-672A47EF634D}" destId="{A6FD3726-07BD-4264-A02A-DC558283E645}" srcOrd="3" destOrd="0" presId="urn:microsoft.com/office/officeart/2005/8/layout/list1"/>
    <dgm:cxn modelId="{AC9C9B67-6890-4EEF-8E2C-6B199464CA2F}" type="presParOf" srcId="{1B6CAE7A-B957-473D-B7BA-672A47EF634D}" destId="{A387F492-9647-440C-9216-0CE55BFDEE74}" srcOrd="4" destOrd="0" presId="urn:microsoft.com/office/officeart/2005/8/layout/list1"/>
    <dgm:cxn modelId="{C4CA2994-CBED-430C-A780-949BB0D89C67}" type="presParOf" srcId="{A387F492-9647-440C-9216-0CE55BFDEE74}" destId="{187ACB76-2B28-4E0B-ABD0-85BAD4B6B6C0}" srcOrd="0" destOrd="0" presId="urn:microsoft.com/office/officeart/2005/8/layout/list1"/>
    <dgm:cxn modelId="{20104376-609D-455D-AFAE-DE31DD47080F}" type="presParOf" srcId="{A387F492-9647-440C-9216-0CE55BFDEE74}" destId="{5B72EDBF-A63E-4A67-961F-40AAA2634D17}" srcOrd="1" destOrd="0" presId="urn:microsoft.com/office/officeart/2005/8/layout/list1"/>
    <dgm:cxn modelId="{AAF9F887-242F-4C2D-A00D-52724191CC1E}" type="presParOf" srcId="{1B6CAE7A-B957-473D-B7BA-672A47EF634D}" destId="{3A44A587-BDB7-42D0-8768-2A7B2F71AD08}" srcOrd="5" destOrd="0" presId="urn:microsoft.com/office/officeart/2005/8/layout/list1"/>
    <dgm:cxn modelId="{4A00E66A-F51F-448B-BCE5-CC09A7F85FC5}" type="presParOf" srcId="{1B6CAE7A-B957-473D-B7BA-672A47EF634D}" destId="{A6E23795-1AEB-44DA-A368-E352B524BDBF}" srcOrd="6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88238B0F-92C1-41B9-965C-5021EC0E2124}" type="doc">
      <dgm:prSet loTypeId="urn:microsoft.com/office/officeart/2005/8/layout/default" loCatId="list" qsTypeId="urn:microsoft.com/office/officeart/2005/8/quickstyle/simple1" qsCatId="simple" csTypeId="urn:microsoft.com/office/officeart/2005/8/colors/accent2_2" csCatId="accent2" phldr="1"/>
      <dgm:spPr/>
      <dgm:t>
        <a:bodyPr/>
        <a:lstStyle/>
        <a:p>
          <a:endParaRPr lang="en-US"/>
        </a:p>
      </dgm:t>
    </dgm:pt>
    <dgm:pt modelId="{42AEB286-CC06-4028-80B4-7F5FC93C4D08}">
      <dgm:prSet custT="1"/>
      <dgm:spPr>
        <a:solidFill>
          <a:srgbClr val="002060"/>
        </a:solidFill>
      </dgm:spPr>
      <dgm:t>
        <a:bodyPr/>
        <a:lstStyle/>
        <a:p>
          <a:r>
            <a:rPr lang="en-GB" sz="2400"/>
            <a:t>Increased falls</a:t>
          </a:r>
          <a:endParaRPr lang="en-US" sz="2400"/>
        </a:p>
      </dgm:t>
    </dgm:pt>
    <dgm:pt modelId="{00A45407-37BF-4FD1-96B9-14A94A36E0F1}" type="parTrans" cxnId="{A43BC663-D42C-4928-80C6-0CCAC6AD9420}">
      <dgm:prSet/>
      <dgm:spPr/>
      <dgm:t>
        <a:bodyPr/>
        <a:lstStyle/>
        <a:p>
          <a:endParaRPr lang="en-US" sz="2400"/>
        </a:p>
      </dgm:t>
    </dgm:pt>
    <dgm:pt modelId="{AAD5B017-7E5F-4E05-87EA-8686ACB60F09}" type="sibTrans" cxnId="{A43BC663-D42C-4928-80C6-0CCAC6AD9420}">
      <dgm:prSet/>
      <dgm:spPr/>
      <dgm:t>
        <a:bodyPr/>
        <a:lstStyle/>
        <a:p>
          <a:endParaRPr lang="en-US" sz="2400"/>
        </a:p>
      </dgm:t>
    </dgm:pt>
    <dgm:pt modelId="{95AFE809-07F9-47CF-A4DB-67B5930FFC08}">
      <dgm:prSet custT="1"/>
      <dgm:spPr>
        <a:solidFill>
          <a:srgbClr val="002060"/>
        </a:solidFill>
      </dgm:spPr>
      <dgm:t>
        <a:bodyPr/>
        <a:lstStyle/>
        <a:p>
          <a:r>
            <a:rPr lang="en-GB" sz="2400" dirty="0"/>
            <a:t>Pressure ulcers</a:t>
          </a:r>
          <a:endParaRPr lang="en-US" sz="2400" dirty="0"/>
        </a:p>
      </dgm:t>
    </dgm:pt>
    <dgm:pt modelId="{3E613147-9681-4C44-BA16-12BCF5F2F86C}" type="parTrans" cxnId="{108E6A98-3B3D-4F0A-A165-7F8F27BF8B63}">
      <dgm:prSet/>
      <dgm:spPr/>
      <dgm:t>
        <a:bodyPr/>
        <a:lstStyle/>
        <a:p>
          <a:endParaRPr lang="en-US" sz="2400"/>
        </a:p>
      </dgm:t>
    </dgm:pt>
    <dgm:pt modelId="{1DC1ECC9-FB5D-4813-83DD-FC32E5C8FF3E}" type="sibTrans" cxnId="{108E6A98-3B3D-4F0A-A165-7F8F27BF8B63}">
      <dgm:prSet/>
      <dgm:spPr/>
      <dgm:t>
        <a:bodyPr/>
        <a:lstStyle/>
        <a:p>
          <a:endParaRPr lang="en-US" sz="2400"/>
        </a:p>
      </dgm:t>
    </dgm:pt>
    <dgm:pt modelId="{F5282530-93D5-4C49-8AE0-BF4C775C268A}">
      <dgm:prSet custT="1"/>
      <dgm:spPr>
        <a:solidFill>
          <a:srgbClr val="002060"/>
        </a:solidFill>
      </dgm:spPr>
      <dgm:t>
        <a:bodyPr/>
        <a:lstStyle/>
        <a:p>
          <a:r>
            <a:rPr lang="en-GB" sz="2400" dirty="0"/>
            <a:t>Bone fractures</a:t>
          </a:r>
          <a:endParaRPr lang="en-US" sz="2400" dirty="0"/>
        </a:p>
      </dgm:t>
    </dgm:pt>
    <dgm:pt modelId="{BBCF1549-B712-4B1D-93FB-BBB5C6BBF1A9}" type="parTrans" cxnId="{A8DEBCD7-3DD1-4C17-BFA7-981A018DE473}">
      <dgm:prSet/>
      <dgm:spPr/>
      <dgm:t>
        <a:bodyPr/>
        <a:lstStyle/>
        <a:p>
          <a:endParaRPr lang="en-US" sz="2400"/>
        </a:p>
      </dgm:t>
    </dgm:pt>
    <dgm:pt modelId="{0C4EE866-32C5-4757-A9C9-422815FC3E30}" type="sibTrans" cxnId="{A8DEBCD7-3DD1-4C17-BFA7-981A018DE473}">
      <dgm:prSet/>
      <dgm:spPr/>
      <dgm:t>
        <a:bodyPr/>
        <a:lstStyle/>
        <a:p>
          <a:endParaRPr lang="en-US" sz="2400"/>
        </a:p>
      </dgm:t>
    </dgm:pt>
    <dgm:pt modelId="{0EC73296-6C14-4251-B558-D356CF833F13}">
      <dgm:prSet custT="1"/>
      <dgm:spPr>
        <a:solidFill>
          <a:srgbClr val="002060"/>
        </a:solidFill>
      </dgm:spPr>
      <dgm:t>
        <a:bodyPr/>
        <a:lstStyle/>
        <a:p>
          <a:r>
            <a:rPr lang="en-GB" sz="2400"/>
            <a:t>Infections</a:t>
          </a:r>
          <a:endParaRPr lang="en-US" sz="2400"/>
        </a:p>
      </dgm:t>
    </dgm:pt>
    <dgm:pt modelId="{605A9A09-C0BD-42FE-8CAD-0DAB2E2B70C2}" type="parTrans" cxnId="{60BA4519-9645-4047-ACC1-E4C9312010E4}">
      <dgm:prSet/>
      <dgm:spPr/>
      <dgm:t>
        <a:bodyPr/>
        <a:lstStyle/>
        <a:p>
          <a:endParaRPr lang="en-US" sz="2400"/>
        </a:p>
      </dgm:t>
    </dgm:pt>
    <dgm:pt modelId="{1EED331B-0C9B-4A82-9057-E4ADBA48D8FC}" type="sibTrans" cxnId="{60BA4519-9645-4047-ACC1-E4C9312010E4}">
      <dgm:prSet/>
      <dgm:spPr/>
      <dgm:t>
        <a:bodyPr/>
        <a:lstStyle/>
        <a:p>
          <a:endParaRPr lang="en-US" sz="2400"/>
        </a:p>
      </dgm:t>
    </dgm:pt>
    <dgm:pt modelId="{7B81813D-9596-410A-845B-A5FC7D7E2C66}">
      <dgm:prSet custT="1"/>
      <dgm:spPr>
        <a:solidFill>
          <a:srgbClr val="002060"/>
        </a:solidFill>
      </dgm:spPr>
      <dgm:t>
        <a:bodyPr/>
        <a:lstStyle/>
        <a:p>
          <a:r>
            <a:rPr lang="en-GB" sz="2400"/>
            <a:t>Greater reliance on carers</a:t>
          </a:r>
          <a:endParaRPr lang="en-US" sz="2400"/>
        </a:p>
      </dgm:t>
    </dgm:pt>
    <dgm:pt modelId="{3185FBAB-55D4-46D9-8A08-FD1112D15CB6}" type="parTrans" cxnId="{E9B7B091-C91E-4CEC-BF44-D7C0FEC4D2CD}">
      <dgm:prSet/>
      <dgm:spPr/>
      <dgm:t>
        <a:bodyPr/>
        <a:lstStyle/>
        <a:p>
          <a:endParaRPr lang="en-US" sz="2400"/>
        </a:p>
      </dgm:t>
    </dgm:pt>
    <dgm:pt modelId="{A9EFE955-FAC9-4BAB-ACE2-5236AB326CB9}" type="sibTrans" cxnId="{E9B7B091-C91E-4CEC-BF44-D7C0FEC4D2CD}">
      <dgm:prSet/>
      <dgm:spPr/>
      <dgm:t>
        <a:bodyPr/>
        <a:lstStyle/>
        <a:p>
          <a:endParaRPr lang="en-US" sz="2400"/>
        </a:p>
      </dgm:t>
    </dgm:pt>
    <dgm:pt modelId="{432E78CE-C003-44FC-A958-E96C085A6D4B}">
      <dgm:prSet custT="1"/>
      <dgm:spPr>
        <a:solidFill>
          <a:srgbClr val="002060"/>
        </a:solidFill>
      </dgm:spPr>
      <dgm:t>
        <a:bodyPr/>
        <a:lstStyle/>
        <a:p>
          <a:r>
            <a:rPr lang="en-GB" sz="2400"/>
            <a:t>Hospital admissions </a:t>
          </a:r>
          <a:endParaRPr lang="en-US" sz="2400"/>
        </a:p>
      </dgm:t>
    </dgm:pt>
    <dgm:pt modelId="{035DD31A-CDCA-4B1E-9F79-9A2F49C89266}" type="parTrans" cxnId="{11031A14-7A8B-466F-BE23-E32B23247B36}">
      <dgm:prSet/>
      <dgm:spPr/>
      <dgm:t>
        <a:bodyPr/>
        <a:lstStyle/>
        <a:p>
          <a:endParaRPr lang="en-US" sz="2400"/>
        </a:p>
      </dgm:t>
    </dgm:pt>
    <dgm:pt modelId="{7C45FB2F-F30D-4FE5-ACEE-EAE26CF5B22F}" type="sibTrans" cxnId="{11031A14-7A8B-466F-BE23-E32B23247B36}">
      <dgm:prSet/>
      <dgm:spPr/>
      <dgm:t>
        <a:bodyPr/>
        <a:lstStyle/>
        <a:p>
          <a:endParaRPr lang="en-US" sz="2400"/>
        </a:p>
      </dgm:t>
    </dgm:pt>
    <dgm:pt modelId="{F79416E0-138C-494E-A3BB-6654500FB3F1}" type="pres">
      <dgm:prSet presAssocID="{88238B0F-92C1-41B9-965C-5021EC0E2124}" presName="diagram" presStyleCnt="0">
        <dgm:presLayoutVars>
          <dgm:dir/>
          <dgm:resizeHandles val="exact"/>
        </dgm:presLayoutVars>
      </dgm:prSet>
      <dgm:spPr/>
    </dgm:pt>
    <dgm:pt modelId="{44D903C3-F064-4BAF-84D0-9AB4264ABB8F}" type="pres">
      <dgm:prSet presAssocID="{42AEB286-CC06-4028-80B4-7F5FC93C4D08}" presName="node" presStyleLbl="node1" presStyleIdx="0" presStyleCnt="6">
        <dgm:presLayoutVars>
          <dgm:bulletEnabled val="1"/>
        </dgm:presLayoutVars>
      </dgm:prSet>
      <dgm:spPr/>
    </dgm:pt>
    <dgm:pt modelId="{718CFDC4-3312-4C48-9ABB-40A3835E3F29}" type="pres">
      <dgm:prSet presAssocID="{AAD5B017-7E5F-4E05-87EA-8686ACB60F09}" presName="sibTrans" presStyleCnt="0"/>
      <dgm:spPr/>
    </dgm:pt>
    <dgm:pt modelId="{AC574931-8B2D-4892-A3D8-9F299AEB3EBB}" type="pres">
      <dgm:prSet presAssocID="{95AFE809-07F9-47CF-A4DB-67B5930FFC08}" presName="node" presStyleLbl="node1" presStyleIdx="1" presStyleCnt="6">
        <dgm:presLayoutVars>
          <dgm:bulletEnabled val="1"/>
        </dgm:presLayoutVars>
      </dgm:prSet>
      <dgm:spPr/>
    </dgm:pt>
    <dgm:pt modelId="{85306778-2ADC-4D33-A04F-9DDA929B64DA}" type="pres">
      <dgm:prSet presAssocID="{1DC1ECC9-FB5D-4813-83DD-FC32E5C8FF3E}" presName="sibTrans" presStyleCnt="0"/>
      <dgm:spPr/>
    </dgm:pt>
    <dgm:pt modelId="{D8949492-3801-4524-9BEA-B78635B2F4AF}" type="pres">
      <dgm:prSet presAssocID="{F5282530-93D5-4C49-8AE0-BF4C775C268A}" presName="node" presStyleLbl="node1" presStyleIdx="2" presStyleCnt="6">
        <dgm:presLayoutVars>
          <dgm:bulletEnabled val="1"/>
        </dgm:presLayoutVars>
      </dgm:prSet>
      <dgm:spPr/>
    </dgm:pt>
    <dgm:pt modelId="{87C1CA20-90BA-4F8A-899D-556FEB30FDB6}" type="pres">
      <dgm:prSet presAssocID="{0C4EE866-32C5-4757-A9C9-422815FC3E30}" presName="sibTrans" presStyleCnt="0"/>
      <dgm:spPr/>
    </dgm:pt>
    <dgm:pt modelId="{5A0712A2-39DE-41D4-9640-EFA2635C3C73}" type="pres">
      <dgm:prSet presAssocID="{0EC73296-6C14-4251-B558-D356CF833F13}" presName="node" presStyleLbl="node1" presStyleIdx="3" presStyleCnt="6">
        <dgm:presLayoutVars>
          <dgm:bulletEnabled val="1"/>
        </dgm:presLayoutVars>
      </dgm:prSet>
      <dgm:spPr/>
    </dgm:pt>
    <dgm:pt modelId="{7E8C96D3-0F53-4DDC-AB04-C48987AB918B}" type="pres">
      <dgm:prSet presAssocID="{1EED331B-0C9B-4A82-9057-E4ADBA48D8FC}" presName="sibTrans" presStyleCnt="0"/>
      <dgm:spPr/>
    </dgm:pt>
    <dgm:pt modelId="{F61B3FD4-E3C4-4C49-A5FE-81E6D0A78C4E}" type="pres">
      <dgm:prSet presAssocID="{7B81813D-9596-410A-845B-A5FC7D7E2C66}" presName="node" presStyleLbl="node1" presStyleIdx="4" presStyleCnt="6">
        <dgm:presLayoutVars>
          <dgm:bulletEnabled val="1"/>
        </dgm:presLayoutVars>
      </dgm:prSet>
      <dgm:spPr/>
    </dgm:pt>
    <dgm:pt modelId="{FBF31225-31DC-4037-9A04-836EB79A0854}" type="pres">
      <dgm:prSet presAssocID="{A9EFE955-FAC9-4BAB-ACE2-5236AB326CB9}" presName="sibTrans" presStyleCnt="0"/>
      <dgm:spPr/>
    </dgm:pt>
    <dgm:pt modelId="{0E7FB2E6-1B7E-4E06-B5A2-A093DF81F2CD}" type="pres">
      <dgm:prSet presAssocID="{432E78CE-C003-44FC-A958-E96C085A6D4B}" presName="node" presStyleLbl="node1" presStyleIdx="5" presStyleCnt="6">
        <dgm:presLayoutVars>
          <dgm:bulletEnabled val="1"/>
        </dgm:presLayoutVars>
      </dgm:prSet>
      <dgm:spPr/>
    </dgm:pt>
  </dgm:ptLst>
  <dgm:cxnLst>
    <dgm:cxn modelId="{11031A14-7A8B-466F-BE23-E32B23247B36}" srcId="{88238B0F-92C1-41B9-965C-5021EC0E2124}" destId="{432E78CE-C003-44FC-A958-E96C085A6D4B}" srcOrd="5" destOrd="0" parTransId="{035DD31A-CDCA-4B1E-9F79-9A2F49C89266}" sibTransId="{7C45FB2F-F30D-4FE5-ACEE-EAE26CF5B22F}"/>
    <dgm:cxn modelId="{60BA4519-9645-4047-ACC1-E4C9312010E4}" srcId="{88238B0F-92C1-41B9-965C-5021EC0E2124}" destId="{0EC73296-6C14-4251-B558-D356CF833F13}" srcOrd="3" destOrd="0" parTransId="{605A9A09-C0BD-42FE-8CAD-0DAB2E2B70C2}" sibTransId="{1EED331B-0C9B-4A82-9057-E4ADBA48D8FC}"/>
    <dgm:cxn modelId="{D7784640-3AB8-484D-BE7B-8DD215EFD0D8}" type="presOf" srcId="{432E78CE-C003-44FC-A958-E96C085A6D4B}" destId="{0E7FB2E6-1B7E-4E06-B5A2-A093DF81F2CD}" srcOrd="0" destOrd="0" presId="urn:microsoft.com/office/officeart/2005/8/layout/default"/>
    <dgm:cxn modelId="{2275C25F-EFAC-4B3D-AB49-B2E11A996081}" type="presOf" srcId="{0EC73296-6C14-4251-B558-D356CF833F13}" destId="{5A0712A2-39DE-41D4-9640-EFA2635C3C73}" srcOrd="0" destOrd="0" presId="urn:microsoft.com/office/officeart/2005/8/layout/default"/>
    <dgm:cxn modelId="{A43BC663-D42C-4928-80C6-0CCAC6AD9420}" srcId="{88238B0F-92C1-41B9-965C-5021EC0E2124}" destId="{42AEB286-CC06-4028-80B4-7F5FC93C4D08}" srcOrd="0" destOrd="0" parTransId="{00A45407-37BF-4FD1-96B9-14A94A36E0F1}" sibTransId="{AAD5B017-7E5F-4E05-87EA-8686ACB60F09}"/>
    <dgm:cxn modelId="{2F58A158-3DFF-44DB-88DF-4A040EFAEF70}" type="presOf" srcId="{F5282530-93D5-4C49-8AE0-BF4C775C268A}" destId="{D8949492-3801-4524-9BEA-B78635B2F4AF}" srcOrd="0" destOrd="0" presId="urn:microsoft.com/office/officeart/2005/8/layout/default"/>
    <dgm:cxn modelId="{93723B87-E04B-4F2C-B522-5BFCE4A02295}" type="presOf" srcId="{7B81813D-9596-410A-845B-A5FC7D7E2C66}" destId="{F61B3FD4-E3C4-4C49-A5FE-81E6D0A78C4E}" srcOrd="0" destOrd="0" presId="urn:microsoft.com/office/officeart/2005/8/layout/default"/>
    <dgm:cxn modelId="{2273C68C-966C-438D-B181-3CC809CA5A14}" type="presOf" srcId="{95AFE809-07F9-47CF-A4DB-67B5930FFC08}" destId="{AC574931-8B2D-4892-A3D8-9F299AEB3EBB}" srcOrd="0" destOrd="0" presId="urn:microsoft.com/office/officeart/2005/8/layout/default"/>
    <dgm:cxn modelId="{E9B7B091-C91E-4CEC-BF44-D7C0FEC4D2CD}" srcId="{88238B0F-92C1-41B9-965C-5021EC0E2124}" destId="{7B81813D-9596-410A-845B-A5FC7D7E2C66}" srcOrd="4" destOrd="0" parTransId="{3185FBAB-55D4-46D9-8A08-FD1112D15CB6}" sibTransId="{A9EFE955-FAC9-4BAB-ACE2-5236AB326CB9}"/>
    <dgm:cxn modelId="{108E6A98-3B3D-4F0A-A165-7F8F27BF8B63}" srcId="{88238B0F-92C1-41B9-965C-5021EC0E2124}" destId="{95AFE809-07F9-47CF-A4DB-67B5930FFC08}" srcOrd="1" destOrd="0" parTransId="{3E613147-9681-4C44-BA16-12BCF5F2F86C}" sibTransId="{1DC1ECC9-FB5D-4813-83DD-FC32E5C8FF3E}"/>
    <dgm:cxn modelId="{F8F736D2-8F2E-4199-A8B2-2B13025A5BF7}" type="presOf" srcId="{42AEB286-CC06-4028-80B4-7F5FC93C4D08}" destId="{44D903C3-F064-4BAF-84D0-9AB4264ABB8F}" srcOrd="0" destOrd="0" presId="urn:microsoft.com/office/officeart/2005/8/layout/default"/>
    <dgm:cxn modelId="{AC5240D4-EF34-430E-8255-CF0DC932DB20}" type="presOf" srcId="{88238B0F-92C1-41B9-965C-5021EC0E2124}" destId="{F79416E0-138C-494E-A3BB-6654500FB3F1}" srcOrd="0" destOrd="0" presId="urn:microsoft.com/office/officeart/2005/8/layout/default"/>
    <dgm:cxn modelId="{A8DEBCD7-3DD1-4C17-BFA7-981A018DE473}" srcId="{88238B0F-92C1-41B9-965C-5021EC0E2124}" destId="{F5282530-93D5-4C49-8AE0-BF4C775C268A}" srcOrd="2" destOrd="0" parTransId="{BBCF1549-B712-4B1D-93FB-BBB5C6BBF1A9}" sibTransId="{0C4EE866-32C5-4757-A9C9-422815FC3E30}"/>
    <dgm:cxn modelId="{DA2A9F3E-077A-49E5-9A03-B3BCA4D5D5DA}" type="presParOf" srcId="{F79416E0-138C-494E-A3BB-6654500FB3F1}" destId="{44D903C3-F064-4BAF-84D0-9AB4264ABB8F}" srcOrd="0" destOrd="0" presId="urn:microsoft.com/office/officeart/2005/8/layout/default"/>
    <dgm:cxn modelId="{47792512-8FC6-4944-A79C-106780B20C43}" type="presParOf" srcId="{F79416E0-138C-494E-A3BB-6654500FB3F1}" destId="{718CFDC4-3312-4C48-9ABB-40A3835E3F29}" srcOrd="1" destOrd="0" presId="urn:microsoft.com/office/officeart/2005/8/layout/default"/>
    <dgm:cxn modelId="{170CD8EC-BC76-4684-A94B-7C6736F533DE}" type="presParOf" srcId="{F79416E0-138C-494E-A3BB-6654500FB3F1}" destId="{AC574931-8B2D-4892-A3D8-9F299AEB3EBB}" srcOrd="2" destOrd="0" presId="urn:microsoft.com/office/officeart/2005/8/layout/default"/>
    <dgm:cxn modelId="{199763E0-0D6A-41F9-BE16-7743C06B457B}" type="presParOf" srcId="{F79416E0-138C-494E-A3BB-6654500FB3F1}" destId="{85306778-2ADC-4D33-A04F-9DDA929B64DA}" srcOrd="3" destOrd="0" presId="urn:microsoft.com/office/officeart/2005/8/layout/default"/>
    <dgm:cxn modelId="{4C67C6EC-9779-4B38-B29D-6894E970A5BD}" type="presParOf" srcId="{F79416E0-138C-494E-A3BB-6654500FB3F1}" destId="{D8949492-3801-4524-9BEA-B78635B2F4AF}" srcOrd="4" destOrd="0" presId="urn:microsoft.com/office/officeart/2005/8/layout/default"/>
    <dgm:cxn modelId="{CDA30839-ADBC-4DE4-913E-7FB2ADC91608}" type="presParOf" srcId="{F79416E0-138C-494E-A3BB-6654500FB3F1}" destId="{87C1CA20-90BA-4F8A-899D-556FEB30FDB6}" srcOrd="5" destOrd="0" presId="urn:microsoft.com/office/officeart/2005/8/layout/default"/>
    <dgm:cxn modelId="{52070AB9-BED3-48EC-93F5-21028E5AF6C1}" type="presParOf" srcId="{F79416E0-138C-494E-A3BB-6654500FB3F1}" destId="{5A0712A2-39DE-41D4-9640-EFA2635C3C73}" srcOrd="6" destOrd="0" presId="urn:microsoft.com/office/officeart/2005/8/layout/default"/>
    <dgm:cxn modelId="{FFCFEDC9-478E-4FA9-9BE9-56433746DD54}" type="presParOf" srcId="{F79416E0-138C-494E-A3BB-6654500FB3F1}" destId="{7E8C96D3-0F53-4DDC-AB04-C48987AB918B}" srcOrd="7" destOrd="0" presId="urn:microsoft.com/office/officeart/2005/8/layout/default"/>
    <dgm:cxn modelId="{C58B9EB9-9449-4280-8D15-7DC0C0839F9E}" type="presParOf" srcId="{F79416E0-138C-494E-A3BB-6654500FB3F1}" destId="{F61B3FD4-E3C4-4C49-A5FE-81E6D0A78C4E}" srcOrd="8" destOrd="0" presId="urn:microsoft.com/office/officeart/2005/8/layout/default"/>
    <dgm:cxn modelId="{635A458C-C70B-41C2-B15C-259500FE6627}" type="presParOf" srcId="{F79416E0-138C-494E-A3BB-6654500FB3F1}" destId="{FBF31225-31DC-4037-9A04-836EB79A0854}" srcOrd="9" destOrd="0" presId="urn:microsoft.com/office/officeart/2005/8/layout/default"/>
    <dgm:cxn modelId="{0A144393-AA3C-4B51-AA29-5DDEDB7DDAF8}" type="presParOf" srcId="{F79416E0-138C-494E-A3BB-6654500FB3F1}" destId="{0E7FB2E6-1B7E-4E06-B5A2-A093DF81F2CD}" srcOrd="10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13D94536-3C75-48BE-ACEF-C108043587D4}" type="doc">
      <dgm:prSet loTypeId="urn:microsoft.com/office/officeart/2018/2/layout/IconVerticalSolidList" loCatId="icon" qsTypeId="urn:microsoft.com/office/officeart/2005/8/quickstyle/simple1" qsCatId="simple" csTypeId="urn:microsoft.com/office/officeart/2005/8/colors/accent2_2" csCatId="accent2" phldr="1"/>
      <dgm:spPr/>
      <dgm:t>
        <a:bodyPr/>
        <a:lstStyle/>
        <a:p>
          <a:endParaRPr lang="en-US"/>
        </a:p>
      </dgm:t>
    </dgm:pt>
    <dgm:pt modelId="{A9DB6E6B-16D5-4B38-99F6-83F3E19AB953}">
      <dgm:prSet/>
      <dgm:spPr/>
      <dgm:t>
        <a:bodyPr/>
        <a:lstStyle/>
        <a:p>
          <a:r>
            <a:rPr lang="en-GB"/>
            <a:t>Residents should be weighed:</a:t>
          </a:r>
          <a:endParaRPr lang="en-US"/>
        </a:p>
      </dgm:t>
    </dgm:pt>
    <dgm:pt modelId="{55F16F4E-2E98-462C-87E4-5DEB0434D51E}" type="parTrans" cxnId="{EB04A175-741C-4DA0-BBC3-51835B62FFD4}">
      <dgm:prSet/>
      <dgm:spPr/>
      <dgm:t>
        <a:bodyPr/>
        <a:lstStyle/>
        <a:p>
          <a:endParaRPr lang="en-US"/>
        </a:p>
      </dgm:t>
    </dgm:pt>
    <dgm:pt modelId="{73A97910-D128-4ECA-B525-3B0D1739A12F}" type="sibTrans" cxnId="{EB04A175-741C-4DA0-BBC3-51835B62FFD4}">
      <dgm:prSet/>
      <dgm:spPr/>
      <dgm:t>
        <a:bodyPr/>
        <a:lstStyle/>
        <a:p>
          <a:endParaRPr lang="en-US"/>
        </a:p>
      </dgm:t>
    </dgm:pt>
    <dgm:pt modelId="{19ED6D73-D4DC-43FD-A115-645F7B663DF0}">
      <dgm:prSet/>
      <dgm:spPr/>
      <dgm:t>
        <a:bodyPr/>
        <a:lstStyle/>
        <a:p>
          <a:r>
            <a:rPr lang="en-GB"/>
            <a:t>On admission (within 48 hours),</a:t>
          </a:r>
          <a:endParaRPr lang="en-US"/>
        </a:p>
      </dgm:t>
    </dgm:pt>
    <dgm:pt modelId="{37309F56-F86E-4A02-8117-8B78369D2B39}" type="parTrans" cxnId="{8DBA34C1-3F06-4341-8D5A-F00A4FD7A761}">
      <dgm:prSet/>
      <dgm:spPr/>
      <dgm:t>
        <a:bodyPr/>
        <a:lstStyle/>
        <a:p>
          <a:endParaRPr lang="en-US"/>
        </a:p>
      </dgm:t>
    </dgm:pt>
    <dgm:pt modelId="{6D80D802-94E9-42B4-8CB5-FE52EEDC6B16}" type="sibTrans" cxnId="{8DBA34C1-3F06-4341-8D5A-F00A4FD7A761}">
      <dgm:prSet/>
      <dgm:spPr/>
      <dgm:t>
        <a:bodyPr/>
        <a:lstStyle/>
        <a:p>
          <a:endParaRPr lang="en-US"/>
        </a:p>
      </dgm:t>
    </dgm:pt>
    <dgm:pt modelId="{30594AC2-1FD9-4D1E-B283-A55A33B36B23}">
      <dgm:prSet/>
      <dgm:spPr/>
      <dgm:t>
        <a:bodyPr/>
        <a:lstStyle/>
        <a:p>
          <a:r>
            <a:rPr lang="en-GB"/>
            <a:t>On return from hospital (within 48 hours)</a:t>
          </a:r>
          <a:endParaRPr lang="en-US"/>
        </a:p>
      </dgm:t>
    </dgm:pt>
    <dgm:pt modelId="{F5AA650C-1BDA-46AA-828A-06A6BEDE8B4F}" type="parTrans" cxnId="{E74875C4-1137-41BD-B24D-F9121C62A398}">
      <dgm:prSet/>
      <dgm:spPr/>
      <dgm:t>
        <a:bodyPr/>
        <a:lstStyle/>
        <a:p>
          <a:endParaRPr lang="en-US"/>
        </a:p>
      </dgm:t>
    </dgm:pt>
    <dgm:pt modelId="{6B5A0846-95A5-4D90-AFF3-238808F0F5EB}" type="sibTrans" cxnId="{E74875C4-1137-41BD-B24D-F9121C62A398}">
      <dgm:prSet/>
      <dgm:spPr/>
      <dgm:t>
        <a:bodyPr/>
        <a:lstStyle/>
        <a:p>
          <a:endParaRPr lang="en-US"/>
        </a:p>
      </dgm:t>
    </dgm:pt>
    <dgm:pt modelId="{2F580532-DF51-4459-9AD9-9E62D320AA7A}">
      <dgm:prSet/>
      <dgm:spPr/>
      <dgm:t>
        <a:bodyPr/>
        <a:lstStyle/>
        <a:p>
          <a:r>
            <a:rPr lang="en-GB"/>
            <a:t>Monthly (same date +/- 2 days)</a:t>
          </a:r>
          <a:endParaRPr lang="en-US"/>
        </a:p>
      </dgm:t>
    </dgm:pt>
    <dgm:pt modelId="{6B7766FD-7FA3-4BD6-A95C-8BA485EBFFD5}" type="parTrans" cxnId="{93F80AD0-C43B-451F-95A8-E55A809A0EEF}">
      <dgm:prSet/>
      <dgm:spPr/>
      <dgm:t>
        <a:bodyPr/>
        <a:lstStyle/>
        <a:p>
          <a:endParaRPr lang="en-US"/>
        </a:p>
      </dgm:t>
    </dgm:pt>
    <dgm:pt modelId="{48DAA44C-8B37-49AE-8571-F8E9508CE064}" type="sibTrans" cxnId="{93F80AD0-C43B-451F-95A8-E55A809A0EEF}">
      <dgm:prSet/>
      <dgm:spPr/>
      <dgm:t>
        <a:bodyPr/>
        <a:lstStyle/>
        <a:p>
          <a:endParaRPr lang="en-US"/>
        </a:p>
      </dgm:t>
    </dgm:pt>
    <dgm:pt modelId="{CCEFF556-0C98-4ED0-9F20-FC176E3E08BA}">
      <dgm:prSet/>
      <dgm:spPr/>
      <dgm:t>
        <a:bodyPr/>
        <a:lstStyle/>
        <a:p>
          <a:r>
            <a:rPr lang="en-GB"/>
            <a:t>Record if resident is unable to be weighed e.g. declined / unwell </a:t>
          </a:r>
          <a:endParaRPr lang="en-US"/>
        </a:p>
      </dgm:t>
    </dgm:pt>
    <dgm:pt modelId="{7C14A9C2-32A8-43AE-AEA3-3324C9B739C9}" type="parTrans" cxnId="{5997BAFA-F93A-47F7-8DC5-95BB97B5E3E4}">
      <dgm:prSet/>
      <dgm:spPr/>
      <dgm:t>
        <a:bodyPr/>
        <a:lstStyle/>
        <a:p>
          <a:endParaRPr lang="en-US"/>
        </a:p>
      </dgm:t>
    </dgm:pt>
    <dgm:pt modelId="{202EBD9D-9A61-42F3-97C2-D28B9DD1B230}" type="sibTrans" cxnId="{5997BAFA-F93A-47F7-8DC5-95BB97B5E3E4}">
      <dgm:prSet/>
      <dgm:spPr/>
      <dgm:t>
        <a:bodyPr/>
        <a:lstStyle/>
        <a:p>
          <a:endParaRPr lang="en-US"/>
        </a:p>
      </dgm:t>
    </dgm:pt>
    <dgm:pt modelId="{EB92378E-BE0A-4456-94A4-B19DC4C41FD1}">
      <dgm:prSet/>
      <dgm:spPr/>
      <dgm:t>
        <a:bodyPr/>
        <a:lstStyle/>
        <a:p>
          <a:r>
            <a:rPr lang="en-GB"/>
            <a:t>MUAC is an alternative for weight. </a:t>
          </a:r>
          <a:endParaRPr lang="en-US"/>
        </a:p>
      </dgm:t>
    </dgm:pt>
    <dgm:pt modelId="{B656F4F9-B4F0-4FD7-B560-A0DE4424175D}" type="parTrans" cxnId="{CA8B3FD0-A4DF-468A-A952-CDAC388863BF}">
      <dgm:prSet/>
      <dgm:spPr/>
      <dgm:t>
        <a:bodyPr/>
        <a:lstStyle/>
        <a:p>
          <a:endParaRPr lang="en-US"/>
        </a:p>
      </dgm:t>
    </dgm:pt>
    <dgm:pt modelId="{3E6566BF-F552-4017-A7F8-71A46ED98BE6}" type="sibTrans" cxnId="{CA8B3FD0-A4DF-468A-A952-CDAC388863BF}">
      <dgm:prSet/>
      <dgm:spPr/>
      <dgm:t>
        <a:bodyPr/>
        <a:lstStyle/>
        <a:p>
          <a:endParaRPr lang="en-US"/>
        </a:p>
      </dgm:t>
    </dgm:pt>
    <dgm:pt modelId="{E744B1B5-8004-42F3-B464-D517FD46DD7C}">
      <dgm:prSet/>
      <dgm:spPr/>
      <dgm:t>
        <a:bodyPr/>
        <a:lstStyle/>
        <a:p>
          <a:r>
            <a:rPr lang="en-GB"/>
            <a:t>Only to be used if unable / inappropriate to hoist. </a:t>
          </a:r>
          <a:endParaRPr lang="en-US"/>
        </a:p>
      </dgm:t>
    </dgm:pt>
    <dgm:pt modelId="{C462B6D8-06BD-440E-8FAE-212ACD3A64EC}" type="parTrans" cxnId="{7054EBC2-F83C-4A7C-AFA7-995CDDBD49DF}">
      <dgm:prSet/>
      <dgm:spPr/>
      <dgm:t>
        <a:bodyPr/>
        <a:lstStyle/>
        <a:p>
          <a:endParaRPr lang="en-US"/>
        </a:p>
      </dgm:t>
    </dgm:pt>
    <dgm:pt modelId="{233BD982-80D8-49BA-83DC-BE7ACFAD6770}" type="sibTrans" cxnId="{7054EBC2-F83C-4A7C-AFA7-995CDDBD49DF}">
      <dgm:prSet/>
      <dgm:spPr/>
      <dgm:t>
        <a:bodyPr/>
        <a:lstStyle/>
        <a:p>
          <a:endParaRPr lang="en-US"/>
        </a:p>
      </dgm:t>
    </dgm:pt>
    <dgm:pt modelId="{9C62A280-EF33-43CB-8E35-B398A5D7E86A}">
      <dgm:prSet/>
      <dgm:spPr/>
      <dgm:t>
        <a:bodyPr/>
        <a:lstStyle/>
        <a:p>
          <a:r>
            <a:rPr lang="en-GB"/>
            <a:t>Gives you estimated BMI category, NOT a weight. </a:t>
          </a:r>
          <a:endParaRPr lang="en-US"/>
        </a:p>
      </dgm:t>
    </dgm:pt>
    <dgm:pt modelId="{05CB6136-739D-4149-B850-62530A48D85E}" type="parTrans" cxnId="{9D0875A2-E229-4CA0-BD08-D860CE447F38}">
      <dgm:prSet/>
      <dgm:spPr/>
      <dgm:t>
        <a:bodyPr/>
        <a:lstStyle/>
        <a:p>
          <a:endParaRPr lang="en-US"/>
        </a:p>
      </dgm:t>
    </dgm:pt>
    <dgm:pt modelId="{6334F5D2-1540-4BAB-AA26-DB7FD482F1CB}" type="sibTrans" cxnId="{9D0875A2-E229-4CA0-BD08-D860CE447F38}">
      <dgm:prSet/>
      <dgm:spPr/>
      <dgm:t>
        <a:bodyPr/>
        <a:lstStyle/>
        <a:p>
          <a:endParaRPr lang="en-US"/>
        </a:p>
      </dgm:t>
    </dgm:pt>
    <dgm:pt modelId="{5FADF281-F9CE-47F8-9B7C-9038C681163B}">
      <dgm:prSet/>
      <dgm:spPr/>
      <dgm:t>
        <a:bodyPr/>
        <a:lstStyle/>
        <a:p>
          <a:r>
            <a:rPr lang="en-GB"/>
            <a:t>Look for changes each month. </a:t>
          </a:r>
          <a:endParaRPr lang="en-US"/>
        </a:p>
      </dgm:t>
    </dgm:pt>
    <dgm:pt modelId="{F5C88803-0343-42D2-B21E-F13D110CC883}" type="parTrans" cxnId="{3A35DFAB-1286-4D9C-87DC-7C85EAE54BC8}">
      <dgm:prSet/>
      <dgm:spPr/>
      <dgm:t>
        <a:bodyPr/>
        <a:lstStyle/>
        <a:p>
          <a:endParaRPr lang="en-US"/>
        </a:p>
      </dgm:t>
    </dgm:pt>
    <dgm:pt modelId="{ECD834B2-DC0F-47C9-B8A6-81ED177A8E23}" type="sibTrans" cxnId="{3A35DFAB-1286-4D9C-87DC-7C85EAE54BC8}">
      <dgm:prSet/>
      <dgm:spPr/>
      <dgm:t>
        <a:bodyPr/>
        <a:lstStyle/>
        <a:p>
          <a:endParaRPr lang="en-US"/>
        </a:p>
      </dgm:t>
    </dgm:pt>
    <dgm:pt modelId="{B3EBC599-C8D4-4081-94C2-241B6F8CC62B}">
      <dgm:prSet/>
      <dgm:spPr/>
      <dgm:t>
        <a:bodyPr/>
        <a:lstStyle/>
        <a:p>
          <a:r>
            <a:rPr lang="en-GB"/>
            <a:t>Height should be recorded on admission. </a:t>
          </a:r>
          <a:endParaRPr lang="en-US"/>
        </a:p>
      </dgm:t>
    </dgm:pt>
    <dgm:pt modelId="{DEF9143E-A549-4F3F-9FCA-5F161B4020E6}" type="parTrans" cxnId="{8C89A37B-6775-4DA3-8942-FD5B1EFFEB04}">
      <dgm:prSet/>
      <dgm:spPr/>
      <dgm:t>
        <a:bodyPr/>
        <a:lstStyle/>
        <a:p>
          <a:endParaRPr lang="en-US"/>
        </a:p>
      </dgm:t>
    </dgm:pt>
    <dgm:pt modelId="{E45A96B7-9E6F-4423-9AB1-7A2505FDD9BC}" type="sibTrans" cxnId="{8C89A37B-6775-4DA3-8942-FD5B1EFFEB04}">
      <dgm:prSet/>
      <dgm:spPr/>
      <dgm:t>
        <a:bodyPr/>
        <a:lstStyle/>
        <a:p>
          <a:endParaRPr lang="en-US"/>
        </a:p>
      </dgm:t>
    </dgm:pt>
    <dgm:pt modelId="{A12B6E06-070E-4EC1-A98E-CDA0FBC38DDE}">
      <dgm:prSet/>
      <dgm:spPr/>
      <dgm:t>
        <a:bodyPr/>
        <a:lstStyle/>
        <a:p>
          <a:r>
            <a:rPr lang="en-GB"/>
            <a:t>Can be estimated by ulna length. </a:t>
          </a:r>
          <a:endParaRPr lang="en-US"/>
        </a:p>
      </dgm:t>
    </dgm:pt>
    <dgm:pt modelId="{EECA7782-E8F9-49E3-A495-1AFCF049CD06}" type="parTrans" cxnId="{753298D5-97FB-423B-965C-EAAB180A1339}">
      <dgm:prSet/>
      <dgm:spPr/>
      <dgm:t>
        <a:bodyPr/>
        <a:lstStyle/>
        <a:p>
          <a:endParaRPr lang="en-US"/>
        </a:p>
      </dgm:t>
    </dgm:pt>
    <dgm:pt modelId="{60EB18CF-621D-4F4A-A41D-E789F5810F03}" type="sibTrans" cxnId="{753298D5-97FB-423B-965C-EAAB180A1339}">
      <dgm:prSet/>
      <dgm:spPr/>
      <dgm:t>
        <a:bodyPr/>
        <a:lstStyle/>
        <a:p>
          <a:endParaRPr lang="en-US"/>
        </a:p>
      </dgm:t>
    </dgm:pt>
    <dgm:pt modelId="{0B572C0C-F83C-46ED-AD91-4162AF3C1BF3}">
      <dgm:prSet/>
      <dgm:spPr/>
      <dgm:t>
        <a:bodyPr/>
        <a:lstStyle/>
        <a:p>
          <a:r>
            <a:rPr lang="en-GB"/>
            <a:t>Source of height should be recorded.</a:t>
          </a:r>
          <a:endParaRPr lang="en-US"/>
        </a:p>
      </dgm:t>
    </dgm:pt>
    <dgm:pt modelId="{11526E0D-5CA1-4923-A36D-93296B5AEDBA}" type="parTrans" cxnId="{8BDF5414-A349-4809-B0CB-A94FC32C6C54}">
      <dgm:prSet/>
      <dgm:spPr/>
      <dgm:t>
        <a:bodyPr/>
        <a:lstStyle/>
        <a:p>
          <a:endParaRPr lang="en-US"/>
        </a:p>
      </dgm:t>
    </dgm:pt>
    <dgm:pt modelId="{173B3CFD-E300-41B9-B396-A2439207F1BE}" type="sibTrans" cxnId="{8BDF5414-A349-4809-B0CB-A94FC32C6C54}">
      <dgm:prSet/>
      <dgm:spPr/>
      <dgm:t>
        <a:bodyPr/>
        <a:lstStyle/>
        <a:p>
          <a:endParaRPr lang="en-US"/>
        </a:p>
      </dgm:t>
    </dgm:pt>
    <dgm:pt modelId="{EF3FFF50-6DE2-4728-8D3C-C33CE1004845}" type="pres">
      <dgm:prSet presAssocID="{13D94536-3C75-48BE-ACEF-C108043587D4}" presName="root" presStyleCnt="0">
        <dgm:presLayoutVars>
          <dgm:dir/>
          <dgm:resizeHandles val="exact"/>
        </dgm:presLayoutVars>
      </dgm:prSet>
      <dgm:spPr/>
    </dgm:pt>
    <dgm:pt modelId="{7ADF6DE5-A3DA-4A5F-8FB8-C308D172A970}" type="pres">
      <dgm:prSet presAssocID="{A9DB6E6B-16D5-4B38-99F6-83F3E19AB953}" presName="compNode" presStyleCnt="0"/>
      <dgm:spPr/>
    </dgm:pt>
    <dgm:pt modelId="{78606DEB-3E42-4545-905A-96510E1DA09A}" type="pres">
      <dgm:prSet presAssocID="{A9DB6E6B-16D5-4B38-99F6-83F3E19AB953}" presName="bgRect" presStyleLbl="bgShp" presStyleIdx="0" presStyleCnt="4" custLinFactNeighborY="-8195"/>
      <dgm:spPr/>
    </dgm:pt>
    <dgm:pt modelId="{74075518-19BF-4C0B-92B5-9EE5328D6303}" type="pres">
      <dgm:prSet presAssocID="{A9DB6E6B-16D5-4B38-99F6-83F3E19AB953}" presName="iconRect" presStyleLbl="node1" presStyleIdx="0" presStyleCnt="4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Hospital"/>
        </a:ext>
      </dgm:extLst>
    </dgm:pt>
    <dgm:pt modelId="{43C26390-0A8B-4D35-B8BF-4B9C75F92234}" type="pres">
      <dgm:prSet presAssocID="{A9DB6E6B-16D5-4B38-99F6-83F3E19AB953}" presName="spaceRect" presStyleCnt="0"/>
      <dgm:spPr/>
    </dgm:pt>
    <dgm:pt modelId="{50E0DC42-4322-4EA6-8844-931C99E56A50}" type="pres">
      <dgm:prSet presAssocID="{A9DB6E6B-16D5-4B38-99F6-83F3E19AB953}" presName="parTx" presStyleLbl="revTx" presStyleIdx="0" presStyleCnt="7">
        <dgm:presLayoutVars>
          <dgm:chMax val="0"/>
          <dgm:chPref val="0"/>
        </dgm:presLayoutVars>
      </dgm:prSet>
      <dgm:spPr/>
    </dgm:pt>
    <dgm:pt modelId="{E38343D8-B1B5-457D-B6C1-181644359174}" type="pres">
      <dgm:prSet presAssocID="{A9DB6E6B-16D5-4B38-99F6-83F3E19AB953}" presName="desTx" presStyleLbl="revTx" presStyleIdx="1" presStyleCnt="7">
        <dgm:presLayoutVars/>
      </dgm:prSet>
      <dgm:spPr/>
    </dgm:pt>
    <dgm:pt modelId="{4FA5A28E-494F-46C7-A42E-93C4388DE2FA}" type="pres">
      <dgm:prSet presAssocID="{73A97910-D128-4ECA-B525-3B0D1739A12F}" presName="sibTrans" presStyleCnt="0"/>
      <dgm:spPr/>
    </dgm:pt>
    <dgm:pt modelId="{D15A48A8-1BB4-4706-A150-CD82B7C507C4}" type="pres">
      <dgm:prSet presAssocID="{CCEFF556-0C98-4ED0-9F20-FC176E3E08BA}" presName="compNode" presStyleCnt="0"/>
      <dgm:spPr/>
    </dgm:pt>
    <dgm:pt modelId="{CDBD2EB4-1FE8-4489-B16D-D7C85472C690}" type="pres">
      <dgm:prSet presAssocID="{CCEFF556-0C98-4ED0-9F20-FC176E3E08BA}" presName="bgRect" presStyleLbl="bgShp" presStyleIdx="1" presStyleCnt="4"/>
      <dgm:spPr/>
    </dgm:pt>
    <dgm:pt modelId="{171BA478-21C3-4E44-94AC-599D6B6BAF2E}" type="pres">
      <dgm:prSet presAssocID="{CCEFF556-0C98-4ED0-9F20-FC176E3E08BA}" presName="iconRect" presStyleLbl="node1" presStyleIdx="1" presStyleCnt="4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Lightning"/>
        </a:ext>
      </dgm:extLst>
    </dgm:pt>
    <dgm:pt modelId="{81A97BE3-6AD7-42FE-BEC7-28D4CA1CFA0F}" type="pres">
      <dgm:prSet presAssocID="{CCEFF556-0C98-4ED0-9F20-FC176E3E08BA}" presName="spaceRect" presStyleCnt="0"/>
      <dgm:spPr/>
    </dgm:pt>
    <dgm:pt modelId="{8B11BE56-46E4-426E-823C-4EC1E98BD959}" type="pres">
      <dgm:prSet presAssocID="{CCEFF556-0C98-4ED0-9F20-FC176E3E08BA}" presName="parTx" presStyleLbl="revTx" presStyleIdx="2" presStyleCnt="7">
        <dgm:presLayoutVars>
          <dgm:chMax val="0"/>
          <dgm:chPref val="0"/>
        </dgm:presLayoutVars>
      </dgm:prSet>
      <dgm:spPr/>
    </dgm:pt>
    <dgm:pt modelId="{F9837E86-E92A-4DBA-AE66-4C2440F52E30}" type="pres">
      <dgm:prSet presAssocID="{202EBD9D-9A61-42F3-97C2-D28B9DD1B230}" presName="sibTrans" presStyleCnt="0"/>
      <dgm:spPr/>
    </dgm:pt>
    <dgm:pt modelId="{9F346554-B612-4665-AAD5-5C5DA4994E73}" type="pres">
      <dgm:prSet presAssocID="{EB92378E-BE0A-4456-94A4-B19DC4C41FD1}" presName="compNode" presStyleCnt="0"/>
      <dgm:spPr/>
    </dgm:pt>
    <dgm:pt modelId="{066EB66F-396F-441D-A625-3025A69D5415}" type="pres">
      <dgm:prSet presAssocID="{EB92378E-BE0A-4456-94A4-B19DC4C41FD1}" presName="bgRect" presStyleLbl="bgShp" presStyleIdx="2" presStyleCnt="4"/>
      <dgm:spPr/>
    </dgm:pt>
    <dgm:pt modelId="{75CDA837-7C2E-4D80-AF9D-36B1D3D317C3}" type="pres">
      <dgm:prSet presAssocID="{EB92378E-BE0A-4456-94A4-B19DC4C41FD1}" presName="iconRect" presStyleLbl="node1" presStyleIdx="2" presStyleCnt="4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Scale"/>
        </a:ext>
      </dgm:extLst>
    </dgm:pt>
    <dgm:pt modelId="{882B0F7B-A1C4-4C7E-A885-2579CC31F31E}" type="pres">
      <dgm:prSet presAssocID="{EB92378E-BE0A-4456-94A4-B19DC4C41FD1}" presName="spaceRect" presStyleCnt="0"/>
      <dgm:spPr/>
    </dgm:pt>
    <dgm:pt modelId="{B2048867-BC81-4051-9A5E-781491C9E719}" type="pres">
      <dgm:prSet presAssocID="{EB92378E-BE0A-4456-94A4-B19DC4C41FD1}" presName="parTx" presStyleLbl="revTx" presStyleIdx="3" presStyleCnt="7">
        <dgm:presLayoutVars>
          <dgm:chMax val="0"/>
          <dgm:chPref val="0"/>
        </dgm:presLayoutVars>
      </dgm:prSet>
      <dgm:spPr/>
    </dgm:pt>
    <dgm:pt modelId="{F02F7572-8E85-4A11-9D13-F13E148BDEF7}" type="pres">
      <dgm:prSet presAssocID="{EB92378E-BE0A-4456-94A4-B19DC4C41FD1}" presName="desTx" presStyleLbl="revTx" presStyleIdx="4" presStyleCnt="7">
        <dgm:presLayoutVars/>
      </dgm:prSet>
      <dgm:spPr/>
    </dgm:pt>
    <dgm:pt modelId="{E4EADFF2-8019-4580-9625-9DE7B1C19F89}" type="pres">
      <dgm:prSet presAssocID="{3E6566BF-F552-4017-A7F8-71A46ED98BE6}" presName="sibTrans" presStyleCnt="0"/>
      <dgm:spPr/>
    </dgm:pt>
    <dgm:pt modelId="{542EE661-75AF-43EB-BEC4-B57677679874}" type="pres">
      <dgm:prSet presAssocID="{B3EBC599-C8D4-4081-94C2-241B6F8CC62B}" presName="compNode" presStyleCnt="0"/>
      <dgm:spPr/>
    </dgm:pt>
    <dgm:pt modelId="{425A7205-B7A0-4D88-BE9D-4A90E3496C47}" type="pres">
      <dgm:prSet presAssocID="{B3EBC599-C8D4-4081-94C2-241B6F8CC62B}" presName="bgRect" presStyleLbl="bgShp" presStyleIdx="3" presStyleCnt="4"/>
      <dgm:spPr/>
    </dgm:pt>
    <dgm:pt modelId="{ECA44DC6-41D0-4E19-8330-46EF434A733E}" type="pres">
      <dgm:prSet presAssocID="{B3EBC599-C8D4-4081-94C2-241B6F8CC62B}" presName="iconRect" presStyleLbl="node1" presStyleIdx="3" presStyleCnt="4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Kidney"/>
        </a:ext>
      </dgm:extLst>
    </dgm:pt>
    <dgm:pt modelId="{AA4022E0-E5F9-49E8-864F-C9EB22A43849}" type="pres">
      <dgm:prSet presAssocID="{B3EBC599-C8D4-4081-94C2-241B6F8CC62B}" presName="spaceRect" presStyleCnt="0"/>
      <dgm:spPr/>
    </dgm:pt>
    <dgm:pt modelId="{A6EA869F-1F8F-4B35-AFD0-CC38AB1BFEBF}" type="pres">
      <dgm:prSet presAssocID="{B3EBC599-C8D4-4081-94C2-241B6F8CC62B}" presName="parTx" presStyleLbl="revTx" presStyleIdx="5" presStyleCnt="7">
        <dgm:presLayoutVars>
          <dgm:chMax val="0"/>
          <dgm:chPref val="0"/>
        </dgm:presLayoutVars>
      </dgm:prSet>
      <dgm:spPr/>
    </dgm:pt>
    <dgm:pt modelId="{2C51DF26-62B7-4D96-890E-E1466A3228D2}" type="pres">
      <dgm:prSet presAssocID="{B3EBC599-C8D4-4081-94C2-241B6F8CC62B}" presName="desTx" presStyleLbl="revTx" presStyleIdx="6" presStyleCnt="7">
        <dgm:presLayoutVars/>
      </dgm:prSet>
      <dgm:spPr/>
    </dgm:pt>
  </dgm:ptLst>
  <dgm:cxnLst>
    <dgm:cxn modelId="{69830A05-A3BF-4D39-BFC9-8373BFC40307}" type="presOf" srcId="{EB92378E-BE0A-4456-94A4-B19DC4C41FD1}" destId="{B2048867-BC81-4051-9A5E-781491C9E719}" srcOrd="0" destOrd="0" presId="urn:microsoft.com/office/officeart/2018/2/layout/IconVerticalSolidList"/>
    <dgm:cxn modelId="{5B963A0D-F85A-4E56-B1FF-CDFF96CE0B86}" type="presOf" srcId="{A9DB6E6B-16D5-4B38-99F6-83F3E19AB953}" destId="{50E0DC42-4322-4EA6-8844-931C99E56A50}" srcOrd="0" destOrd="0" presId="urn:microsoft.com/office/officeart/2018/2/layout/IconVerticalSolidList"/>
    <dgm:cxn modelId="{8BDF5414-A349-4809-B0CB-A94FC32C6C54}" srcId="{B3EBC599-C8D4-4081-94C2-241B6F8CC62B}" destId="{0B572C0C-F83C-46ED-AD91-4162AF3C1BF3}" srcOrd="1" destOrd="0" parTransId="{11526E0D-5CA1-4923-A36D-93296B5AEDBA}" sibTransId="{173B3CFD-E300-41B9-B396-A2439207F1BE}"/>
    <dgm:cxn modelId="{68922B6A-1A63-433E-AC0C-36EF280161A1}" type="presOf" srcId="{CCEFF556-0C98-4ED0-9F20-FC176E3E08BA}" destId="{8B11BE56-46E4-426E-823C-4EC1E98BD959}" srcOrd="0" destOrd="0" presId="urn:microsoft.com/office/officeart/2018/2/layout/IconVerticalSolidList"/>
    <dgm:cxn modelId="{5396CE4F-93F5-46FB-8CF7-4CB49999331C}" type="presOf" srcId="{13D94536-3C75-48BE-ACEF-C108043587D4}" destId="{EF3FFF50-6DE2-4728-8D3C-C33CE1004845}" srcOrd="0" destOrd="0" presId="urn:microsoft.com/office/officeart/2018/2/layout/IconVerticalSolidList"/>
    <dgm:cxn modelId="{8C52E44F-5817-43EB-9F36-78166CA457E1}" type="presOf" srcId="{0B572C0C-F83C-46ED-AD91-4162AF3C1BF3}" destId="{2C51DF26-62B7-4D96-890E-E1466A3228D2}" srcOrd="0" destOrd="1" presId="urn:microsoft.com/office/officeart/2018/2/layout/IconVerticalSolidList"/>
    <dgm:cxn modelId="{9D106270-54C3-418E-B0F1-D0E7DD94CABE}" type="presOf" srcId="{19ED6D73-D4DC-43FD-A115-645F7B663DF0}" destId="{E38343D8-B1B5-457D-B6C1-181644359174}" srcOrd="0" destOrd="0" presId="urn:microsoft.com/office/officeart/2018/2/layout/IconVerticalSolidList"/>
    <dgm:cxn modelId="{EB04A175-741C-4DA0-BBC3-51835B62FFD4}" srcId="{13D94536-3C75-48BE-ACEF-C108043587D4}" destId="{A9DB6E6B-16D5-4B38-99F6-83F3E19AB953}" srcOrd="0" destOrd="0" parTransId="{55F16F4E-2E98-462C-87E4-5DEB0434D51E}" sibTransId="{73A97910-D128-4ECA-B525-3B0D1739A12F}"/>
    <dgm:cxn modelId="{8C89A37B-6775-4DA3-8942-FD5B1EFFEB04}" srcId="{13D94536-3C75-48BE-ACEF-C108043587D4}" destId="{B3EBC599-C8D4-4081-94C2-241B6F8CC62B}" srcOrd="3" destOrd="0" parTransId="{DEF9143E-A549-4F3F-9FCA-5F161B4020E6}" sibTransId="{E45A96B7-9E6F-4423-9AB1-7A2505FDD9BC}"/>
    <dgm:cxn modelId="{21980292-059B-4BC2-A0FC-56D88F76972C}" type="presOf" srcId="{5FADF281-F9CE-47F8-9B7C-9038C681163B}" destId="{F02F7572-8E85-4A11-9D13-F13E148BDEF7}" srcOrd="0" destOrd="2" presId="urn:microsoft.com/office/officeart/2018/2/layout/IconVerticalSolidList"/>
    <dgm:cxn modelId="{9D0875A2-E229-4CA0-BD08-D860CE447F38}" srcId="{EB92378E-BE0A-4456-94A4-B19DC4C41FD1}" destId="{9C62A280-EF33-43CB-8E35-B398A5D7E86A}" srcOrd="1" destOrd="0" parTransId="{05CB6136-739D-4149-B850-62530A48D85E}" sibTransId="{6334F5D2-1540-4BAB-AA26-DB7FD482F1CB}"/>
    <dgm:cxn modelId="{8F0F92A6-D5CB-4AB8-8706-6C7B3F2BFE2D}" type="presOf" srcId="{9C62A280-EF33-43CB-8E35-B398A5D7E86A}" destId="{F02F7572-8E85-4A11-9D13-F13E148BDEF7}" srcOrd="0" destOrd="1" presId="urn:microsoft.com/office/officeart/2018/2/layout/IconVerticalSolidList"/>
    <dgm:cxn modelId="{3A35DFAB-1286-4D9C-87DC-7C85EAE54BC8}" srcId="{EB92378E-BE0A-4456-94A4-B19DC4C41FD1}" destId="{5FADF281-F9CE-47F8-9B7C-9038C681163B}" srcOrd="2" destOrd="0" parTransId="{F5C88803-0343-42D2-B21E-F13D110CC883}" sibTransId="{ECD834B2-DC0F-47C9-B8A6-81ED177A8E23}"/>
    <dgm:cxn modelId="{02E1C1AE-8502-41E5-BAC4-DD96530E6E25}" type="presOf" srcId="{30594AC2-1FD9-4D1E-B283-A55A33B36B23}" destId="{E38343D8-B1B5-457D-B6C1-181644359174}" srcOrd="0" destOrd="1" presId="urn:microsoft.com/office/officeart/2018/2/layout/IconVerticalSolidList"/>
    <dgm:cxn modelId="{86C36EBD-04EA-4127-8089-6F9CFCFC0AA2}" type="presOf" srcId="{E744B1B5-8004-42F3-B464-D517FD46DD7C}" destId="{F02F7572-8E85-4A11-9D13-F13E148BDEF7}" srcOrd="0" destOrd="0" presId="urn:microsoft.com/office/officeart/2018/2/layout/IconVerticalSolidList"/>
    <dgm:cxn modelId="{8DBA34C1-3F06-4341-8D5A-F00A4FD7A761}" srcId="{A9DB6E6B-16D5-4B38-99F6-83F3E19AB953}" destId="{19ED6D73-D4DC-43FD-A115-645F7B663DF0}" srcOrd="0" destOrd="0" parTransId="{37309F56-F86E-4A02-8117-8B78369D2B39}" sibTransId="{6D80D802-94E9-42B4-8CB5-FE52EEDC6B16}"/>
    <dgm:cxn modelId="{7054EBC2-F83C-4A7C-AFA7-995CDDBD49DF}" srcId="{EB92378E-BE0A-4456-94A4-B19DC4C41FD1}" destId="{E744B1B5-8004-42F3-B464-D517FD46DD7C}" srcOrd="0" destOrd="0" parTransId="{C462B6D8-06BD-440E-8FAE-212ACD3A64EC}" sibTransId="{233BD982-80D8-49BA-83DC-BE7ACFAD6770}"/>
    <dgm:cxn modelId="{E74875C4-1137-41BD-B24D-F9121C62A398}" srcId="{A9DB6E6B-16D5-4B38-99F6-83F3E19AB953}" destId="{30594AC2-1FD9-4D1E-B283-A55A33B36B23}" srcOrd="1" destOrd="0" parTransId="{F5AA650C-1BDA-46AA-828A-06A6BEDE8B4F}" sibTransId="{6B5A0846-95A5-4D90-AFF3-238808F0F5EB}"/>
    <dgm:cxn modelId="{93F80AD0-C43B-451F-95A8-E55A809A0EEF}" srcId="{A9DB6E6B-16D5-4B38-99F6-83F3E19AB953}" destId="{2F580532-DF51-4459-9AD9-9E62D320AA7A}" srcOrd="2" destOrd="0" parTransId="{6B7766FD-7FA3-4BD6-A95C-8BA485EBFFD5}" sibTransId="{48DAA44C-8B37-49AE-8571-F8E9508CE064}"/>
    <dgm:cxn modelId="{CA8B3FD0-A4DF-468A-A952-CDAC388863BF}" srcId="{13D94536-3C75-48BE-ACEF-C108043587D4}" destId="{EB92378E-BE0A-4456-94A4-B19DC4C41FD1}" srcOrd="2" destOrd="0" parTransId="{B656F4F9-B4F0-4FD7-B560-A0DE4424175D}" sibTransId="{3E6566BF-F552-4017-A7F8-71A46ED98BE6}"/>
    <dgm:cxn modelId="{753298D5-97FB-423B-965C-EAAB180A1339}" srcId="{B3EBC599-C8D4-4081-94C2-241B6F8CC62B}" destId="{A12B6E06-070E-4EC1-A98E-CDA0FBC38DDE}" srcOrd="0" destOrd="0" parTransId="{EECA7782-E8F9-49E3-A495-1AFCF049CD06}" sibTransId="{60EB18CF-621D-4F4A-A41D-E789F5810F03}"/>
    <dgm:cxn modelId="{861884F3-96CE-4040-96A8-0F88E1868F16}" type="presOf" srcId="{2F580532-DF51-4459-9AD9-9E62D320AA7A}" destId="{E38343D8-B1B5-457D-B6C1-181644359174}" srcOrd="0" destOrd="2" presId="urn:microsoft.com/office/officeart/2018/2/layout/IconVerticalSolidList"/>
    <dgm:cxn modelId="{709E85F5-DEE5-438F-8F49-2EFB78FEC7A7}" type="presOf" srcId="{B3EBC599-C8D4-4081-94C2-241B6F8CC62B}" destId="{A6EA869F-1F8F-4B35-AFD0-CC38AB1BFEBF}" srcOrd="0" destOrd="0" presId="urn:microsoft.com/office/officeart/2018/2/layout/IconVerticalSolidList"/>
    <dgm:cxn modelId="{26F536F9-1A77-4C92-AF70-16D30B4E7E06}" type="presOf" srcId="{A12B6E06-070E-4EC1-A98E-CDA0FBC38DDE}" destId="{2C51DF26-62B7-4D96-890E-E1466A3228D2}" srcOrd="0" destOrd="0" presId="urn:microsoft.com/office/officeart/2018/2/layout/IconVerticalSolidList"/>
    <dgm:cxn modelId="{5997BAFA-F93A-47F7-8DC5-95BB97B5E3E4}" srcId="{13D94536-3C75-48BE-ACEF-C108043587D4}" destId="{CCEFF556-0C98-4ED0-9F20-FC176E3E08BA}" srcOrd="1" destOrd="0" parTransId="{7C14A9C2-32A8-43AE-AEA3-3324C9B739C9}" sibTransId="{202EBD9D-9A61-42F3-97C2-D28B9DD1B230}"/>
    <dgm:cxn modelId="{31F82657-F0C2-497E-9F91-8D0DF7D470F1}" type="presParOf" srcId="{EF3FFF50-6DE2-4728-8D3C-C33CE1004845}" destId="{7ADF6DE5-A3DA-4A5F-8FB8-C308D172A970}" srcOrd="0" destOrd="0" presId="urn:microsoft.com/office/officeart/2018/2/layout/IconVerticalSolidList"/>
    <dgm:cxn modelId="{0E47A891-CBAA-4753-B0AE-8D972D32162C}" type="presParOf" srcId="{7ADF6DE5-A3DA-4A5F-8FB8-C308D172A970}" destId="{78606DEB-3E42-4545-905A-96510E1DA09A}" srcOrd="0" destOrd="0" presId="urn:microsoft.com/office/officeart/2018/2/layout/IconVerticalSolidList"/>
    <dgm:cxn modelId="{4EE97D9C-BE4A-4907-A90D-1979E7A3FAE3}" type="presParOf" srcId="{7ADF6DE5-A3DA-4A5F-8FB8-C308D172A970}" destId="{74075518-19BF-4C0B-92B5-9EE5328D6303}" srcOrd="1" destOrd="0" presId="urn:microsoft.com/office/officeart/2018/2/layout/IconVerticalSolidList"/>
    <dgm:cxn modelId="{E2ECBD44-FB31-43AE-BC31-0C3443F2AE51}" type="presParOf" srcId="{7ADF6DE5-A3DA-4A5F-8FB8-C308D172A970}" destId="{43C26390-0A8B-4D35-B8BF-4B9C75F92234}" srcOrd="2" destOrd="0" presId="urn:microsoft.com/office/officeart/2018/2/layout/IconVerticalSolidList"/>
    <dgm:cxn modelId="{A922A710-6184-4386-9382-FF1DF26E4AC9}" type="presParOf" srcId="{7ADF6DE5-A3DA-4A5F-8FB8-C308D172A970}" destId="{50E0DC42-4322-4EA6-8844-931C99E56A50}" srcOrd="3" destOrd="0" presId="urn:microsoft.com/office/officeart/2018/2/layout/IconVerticalSolidList"/>
    <dgm:cxn modelId="{A89B8421-2BAE-4151-91D8-BD67769FAFE3}" type="presParOf" srcId="{7ADF6DE5-A3DA-4A5F-8FB8-C308D172A970}" destId="{E38343D8-B1B5-457D-B6C1-181644359174}" srcOrd="4" destOrd="0" presId="urn:microsoft.com/office/officeart/2018/2/layout/IconVerticalSolidList"/>
    <dgm:cxn modelId="{04DECA88-CC3B-4CA1-8137-8DC438B40EE4}" type="presParOf" srcId="{EF3FFF50-6DE2-4728-8D3C-C33CE1004845}" destId="{4FA5A28E-494F-46C7-A42E-93C4388DE2FA}" srcOrd="1" destOrd="0" presId="urn:microsoft.com/office/officeart/2018/2/layout/IconVerticalSolidList"/>
    <dgm:cxn modelId="{98DAB60A-BD61-4252-8351-ACD1E020E5D7}" type="presParOf" srcId="{EF3FFF50-6DE2-4728-8D3C-C33CE1004845}" destId="{D15A48A8-1BB4-4706-A150-CD82B7C507C4}" srcOrd="2" destOrd="0" presId="urn:microsoft.com/office/officeart/2018/2/layout/IconVerticalSolidList"/>
    <dgm:cxn modelId="{FB74D812-A1AD-411E-95C2-6AA9678C2BC7}" type="presParOf" srcId="{D15A48A8-1BB4-4706-A150-CD82B7C507C4}" destId="{CDBD2EB4-1FE8-4489-B16D-D7C85472C690}" srcOrd="0" destOrd="0" presId="urn:microsoft.com/office/officeart/2018/2/layout/IconVerticalSolidList"/>
    <dgm:cxn modelId="{47A900C3-3916-4568-88CE-F2A7EA8AA383}" type="presParOf" srcId="{D15A48A8-1BB4-4706-A150-CD82B7C507C4}" destId="{171BA478-21C3-4E44-94AC-599D6B6BAF2E}" srcOrd="1" destOrd="0" presId="urn:microsoft.com/office/officeart/2018/2/layout/IconVerticalSolidList"/>
    <dgm:cxn modelId="{2EC529EA-2A6A-4E9E-BDAD-23D4883A8FDB}" type="presParOf" srcId="{D15A48A8-1BB4-4706-A150-CD82B7C507C4}" destId="{81A97BE3-6AD7-42FE-BEC7-28D4CA1CFA0F}" srcOrd="2" destOrd="0" presId="urn:microsoft.com/office/officeart/2018/2/layout/IconVerticalSolidList"/>
    <dgm:cxn modelId="{66A5E45B-235F-4447-8409-514482B883E2}" type="presParOf" srcId="{D15A48A8-1BB4-4706-A150-CD82B7C507C4}" destId="{8B11BE56-46E4-426E-823C-4EC1E98BD959}" srcOrd="3" destOrd="0" presId="urn:microsoft.com/office/officeart/2018/2/layout/IconVerticalSolidList"/>
    <dgm:cxn modelId="{220CEAE4-74A0-4776-BB44-E76846F88999}" type="presParOf" srcId="{EF3FFF50-6DE2-4728-8D3C-C33CE1004845}" destId="{F9837E86-E92A-4DBA-AE66-4C2440F52E30}" srcOrd="3" destOrd="0" presId="urn:microsoft.com/office/officeart/2018/2/layout/IconVerticalSolidList"/>
    <dgm:cxn modelId="{DA2A3507-2224-4A66-B9D0-CB37165E2453}" type="presParOf" srcId="{EF3FFF50-6DE2-4728-8D3C-C33CE1004845}" destId="{9F346554-B612-4665-AAD5-5C5DA4994E73}" srcOrd="4" destOrd="0" presId="urn:microsoft.com/office/officeart/2018/2/layout/IconVerticalSolidList"/>
    <dgm:cxn modelId="{3CA600F1-448D-4147-8262-A16F99CE082C}" type="presParOf" srcId="{9F346554-B612-4665-AAD5-5C5DA4994E73}" destId="{066EB66F-396F-441D-A625-3025A69D5415}" srcOrd="0" destOrd="0" presId="urn:microsoft.com/office/officeart/2018/2/layout/IconVerticalSolidList"/>
    <dgm:cxn modelId="{C56BAE3F-D43F-4AF0-BB9E-707860A6054D}" type="presParOf" srcId="{9F346554-B612-4665-AAD5-5C5DA4994E73}" destId="{75CDA837-7C2E-4D80-AF9D-36B1D3D317C3}" srcOrd="1" destOrd="0" presId="urn:microsoft.com/office/officeart/2018/2/layout/IconVerticalSolidList"/>
    <dgm:cxn modelId="{E1A93DD0-E0C0-496C-9513-878B0DF6E616}" type="presParOf" srcId="{9F346554-B612-4665-AAD5-5C5DA4994E73}" destId="{882B0F7B-A1C4-4C7E-A885-2579CC31F31E}" srcOrd="2" destOrd="0" presId="urn:microsoft.com/office/officeart/2018/2/layout/IconVerticalSolidList"/>
    <dgm:cxn modelId="{55A4C888-6612-4066-8E64-95E00B5A3C3E}" type="presParOf" srcId="{9F346554-B612-4665-AAD5-5C5DA4994E73}" destId="{B2048867-BC81-4051-9A5E-781491C9E719}" srcOrd="3" destOrd="0" presId="urn:microsoft.com/office/officeart/2018/2/layout/IconVerticalSolidList"/>
    <dgm:cxn modelId="{F7702B05-0395-4733-9EE6-F85BE19895C5}" type="presParOf" srcId="{9F346554-B612-4665-AAD5-5C5DA4994E73}" destId="{F02F7572-8E85-4A11-9D13-F13E148BDEF7}" srcOrd="4" destOrd="0" presId="urn:microsoft.com/office/officeart/2018/2/layout/IconVerticalSolidList"/>
    <dgm:cxn modelId="{CBD2DFF2-7E24-4A68-B317-261A3DF8E22B}" type="presParOf" srcId="{EF3FFF50-6DE2-4728-8D3C-C33CE1004845}" destId="{E4EADFF2-8019-4580-9625-9DE7B1C19F89}" srcOrd="5" destOrd="0" presId="urn:microsoft.com/office/officeart/2018/2/layout/IconVerticalSolidList"/>
    <dgm:cxn modelId="{847820B1-A7E5-46C1-A308-BEA13BBD2724}" type="presParOf" srcId="{EF3FFF50-6DE2-4728-8D3C-C33CE1004845}" destId="{542EE661-75AF-43EB-BEC4-B57677679874}" srcOrd="6" destOrd="0" presId="urn:microsoft.com/office/officeart/2018/2/layout/IconVerticalSolidList"/>
    <dgm:cxn modelId="{C17F3A54-BB28-480A-815B-29A4D00D07B6}" type="presParOf" srcId="{542EE661-75AF-43EB-BEC4-B57677679874}" destId="{425A7205-B7A0-4D88-BE9D-4A90E3496C47}" srcOrd="0" destOrd="0" presId="urn:microsoft.com/office/officeart/2018/2/layout/IconVerticalSolidList"/>
    <dgm:cxn modelId="{CC3B6618-A6ED-4F8D-A92B-85E1A3B277C9}" type="presParOf" srcId="{542EE661-75AF-43EB-BEC4-B57677679874}" destId="{ECA44DC6-41D0-4E19-8330-46EF434A733E}" srcOrd="1" destOrd="0" presId="urn:microsoft.com/office/officeart/2018/2/layout/IconVerticalSolidList"/>
    <dgm:cxn modelId="{70B507EB-5323-4581-8AB0-43EAFD1823EB}" type="presParOf" srcId="{542EE661-75AF-43EB-BEC4-B57677679874}" destId="{AA4022E0-E5F9-49E8-864F-C9EB22A43849}" srcOrd="2" destOrd="0" presId="urn:microsoft.com/office/officeart/2018/2/layout/IconVerticalSolidList"/>
    <dgm:cxn modelId="{662538D2-C6BB-48AD-B4D9-E55A8C1DC2AD}" type="presParOf" srcId="{542EE661-75AF-43EB-BEC4-B57677679874}" destId="{A6EA869F-1F8F-4B35-AFD0-CC38AB1BFEBF}" srcOrd="3" destOrd="0" presId="urn:microsoft.com/office/officeart/2018/2/layout/IconVerticalSolidList"/>
    <dgm:cxn modelId="{2A48A296-9F3E-4167-98B4-823E4FF834E5}" type="presParOf" srcId="{542EE661-75AF-43EB-BEC4-B57677679874}" destId="{2C51DF26-62B7-4D96-890E-E1466A3228D2}" srcOrd="4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20086EF0-8D87-4B1F-BA63-6E0A624F4295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0903B6A3-CE8B-4ABF-9F93-3A64B9850D25}">
      <dgm:prSet/>
      <dgm:spPr>
        <a:solidFill>
          <a:srgbClr val="002060"/>
        </a:solidFill>
      </dgm:spPr>
      <dgm:t>
        <a:bodyPr/>
        <a:lstStyle/>
        <a:p>
          <a:r>
            <a:rPr lang="en-GB" dirty="0"/>
            <a:t>Speak to resident, family, maybe Dietitian</a:t>
          </a:r>
          <a:endParaRPr lang="en-US" dirty="0"/>
        </a:p>
      </dgm:t>
    </dgm:pt>
    <dgm:pt modelId="{EEC306FF-E9CC-4BDB-985A-30450B8DC4B2}" type="parTrans" cxnId="{176756E7-FAC5-4AE0-8C33-FE9B4975BA55}">
      <dgm:prSet/>
      <dgm:spPr/>
      <dgm:t>
        <a:bodyPr/>
        <a:lstStyle/>
        <a:p>
          <a:endParaRPr lang="en-US"/>
        </a:p>
      </dgm:t>
    </dgm:pt>
    <dgm:pt modelId="{B6A83153-AD54-4CCF-A007-7808CA18DA8D}" type="sibTrans" cxnId="{176756E7-FAC5-4AE0-8C33-FE9B4975BA55}">
      <dgm:prSet/>
      <dgm:spPr/>
      <dgm:t>
        <a:bodyPr/>
        <a:lstStyle/>
        <a:p>
          <a:endParaRPr lang="en-US"/>
        </a:p>
      </dgm:t>
    </dgm:pt>
    <dgm:pt modelId="{12757E37-B56D-443A-BE0F-6F82AA5D1864}">
      <dgm:prSet/>
      <dgm:spPr>
        <a:solidFill>
          <a:srgbClr val="002060"/>
        </a:solidFill>
      </dgm:spPr>
      <dgm:t>
        <a:bodyPr/>
        <a:lstStyle/>
        <a:p>
          <a:r>
            <a:rPr lang="en-GB"/>
            <a:t>Gaining weight not always realistic. </a:t>
          </a:r>
          <a:endParaRPr lang="en-US"/>
        </a:p>
      </dgm:t>
    </dgm:pt>
    <dgm:pt modelId="{7AD00C28-14B8-4673-8F58-C7E4055589D7}" type="parTrans" cxnId="{61AFECC1-3FC6-4AE8-BB00-745F3AC37971}">
      <dgm:prSet/>
      <dgm:spPr/>
      <dgm:t>
        <a:bodyPr/>
        <a:lstStyle/>
        <a:p>
          <a:endParaRPr lang="en-US"/>
        </a:p>
      </dgm:t>
    </dgm:pt>
    <dgm:pt modelId="{EA50BED7-321A-47D3-BCB1-A09827353D04}" type="sibTrans" cxnId="{61AFECC1-3FC6-4AE8-BB00-745F3AC37971}">
      <dgm:prSet/>
      <dgm:spPr/>
      <dgm:t>
        <a:bodyPr/>
        <a:lstStyle/>
        <a:p>
          <a:endParaRPr lang="en-US"/>
        </a:p>
      </dgm:t>
    </dgm:pt>
    <dgm:pt modelId="{A08CE3AE-8ABA-4113-AC4F-DA2049D2518F}">
      <dgm:prSet/>
      <dgm:spPr/>
      <dgm:t>
        <a:bodyPr/>
        <a:lstStyle/>
        <a:p>
          <a:r>
            <a:rPr lang="en-GB"/>
            <a:t>Maintaining weight is important.</a:t>
          </a:r>
          <a:endParaRPr lang="en-US"/>
        </a:p>
      </dgm:t>
    </dgm:pt>
    <dgm:pt modelId="{9D912CEA-5EDD-4C05-8990-E0004C3FB2BF}" type="parTrans" cxnId="{9F032C79-E2B9-4384-B6F9-61C35C259420}">
      <dgm:prSet/>
      <dgm:spPr/>
      <dgm:t>
        <a:bodyPr/>
        <a:lstStyle/>
        <a:p>
          <a:endParaRPr lang="en-US"/>
        </a:p>
      </dgm:t>
    </dgm:pt>
    <dgm:pt modelId="{52B2A157-F986-4B7C-8213-F171DFC87BCA}" type="sibTrans" cxnId="{9F032C79-E2B9-4384-B6F9-61C35C259420}">
      <dgm:prSet/>
      <dgm:spPr/>
      <dgm:t>
        <a:bodyPr/>
        <a:lstStyle/>
        <a:p>
          <a:endParaRPr lang="en-US"/>
        </a:p>
      </dgm:t>
    </dgm:pt>
    <dgm:pt modelId="{84C8D1F1-9FE9-4605-9AC5-18DD6A7D24D0}">
      <dgm:prSet/>
      <dgm:spPr/>
      <dgm:t>
        <a:bodyPr/>
        <a:lstStyle/>
        <a:p>
          <a:r>
            <a:rPr lang="en-GB" dirty="0"/>
            <a:t>Some residents may not be able to maintain, so minimising maybe appropriate. </a:t>
          </a:r>
          <a:endParaRPr lang="en-US" dirty="0"/>
        </a:p>
      </dgm:t>
    </dgm:pt>
    <dgm:pt modelId="{1765E145-6919-4676-AC78-2FD5DF0C203D}" type="parTrans" cxnId="{F6D6E52E-F9A2-4BD7-834B-F82E329304B1}">
      <dgm:prSet/>
      <dgm:spPr/>
      <dgm:t>
        <a:bodyPr/>
        <a:lstStyle/>
        <a:p>
          <a:endParaRPr lang="en-US"/>
        </a:p>
      </dgm:t>
    </dgm:pt>
    <dgm:pt modelId="{BAEF3F48-3EC9-489F-A139-F896E1AB1BEB}" type="sibTrans" cxnId="{F6D6E52E-F9A2-4BD7-834B-F82E329304B1}">
      <dgm:prSet/>
      <dgm:spPr/>
      <dgm:t>
        <a:bodyPr/>
        <a:lstStyle/>
        <a:p>
          <a:endParaRPr lang="en-US"/>
        </a:p>
      </dgm:t>
    </dgm:pt>
    <dgm:pt modelId="{7C4AB666-C313-4A67-A0DD-B54395F2AC9D}">
      <dgm:prSet/>
      <dgm:spPr/>
      <dgm:t>
        <a:bodyPr/>
        <a:lstStyle/>
        <a:p>
          <a:r>
            <a:rPr lang="en-GB" dirty="0"/>
            <a:t>There may be other individual aims or considerations</a:t>
          </a:r>
          <a:endParaRPr lang="en-US" dirty="0"/>
        </a:p>
      </dgm:t>
    </dgm:pt>
    <dgm:pt modelId="{3376F6F2-A753-4A1E-967D-1318B645FDD7}" type="parTrans" cxnId="{06E0B98E-1835-4A56-9896-B5B489D49B17}">
      <dgm:prSet/>
      <dgm:spPr/>
      <dgm:t>
        <a:bodyPr/>
        <a:lstStyle/>
        <a:p>
          <a:endParaRPr lang="en-US"/>
        </a:p>
      </dgm:t>
    </dgm:pt>
    <dgm:pt modelId="{2B704807-9CB6-4E1C-B74E-E8C9D956786D}" type="sibTrans" cxnId="{06E0B98E-1835-4A56-9896-B5B489D49B17}">
      <dgm:prSet/>
      <dgm:spPr/>
      <dgm:t>
        <a:bodyPr/>
        <a:lstStyle/>
        <a:p>
          <a:endParaRPr lang="en-US"/>
        </a:p>
      </dgm:t>
    </dgm:pt>
    <dgm:pt modelId="{4B0121FA-4733-4FC1-A414-A1A4B5333813}">
      <dgm:prSet/>
      <dgm:spPr>
        <a:solidFill>
          <a:srgbClr val="002060"/>
        </a:solidFill>
      </dgm:spPr>
      <dgm:t>
        <a:bodyPr/>
        <a:lstStyle/>
        <a:p>
          <a:r>
            <a:rPr lang="en-GB"/>
            <a:t>Weight management: </a:t>
          </a:r>
          <a:endParaRPr lang="en-US"/>
        </a:p>
      </dgm:t>
    </dgm:pt>
    <dgm:pt modelId="{67AE3262-1136-4A8A-BAA5-D29B20962AD8}" type="parTrans" cxnId="{06FB437C-D9B0-476D-A9E7-88BDCE655FE2}">
      <dgm:prSet/>
      <dgm:spPr/>
      <dgm:t>
        <a:bodyPr/>
        <a:lstStyle/>
        <a:p>
          <a:endParaRPr lang="en-US"/>
        </a:p>
      </dgm:t>
    </dgm:pt>
    <dgm:pt modelId="{CD8134BC-BFAC-4933-8A7B-9D580D619BCE}" type="sibTrans" cxnId="{06FB437C-D9B0-476D-A9E7-88BDCE655FE2}">
      <dgm:prSet/>
      <dgm:spPr/>
      <dgm:t>
        <a:bodyPr/>
        <a:lstStyle/>
        <a:p>
          <a:endParaRPr lang="en-US"/>
        </a:p>
      </dgm:t>
    </dgm:pt>
    <dgm:pt modelId="{61F1FBB2-3CA3-48AA-93FC-991EE2CFDE04}">
      <dgm:prSet/>
      <dgm:spPr/>
      <dgm:t>
        <a:bodyPr/>
        <a:lstStyle/>
        <a:p>
          <a:r>
            <a:rPr lang="en-GB"/>
            <a:t>Weight loss may not be appropriate. </a:t>
          </a:r>
          <a:endParaRPr lang="en-US"/>
        </a:p>
      </dgm:t>
    </dgm:pt>
    <dgm:pt modelId="{C10C3A01-8CB0-46CE-B9CD-2E6B2EBF07D8}" type="parTrans" cxnId="{D905817E-4393-427B-BC70-090638F9CA0E}">
      <dgm:prSet/>
      <dgm:spPr/>
      <dgm:t>
        <a:bodyPr/>
        <a:lstStyle/>
        <a:p>
          <a:endParaRPr lang="en-US"/>
        </a:p>
      </dgm:t>
    </dgm:pt>
    <dgm:pt modelId="{5F411D8C-9C02-415C-A398-A23648D48477}" type="sibTrans" cxnId="{D905817E-4393-427B-BC70-090638F9CA0E}">
      <dgm:prSet/>
      <dgm:spPr/>
      <dgm:t>
        <a:bodyPr/>
        <a:lstStyle/>
        <a:p>
          <a:endParaRPr lang="en-US"/>
        </a:p>
      </dgm:t>
    </dgm:pt>
    <dgm:pt modelId="{509A5136-21BB-40F7-8A2C-41BB0AB490A8}">
      <dgm:prSet/>
      <dgm:spPr/>
      <dgm:t>
        <a:bodyPr/>
        <a:lstStyle/>
        <a:p>
          <a:r>
            <a:rPr lang="en-GB"/>
            <a:t>Often ineffective in care homes as needs to be paired with physical activity.</a:t>
          </a:r>
          <a:endParaRPr lang="en-US"/>
        </a:p>
      </dgm:t>
    </dgm:pt>
    <dgm:pt modelId="{8D093A15-A943-4FE7-A705-4A1CE8503F30}" type="parTrans" cxnId="{C057B0A4-B3B4-4B24-9CC9-D1AFC82AC9C6}">
      <dgm:prSet/>
      <dgm:spPr/>
      <dgm:t>
        <a:bodyPr/>
        <a:lstStyle/>
        <a:p>
          <a:endParaRPr lang="en-US"/>
        </a:p>
      </dgm:t>
    </dgm:pt>
    <dgm:pt modelId="{7567EE74-F403-4BF5-9D4D-956D021E19C8}" type="sibTrans" cxnId="{C057B0A4-B3B4-4B24-9CC9-D1AFC82AC9C6}">
      <dgm:prSet/>
      <dgm:spPr/>
      <dgm:t>
        <a:bodyPr/>
        <a:lstStyle/>
        <a:p>
          <a:endParaRPr lang="en-US"/>
        </a:p>
      </dgm:t>
    </dgm:pt>
    <dgm:pt modelId="{D7DE45D2-7C72-4948-9F8C-3820C8EB741E}">
      <dgm:prSet/>
      <dgm:spPr/>
      <dgm:t>
        <a:bodyPr/>
        <a:lstStyle/>
        <a:p>
          <a:r>
            <a:rPr lang="en-GB"/>
            <a:t>Resident may be losing muscle mass rather than fat mass. </a:t>
          </a:r>
          <a:endParaRPr lang="en-US"/>
        </a:p>
      </dgm:t>
    </dgm:pt>
    <dgm:pt modelId="{85C1B325-950D-4AB1-ABB1-2865FDAD18E3}" type="parTrans" cxnId="{F7075D7A-CDA4-4C5E-9FEC-01AB049E58BC}">
      <dgm:prSet/>
      <dgm:spPr/>
      <dgm:t>
        <a:bodyPr/>
        <a:lstStyle/>
        <a:p>
          <a:endParaRPr lang="en-US"/>
        </a:p>
      </dgm:t>
    </dgm:pt>
    <dgm:pt modelId="{90F8FE16-2737-498B-B5C7-9C747F8DFE3F}" type="sibTrans" cxnId="{F7075D7A-CDA4-4C5E-9FEC-01AB049E58BC}">
      <dgm:prSet/>
      <dgm:spPr/>
      <dgm:t>
        <a:bodyPr/>
        <a:lstStyle/>
        <a:p>
          <a:endParaRPr lang="en-US"/>
        </a:p>
      </dgm:t>
    </dgm:pt>
    <dgm:pt modelId="{E9906FF0-489A-474F-8C91-3FF917E182D0}">
      <dgm:prSet/>
      <dgm:spPr/>
      <dgm:t>
        <a:bodyPr/>
        <a:lstStyle/>
        <a:p>
          <a:r>
            <a:rPr lang="en-GB"/>
            <a:t>Healthier BMI range in older adults is up to 30.</a:t>
          </a:r>
          <a:endParaRPr lang="en-US"/>
        </a:p>
      </dgm:t>
    </dgm:pt>
    <dgm:pt modelId="{22123CC0-5F22-483A-A9FC-24C05CD2D62B}" type="parTrans" cxnId="{47CFD92B-79E6-4531-98D9-5F824D78F43D}">
      <dgm:prSet/>
      <dgm:spPr/>
      <dgm:t>
        <a:bodyPr/>
        <a:lstStyle/>
        <a:p>
          <a:endParaRPr lang="en-US"/>
        </a:p>
      </dgm:t>
    </dgm:pt>
    <dgm:pt modelId="{0DBE643C-5630-477C-AB63-E997BD69218E}" type="sibTrans" cxnId="{47CFD92B-79E6-4531-98D9-5F824D78F43D}">
      <dgm:prSet/>
      <dgm:spPr/>
      <dgm:t>
        <a:bodyPr/>
        <a:lstStyle/>
        <a:p>
          <a:endParaRPr lang="en-US"/>
        </a:p>
      </dgm:t>
    </dgm:pt>
    <dgm:pt modelId="{D5A76CE6-291A-4EE2-B52B-5E27951E1F9F}" type="pres">
      <dgm:prSet presAssocID="{20086EF0-8D87-4B1F-BA63-6E0A624F4295}" presName="linear" presStyleCnt="0">
        <dgm:presLayoutVars>
          <dgm:animLvl val="lvl"/>
          <dgm:resizeHandles val="exact"/>
        </dgm:presLayoutVars>
      </dgm:prSet>
      <dgm:spPr/>
    </dgm:pt>
    <dgm:pt modelId="{E79026A7-CFDB-47FF-B7BC-CA01BBF7DD7D}" type="pres">
      <dgm:prSet presAssocID="{0903B6A3-CE8B-4ABF-9F93-3A64B9850D25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328FC9EF-9C9B-46E9-8A98-757691CC9DCE}" type="pres">
      <dgm:prSet presAssocID="{B6A83153-AD54-4CCF-A007-7808CA18DA8D}" presName="spacer" presStyleCnt="0"/>
      <dgm:spPr/>
    </dgm:pt>
    <dgm:pt modelId="{79EADC29-6FA6-4429-813D-7722A5CB541F}" type="pres">
      <dgm:prSet presAssocID="{12757E37-B56D-443A-BE0F-6F82AA5D1864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81248A68-9496-4912-AD90-20545F18CB6D}" type="pres">
      <dgm:prSet presAssocID="{12757E37-B56D-443A-BE0F-6F82AA5D1864}" presName="childText" presStyleLbl="revTx" presStyleIdx="0" presStyleCnt="2">
        <dgm:presLayoutVars>
          <dgm:bulletEnabled val="1"/>
        </dgm:presLayoutVars>
      </dgm:prSet>
      <dgm:spPr/>
    </dgm:pt>
    <dgm:pt modelId="{132447B7-2E3D-4242-AE70-A3A080D7E74B}" type="pres">
      <dgm:prSet presAssocID="{4B0121FA-4733-4FC1-A414-A1A4B5333813}" presName="parentText" presStyleLbl="node1" presStyleIdx="2" presStyleCnt="3">
        <dgm:presLayoutVars>
          <dgm:chMax val="0"/>
          <dgm:bulletEnabled val="1"/>
        </dgm:presLayoutVars>
      </dgm:prSet>
      <dgm:spPr/>
    </dgm:pt>
    <dgm:pt modelId="{527EDB23-2CBE-4D85-B809-06B332CEA1F1}" type="pres">
      <dgm:prSet presAssocID="{4B0121FA-4733-4FC1-A414-A1A4B5333813}" presName="childText" presStyleLbl="revTx" presStyleIdx="1" presStyleCnt="2">
        <dgm:presLayoutVars>
          <dgm:bulletEnabled val="1"/>
        </dgm:presLayoutVars>
      </dgm:prSet>
      <dgm:spPr/>
    </dgm:pt>
  </dgm:ptLst>
  <dgm:cxnLst>
    <dgm:cxn modelId="{DDBAE700-F6F9-4BF1-8D83-8BDBF5DE7F56}" type="presOf" srcId="{84C8D1F1-9FE9-4605-9AC5-18DD6A7D24D0}" destId="{81248A68-9496-4912-AD90-20545F18CB6D}" srcOrd="0" destOrd="1" presId="urn:microsoft.com/office/officeart/2005/8/layout/vList2"/>
    <dgm:cxn modelId="{ED177403-1ADC-42C9-9AA3-EA3DE9E434FD}" type="presOf" srcId="{7C4AB666-C313-4A67-A0DD-B54395F2AC9D}" destId="{81248A68-9496-4912-AD90-20545F18CB6D}" srcOrd="0" destOrd="2" presId="urn:microsoft.com/office/officeart/2005/8/layout/vList2"/>
    <dgm:cxn modelId="{47CFD92B-79E6-4531-98D9-5F824D78F43D}" srcId="{4B0121FA-4733-4FC1-A414-A1A4B5333813}" destId="{E9906FF0-489A-474F-8C91-3FF917E182D0}" srcOrd="3" destOrd="0" parTransId="{22123CC0-5F22-483A-A9FC-24C05CD2D62B}" sibTransId="{0DBE643C-5630-477C-AB63-E997BD69218E}"/>
    <dgm:cxn modelId="{F6D6E52E-F9A2-4BD7-834B-F82E329304B1}" srcId="{12757E37-B56D-443A-BE0F-6F82AA5D1864}" destId="{84C8D1F1-9FE9-4605-9AC5-18DD6A7D24D0}" srcOrd="1" destOrd="0" parTransId="{1765E145-6919-4676-AC78-2FD5DF0C203D}" sibTransId="{BAEF3F48-3EC9-489F-A139-F896E1AB1BEB}"/>
    <dgm:cxn modelId="{132B6D32-399C-43E3-9162-0F9F58FD5C44}" type="presOf" srcId="{61F1FBB2-3CA3-48AA-93FC-991EE2CFDE04}" destId="{527EDB23-2CBE-4D85-B809-06B332CEA1F1}" srcOrd="0" destOrd="0" presId="urn:microsoft.com/office/officeart/2005/8/layout/vList2"/>
    <dgm:cxn modelId="{7C954B3E-A8FE-47D0-9829-DC909C1D52AE}" type="presOf" srcId="{D7DE45D2-7C72-4948-9F8C-3820C8EB741E}" destId="{527EDB23-2CBE-4D85-B809-06B332CEA1F1}" srcOrd="0" destOrd="2" presId="urn:microsoft.com/office/officeart/2005/8/layout/vList2"/>
    <dgm:cxn modelId="{6AE30C64-837A-4A62-8666-F6D575F5108A}" type="presOf" srcId="{509A5136-21BB-40F7-8A2C-41BB0AB490A8}" destId="{527EDB23-2CBE-4D85-B809-06B332CEA1F1}" srcOrd="0" destOrd="1" presId="urn:microsoft.com/office/officeart/2005/8/layout/vList2"/>
    <dgm:cxn modelId="{9F032C79-E2B9-4384-B6F9-61C35C259420}" srcId="{12757E37-B56D-443A-BE0F-6F82AA5D1864}" destId="{A08CE3AE-8ABA-4113-AC4F-DA2049D2518F}" srcOrd="0" destOrd="0" parTransId="{9D912CEA-5EDD-4C05-8990-E0004C3FB2BF}" sibTransId="{52B2A157-F986-4B7C-8213-F171DFC87BCA}"/>
    <dgm:cxn modelId="{F7075D7A-CDA4-4C5E-9FEC-01AB049E58BC}" srcId="{4B0121FA-4733-4FC1-A414-A1A4B5333813}" destId="{D7DE45D2-7C72-4948-9F8C-3820C8EB741E}" srcOrd="2" destOrd="0" parTransId="{85C1B325-950D-4AB1-ABB1-2865FDAD18E3}" sibTransId="{90F8FE16-2737-498B-B5C7-9C747F8DFE3F}"/>
    <dgm:cxn modelId="{06FB437C-D9B0-476D-A9E7-88BDCE655FE2}" srcId="{20086EF0-8D87-4B1F-BA63-6E0A624F4295}" destId="{4B0121FA-4733-4FC1-A414-A1A4B5333813}" srcOrd="2" destOrd="0" parTransId="{67AE3262-1136-4A8A-BAA5-D29B20962AD8}" sibTransId="{CD8134BC-BFAC-4933-8A7B-9D580D619BCE}"/>
    <dgm:cxn modelId="{D905817E-4393-427B-BC70-090638F9CA0E}" srcId="{4B0121FA-4733-4FC1-A414-A1A4B5333813}" destId="{61F1FBB2-3CA3-48AA-93FC-991EE2CFDE04}" srcOrd="0" destOrd="0" parTransId="{C10C3A01-8CB0-46CE-B9CD-2E6B2EBF07D8}" sibTransId="{5F411D8C-9C02-415C-A398-A23648D48477}"/>
    <dgm:cxn modelId="{06E0B98E-1835-4A56-9896-B5B489D49B17}" srcId="{12757E37-B56D-443A-BE0F-6F82AA5D1864}" destId="{7C4AB666-C313-4A67-A0DD-B54395F2AC9D}" srcOrd="2" destOrd="0" parTransId="{3376F6F2-A753-4A1E-967D-1318B645FDD7}" sibTransId="{2B704807-9CB6-4E1C-B74E-E8C9D956786D}"/>
    <dgm:cxn modelId="{6CC321A3-C00C-4C5F-8AAF-3A9A3A9C1817}" type="presOf" srcId="{0903B6A3-CE8B-4ABF-9F93-3A64B9850D25}" destId="{E79026A7-CFDB-47FF-B7BC-CA01BBF7DD7D}" srcOrd="0" destOrd="0" presId="urn:microsoft.com/office/officeart/2005/8/layout/vList2"/>
    <dgm:cxn modelId="{C057B0A4-B3B4-4B24-9CC9-D1AFC82AC9C6}" srcId="{4B0121FA-4733-4FC1-A414-A1A4B5333813}" destId="{509A5136-21BB-40F7-8A2C-41BB0AB490A8}" srcOrd="1" destOrd="0" parTransId="{8D093A15-A943-4FE7-A705-4A1CE8503F30}" sibTransId="{7567EE74-F403-4BF5-9D4D-956D021E19C8}"/>
    <dgm:cxn modelId="{92075BBE-E0E2-4EE1-BA4C-E7978CB22403}" type="presOf" srcId="{A08CE3AE-8ABA-4113-AC4F-DA2049D2518F}" destId="{81248A68-9496-4912-AD90-20545F18CB6D}" srcOrd="0" destOrd="0" presId="urn:microsoft.com/office/officeart/2005/8/layout/vList2"/>
    <dgm:cxn modelId="{61AFECC1-3FC6-4AE8-BB00-745F3AC37971}" srcId="{20086EF0-8D87-4B1F-BA63-6E0A624F4295}" destId="{12757E37-B56D-443A-BE0F-6F82AA5D1864}" srcOrd="1" destOrd="0" parTransId="{7AD00C28-14B8-4673-8F58-C7E4055589D7}" sibTransId="{EA50BED7-321A-47D3-BCB1-A09827353D04}"/>
    <dgm:cxn modelId="{5EE023D0-25CE-4C7D-A954-6B68F785432A}" type="presOf" srcId="{4B0121FA-4733-4FC1-A414-A1A4B5333813}" destId="{132447B7-2E3D-4242-AE70-A3A080D7E74B}" srcOrd="0" destOrd="0" presId="urn:microsoft.com/office/officeart/2005/8/layout/vList2"/>
    <dgm:cxn modelId="{2E8B8ED2-30DE-4EB8-B071-CE30BA94AE2E}" type="presOf" srcId="{20086EF0-8D87-4B1F-BA63-6E0A624F4295}" destId="{D5A76CE6-291A-4EE2-B52B-5E27951E1F9F}" srcOrd="0" destOrd="0" presId="urn:microsoft.com/office/officeart/2005/8/layout/vList2"/>
    <dgm:cxn modelId="{0B87F1E0-EB7C-4AA7-82FA-F0C70E2F3015}" type="presOf" srcId="{12757E37-B56D-443A-BE0F-6F82AA5D1864}" destId="{79EADC29-6FA6-4429-813D-7722A5CB541F}" srcOrd="0" destOrd="0" presId="urn:microsoft.com/office/officeart/2005/8/layout/vList2"/>
    <dgm:cxn modelId="{176756E7-FAC5-4AE0-8C33-FE9B4975BA55}" srcId="{20086EF0-8D87-4B1F-BA63-6E0A624F4295}" destId="{0903B6A3-CE8B-4ABF-9F93-3A64B9850D25}" srcOrd="0" destOrd="0" parTransId="{EEC306FF-E9CC-4BDB-985A-30450B8DC4B2}" sibTransId="{B6A83153-AD54-4CCF-A007-7808CA18DA8D}"/>
    <dgm:cxn modelId="{5AFA80F9-7E7C-4BDC-A58E-D945CBF715D4}" type="presOf" srcId="{E9906FF0-489A-474F-8C91-3FF917E182D0}" destId="{527EDB23-2CBE-4D85-B809-06B332CEA1F1}" srcOrd="0" destOrd="3" presId="urn:microsoft.com/office/officeart/2005/8/layout/vList2"/>
    <dgm:cxn modelId="{1E045052-4C12-4ED8-A550-46BA658D125F}" type="presParOf" srcId="{D5A76CE6-291A-4EE2-B52B-5E27951E1F9F}" destId="{E79026A7-CFDB-47FF-B7BC-CA01BBF7DD7D}" srcOrd="0" destOrd="0" presId="urn:microsoft.com/office/officeart/2005/8/layout/vList2"/>
    <dgm:cxn modelId="{9A4DC088-43EE-42DA-A234-E426F34BE96D}" type="presParOf" srcId="{D5A76CE6-291A-4EE2-B52B-5E27951E1F9F}" destId="{328FC9EF-9C9B-46E9-8A98-757691CC9DCE}" srcOrd="1" destOrd="0" presId="urn:microsoft.com/office/officeart/2005/8/layout/vList2"/>
    <dgm:cxn modelId="{5CE86DF4-3559-461D-9810-6832AE0CDD36}" type="presParOf" srcId="{D5A76CE6-291A-4EE2-B52B-5E27951E1F9F}" destId="{79EADC29-6FA6-4429-813D-7722A5CB541F}" srcOrd="2" destOrd="0" presId="urn:microsoft.com/office/officeart/2005/8/layout/vList2"/>
    <dgm:cxn modelId="{09C20F56-1668-458B-BDE4-5AF391EFDECD}" type="presParOf" srcId="{D5A76CE6-291A-4EE2-B52B-5E27951E1F9F}" destId="{81248A68-9496-4912-AD90-20545F18CB6D}" srcOrd="3" destOrd="0" presId="urn:microsoft.com/office/officeart/2005/8/layout/vList2"/>
    <dgm:cxn modelId="{756901FD-50F8-4B35-8C86-24A2A5779695}" type="presParOf" srcId="{D5A76CE6-291A-4EE2-B52B-5E27951E1F9F}" destId="{132447B7-2E3D-4242-AE70-A3A080D7E74B}" srcOrd="4" destOrd="0" presId="urn:microsoft.com/office/officeart/2005/8/layout/vList2"/>
    <dgm:cxn modelId="{DB70310A-8E17-40CC-9D9A-02CB9E02FEA0}" type="presParOf" srcId="{D5A76CE6-291A-4EE2-B52B-5E27951E1F9F}" destId="{527EDB23-2CBE-4D85-B809-06B332CEA1F1}" srcOrd="5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55EC4512-DB04-49C4-9AE5-ACEF1BF7CDCC}" type="doc">
      <dgm:prSet loTypeId="urn:microsoft.com/office/officeart/2005/8/layout/vList5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FA46398A-7C5B-4A1F-B7B2-CF2D03CE9811}">
      <dgm:prSet custT="1"/>
      <dgm:spPr>
        <a:solidFill>
          <a:srgbClr val="002060"/>
        </a:solidFill>
      </dgm:spPr>
      <dgm:t>
        <a:bodyPr/>
        <a:lstStyle/>
        <a:p>
          <a:r>
            <a:rPr lang="en-GB" sz="3200" dirty="0"/>
            <a:t>Food fortification​</a:t>
          </a:r>
          <a:endParaRPr lang="en-US" sz="3200" dirty="0"/>
        </a:p>
      </dgm:t>
    </dgm:pt>
    <dgm:pt modelId="{77DA9DF6-E824-4D3E-9DC9-65CE7B4AA62E}" type="parTrans" cxnId="{AEB6D368-0CA8-4DED-B627-5FA0262DFCC5}">
      <dgm:prSet/>
      <dgm:spPr/>
      <dgm:t>
        <a:bodyPr/>
        <a:lstStyle/>
        <a:p>
          <a:endParaRPr lang="en-US"/>
        </a:p>
      </dgm:t>
    </dgm:pt>
    <dgm:pt modelId="{548039BE-4C15-49B9-8AAD-7802FF3448E7}" type="sibTrans" cxnId="{AEB6D368-0CA8-4DED-B627-5FA0262DFCC5}">
      <dgm:prSet/>
      <dgm:spPr/>
      <dgm:t>
        <a:bodyPr/>
        <a:lstStyle/>
        <a:p>
          <a:endParaRPr lang="en-US"/>
        </a:p>
      </dgm:t>
    </dgm:pt>
    <dgm:pt modelId="{45EA71CA-89F7-4070-AFFE-7784C0FC00F9}">
      <dgm:prSet/>
      <dgm:spPr>
        <a:solidFill>
          <a:schemeClr val="accent3">
            <a:lumMod val="20000"/>
            <a:lumOff val="80000"/>
            <a:alpha val="90000"/>
          </a:schemeClr>
        </a:solidFill>
        <a:ln>
          <a:solidFill>
            <a:srgbClr val="002060">
              <a:alpha val="90000"/>
            </a:srgbClr>
          </a:solidFill>
        </a:ln>
      </dgm:spPr>
      <dgm:t>
        <a:bodyPr/>
        <a:lstStyle/>
        <a:p>
          <a:r>
            <a:rPr lang="en-GB" dirty="0"/>
            <a:t>Adding extra energy and protein to foods/meals without increasing the portion size​.</a:t>
          </a:r>
          <a:endParaRPr lang="en-US" dirty="0"/>
        </a:p>
      </dgm:t>
    </dgm:pt>
    <dgm:pt modelId="{DE06B1B3-729A-40D1-8EDC-A4161DE442B5}" type="parTrans" cxnId="{CE0AD408-85CF-4202-BBBC-45E8635EA049}">
      <dgm:prSet/>
      <dgm:spPr/>
      <dgm:t>
        <a:bodyPr/>
        <a:lstStyle/>
        <a:p>
          <a:endParaRPr lang="en-US"/>
        </a:p>
      </dgm:t>
    </dgm:pt>
    <dgm:pt modelId="{657C06A2-B5DB-4174-80F6-56AE40779704}" type="sibTrans" cxnId="{CE0AD408-85CF-4202-BBBC-45E8635EA049}">
      <dgm:prSet/>
      <dgm:spPr/>
      <dgm:t>
        <a:bodyPr/>
        <a:lstStyle/>
        <a:p>
          <a:endParaRPr lang="en-US"/>
        </a:p>
      </dgm:t>
    </dgm:pt>
    <dgm:pt modelId="{B958578C-580F-4F35-926A-1BB31E920F26}">
      <dgm:prSet custT="1"/>
      <dgm:spPr>
        <a:solidFill>
          <a:srgbClr val="002060"/>
        </a:solidFill>
      </dgm:spPr>
      <dgm:t>
        <a:bodyPr/>
        <a:lstStyle/>
        <a:p>
          <a:r>
            <a:rPr lang="en-GB" sz="3200" dirty="0"/>
            <a:t>Nourishing drinks​</a:t>
          </a:r>
          <a:endParaRPr lang="en-US" sz="3200" dirty="0"/>
        </a:p>
      </dgm:t>
    </dgm:pt>
    <dgm:pt modelId="{249F0984-4DCA-41E0-92F4-23E604538CFA}" type="parTrans" cxnId="{044B08E5-8009-4308-9E1D-CE078CD35E51}">
      <dgm:prSet/>
      <dgm:spPr/>
      <dgm:t>
        <a:bodyPr/>
        <a:lstStyle/>
        <a:p>
          <a:endParaRPr lang="en-US"/>
        </a:p>
      </dgm:t>
    </dgm:pt>
    <dgm:pt modelId="{426965CA-8605-4316-859D-168E4D28896E}" type="sibTrans" cxnId="{044B08E5-8009-4308-9E1D-CE078CD35E51}">
      <dgm:prSet/>
      <dgm:spPr/>
      <dgm:t>
        <a:bodyPr/>
        <a:lstStyle/>
        <a:p>
          <a:endParaRPr lang="en-US"/>
        </a:p>
      </dgm:t>
    </dgm:pt>
    <dgm:pt modelId="{632FF9D1-7632-4907-9531-17BA9482F4E1}">
      <dgm:prSet/>
      <dgm:spPr>
        <a:solidFill>
          <a:schemeClr val="accent3">
            <a:lumMod val="20000"/>
            <a:lumOff val="80000"/>
            <a:alpha val="90000"/>
          </a:schemeClr>
        </a:solidFill>
        <a:ln>
          <a:solidFill>
            <a:srgbClr val="002060">
              <a:alpha val="90000"/>
            </a:srgbClr>
          </a:solidFill>
        </a:ln>
      </dgm:spPr>
      <dgm:t>
        <a:bodyPr/>
        <a:lstStyle/>
        <a:p>
          <a:r>
            <a:rPr lang="en-GB"/>
            <a:t>Additional 300kcal and 12g protein (approx.) per serving. Have in between meals​.</a:t>
          </a:r>
          <a:endParaRPr lang="en-US"/>
        </a:p>
      </dgm:t>
    </dgm:pt>
    <dgm:pt modelId="{701E336D-0EDB-4018-BCEE-18497F34C1E7}" type="parTrans" cxnId="{DC4C23FC-25EE-4309-B1B6-C54D2454B814}">
      <dgm:prSet/>
      <dgm:spPr/>
      <dgm:t>
        <a:bodyPr/>
        <a:lstStyle/>
        <a:p>
          <a:endParaRPr lang="en-US"/>
        </a:p>
      </dgm:t>
    </dgm:pt>
    <dgm:pt modelId="{9AC6BF9C-BEB1-4780-AD9C-A28B2C5BEA83}" type="sibTrans" cxnId="{DC4C23FC-25EE-4309-B1B6-C54D2454B814}">
      <dgm:prSet/>
      <dgm:spPr/>
      <dgm:t>
        <a:bodyPr/>
        <a:lstStyle/>
        <a:p>
          <a:endParaRPr lang="en-US"/>
        </a:p>
      </dgm:t>
    </dgm:pt>
    <dgm:pt modelId="{CF65B705-6B05-426A-A2F8-9FF546E393B6}">
      <dgm:prSet custT="1"/>
      <dgm:spPr>
        <a:solidFill>
          <a:srgbClr val="002060"/>
        </a:solidFill>
      </dgm:spPr>
      <dgm:t>
        <a:bodyPr/>
        <a:lstStyle/>
        <a:p>
          <a:r>
            <a:rPr lang="en-GB" sz="3200" dirty="0"/>
            <a:t>100kcal boosters​</a:t>
          </a:r>
          <a:endParaRPr lang="en-US" sz="3200" dirty="0"/>
        </a:p>
      </dgm:t>
    </dgm:pt>
    <dgm:pt modelId="{6D9FD7AA-06DD-48A2-B53F-FFCC69E62095}" type="parTrans" cxnId="{553F1B03-B464-4132-BA6D-E7E86D6373C2}">
      <dgm:prSet/>
      <dgm:spPr/>
      <dgm:t>
        <a:bodyPr/>
        <a:lstStyle/>
        <a:p>
          <a:endParaRPr lang="en-US"/>
        </a:p>
      </dgm:t>
    </dgm:pt>
    <dgm:pt modelId="{3A388393-BFB8-4A04-BA1D-F3494D9A8E2E}" type="sibTrans" cxnId="{553F1B03-B464-4132-BA6D-E7E86D6373C2}">
      <dgm:prSet/>
      <dgm:spPr/>
      <dgm:t>
        <a:bodyPr/>
        <a:lstStyle/>
        <a:p>
          <a:endParaRPr lang="en-US"/>
        </a:p>
      </dgm:t>
    </dgm:pt>
    <dgm:pt modelId="{13CC6E69-CA53-4DE9-9BB8-02169FB3F870}">
      <dgm:prSet/>
      <dgm:spPr>
        <a:solidFill>
          <a:schemeClr val="accent3">
            <a:lumMod val="20000"/>
            <a:lumOff val="80000"/>
            <a:alpha val="90000"/>
          </a:schemeClr>
        </a:solidFill>
        <a:ln>
          <a:solidFill>
            <a:srgbClr val="002060">
              <a:alpha val="90000"/>
            </a:srgbClr>
          </a:solidFill>
        </a:ln>
      </dgm:spPr>
      <dgm:t>
        <a:bodyPr/>
        <a:lstStyle/>
        <a:p>
          <a:r>
            <a:rPr lang="en-GB" dirty="0"/>
            <a:t>For a little and often approach, for those with a small appetite.</a:t>
          </a:r>
          <a:endParaRPr lang="en-US" dirty="0"/>
        </a:p>
      </dgm:t>
    </dgm:pt>
    <dgm:pt modelId="{F1E3CA0B-0492-48E2-9992-1427865AF4C3}" type="parTrans" cxnId="{17BE3BE7-B7C3-499B-ABBC-C85B35846837}">
      <dgm:prSet/>
      <dgm:spPr/>
      <dgm:t>
        <a:bodyPr/>
        <a:lstStyle/>
        <a:p>
          <a:endParaRPr lang="en-US"/>
        </a:p>
      </dgm:t>
    </dgm:pt>
    <dgm:pt modelId="{0EDE3DB8-CD86-4E4E-BD44-FC6A68EB548F}" type="sibTrans" cxnId="{17BE3BE7-B7C3-499B-ABBC-C85B35846837}">
      <dgm:prSet/>
      <dgm:spPr/>
      <dgm:t>
        <a:bodyPr/>
        <a:lstStyle/>
        <a:p>
          <a:endParaRPr lang="en-US"/>
        </a:p>
      </dgm:t>
    </dgm:pt>
    <dgm:pt modelId="{9B8A2DD1-04A7-4C08-95A2-587925E0A1FA}" type="pres">
      <dgm:prSet presAssocID="{55EC4512-DB04-49C4-9AE5-ACEF1BF7CDCC}" presName="Name0" presStyleCnt="0">
        <dgm:presLayoutVars>
          <dgm:dir/>
          <dgm:animLvl val="lvl"/>
          <dgm:resizeHandles val="exact"/>
        </dgm:presLayoutVars>
      </dgm:prSet>
      <dgm:spPr/>
    </dgm:pt>
    <dgm:pt modelId="{0BFC581E-22C9-4B39-9327-F249F36E2CCE}" type="pres">
      <dgm:prSet presAssocID="{FA46398A-7C5B-4A1F-B7B2-CF2D03CE9811}" presName="linNode" presStyleCnt="0"/>
      <dgm:spPr/>
    </dgm:pt>
    <dgm:pt modelId="{B3924845-6DA2-4E65-9AA1-2F6B0DD4ACA1}" type="pres">
      <dgm:prSet presAssocID="{FA46398A-7C5B-4A1F-B7B2-CF2D03CE9811}" presName="parentText" presStyleLbl="node1" presStyleIdx="0" presStyleCnt="3">
        <dgm:presLayoutVars>
          <dgm:chMax val="1"/>
          <dgm:bulletEnabled val="1"/>
        </dgm:presLayoutVars>
      </dgm:prSet>
      <dgm:spPr/>
    </dgm:pt>
    <dgm:pt modelId="{0E837BDD-2979-4FAE-B3A4-01A96CC1A160}" type="pres">
      <dgm:prSet presAssocID="{FA46398A-7C5B-4A1F-B7B2-CF2D03CE9811}" presName="descendantText" presStyleLbl="alignAccFollowNode1" presStyleIdx="0" presStyleCnt="3">
        <dgm:presLayoutVars>
          <dgm:bulletEnabled val="1"/>
        </dgm:presLayoutVars>
      </dgm:prSet>
      <dgm:spPr/>
    </dgm:pt>
    <dgm:pt modelId="{3B3BCC9C-8FC5-49C5-BB40-65BA8E1BD9D5}" type="pres">
      <dgm:prSet presAssocID="{548039BE-4C15-49B9-8AAD-7802FF3448E7}" presName="sp" presStyleCnt="0"/>
      <dgm:spPr/>
    </dgm:pt>
    <dgm:pt modelId="{4FFC1741-D0C7-4B53-8EB9-02EA977E598B}" type="pres">
      <dgm:prSet presAssocID="{B958578C-580F-4F35-926A-1BB31E920F26}" presName="linNode" presStyleCnt="0"/>
      <dgm:spPr/>
    </dgm:pt>
    <dgm:pt modelId="{A13B10CC-5E7E-41A4-96E1-38E2848CE112}" type="pres">
      <dgm:prSet presAssocID="{B958578C-580F-4F35-926A-1BB31E920F26}" presName="parentText" presStyleLbl="node1" presStyleIdx="1" presStyleCnt="3">
        <dgm:presLayoutVars>
          <dgm:chMax val="1"/>
          <dgm:bulletEnabled val="1"/>
        </dgm:presLayoutVars>
      </dgm:prSet>
      <dgm:spPr/>
    </dgm:pt>
    <dgm:pt modelId="{ECB1ACDF-8FCF-47FE-A7A1-C380D1346B02}" type="pres">
      <dgm:prSet presAssocID="{B958578C-580F-4F35-926A-1BB31E920F26}" presName="descendantText" presStyleLbl="alignAccFollowNode1" presStyleIdx="1" presStyleCnt="3">
        <dgm:presLayoutVars>
          <dgm:bulletEnabled val="1"/>
        </dgm:presLayoutVars>
      </dgm:prSet>
      <dgm:spPr/>
    </dgm:pt>
    <dgm:pt modelId="{29D28CB6-721C-43D1-961F-259E8C76E76A}" type="pres">
      <dgm:prSet presAssocID="{426965CA-8605-4316-859D-168E4D28896E}" presName="sp" presStyleCnt="0"/>
      <dgm:spPr/>
    </dgm:pt>
    <dgm:pt modelId="{A61B2CFF-14A5-468A-94E4-F6F45517499C}" type="pres">
      <dgm:prSet presAssocID="{CF65B705-6B05-426A-A2F8-9FF546E393B6}" presName="linNode" presStyleCnt="0"/>
      <dgm:spPr/>
    </dgm:pt>
    <dgm:pt modelId="{ECB5093C-93CB-4043-80F7-7552D4A42C2D}" type="pres">
      <dgm:prSet presAssocID="{CF65B705-6B05-426A-A2F8-9FF546E393B6}" presName="parentText" presStyleLbl="node1" presStyleIdx="2" presStyleCnt="3">
        <dgm:presLayoutVars>
          <dgm:chMax val="1"/>
          <dgm:bulletEnabled val="1"/>
        </dgm:presLayoutVars>
      </dgm:prSet>
      <dgm:spPr/>
    </dgm:pt>
    <dgm:pt modelId="{D4B55986-FD70-4D4A-BCD1-EFFE2522D7C7}" type="pres">
      <dgm:prSet presAssocID="{CF65B705-6B05-426A-A2F8-9FF546E393B6}" presName="descendantText" presStyleLbl="alignAccFollowNode1" presStyleIdx="2" presStyleCnt="3">
        <dgm:presLayoutVars>
          <dgm:bulletEnabled val="1"/>
        </dgm:presLayoutVars>
      </dgm:prSet>
      <dgm:spPr/>
    </dgm:pt>
  </dgm:ptLst>
  <dgm:cxnLst>
    <dgm:cxn modelId="{553F1B03-B464-4132-BA6D-E7E86D6373C2}" srcId="{55EC4512-DB04-49C4-9AE5-ACEF1BF7CDCC}" destId="{CF65B705-6B05-426A-A2F8-9FF546E393B6}" srcOrd="2" destOrd="0" parTransId="{6D9FD7AA-06DD-48A2-B53F-FFCC69E62095}" sibTransId="{3A388393-BFB8-4A04-BA1D-F3494D9A8E2E}"/>
    <dgm:cxn modelId="{AAE10905-FCCD-4B01-94DF-0AA1D1BD8D77}" type="presOf" srcId="{632FF9D1-7632-4907-9531-17BA9482F4E1}" destId="{ECB1ACDF-8FCF-47FE-A7A1-C380D1346B02}" srcOrd="0" destOrd="0" presId="urn:microsoft.com/office/officeart/2005/8/layout/vList5"/>
    <dgm:cxn modelId="{CE0AD408-85CF-4202-BBBC-45E8635EA049}" srcId="{FA46398A-7C5B-4A1F-B7B2-CF2D03CE9811}" destId="{45EA71CA-89F7-4070-AFFE-7784C0FC00F9}" srcOrd="0" destOrd="0" parTransId="{DE06B1B3-729A-40D1-8EDC-A4161DE442B5}" sibTransId="{657C06A2-B5DB-4174-80F6-56AE40779704}"/>
    <dgm:cxn modelId="{366A7F26-404C-4212-AEC9-FF6BE6548FE2}" type="presOf" srcId="{55EC4512-DB04-49C4-9AE5-ACEF1BF7CDCC}" destId="{9B8A2DD1-04A7-4C08-95A2-587925E0A1FA}" srcOrd="0" destOrd="0" presId="urn:microsoft.com/office/officeart/2005/8/layout/vList5"/>
    <dgm:cxn modelId="{83F9D62E-CA73-4F8A-A64F-F5BC61D6B53C}" type="presOf" srcId="{CF65B705-6B05-426A-A2F8-9FF546E393B6}" destId="{ECB5093C-93CB-4043-80F7-7552D4A42C2D}" srcOrd="0" destOrd="0" presId="urn:microsoft.com/office/officeart/2005/8/layout/vList5"/>
    <dgm:cxn modelId="{F51F0D3E-C980-4BD6-803C-D3B36A47DE11}" type="presOf" srcId="{45EA71CA-89F7-4070-AFFE-7784C0FC00F9}" destId="{0E837BDD-2979-4FAE-B3A4-01A96CC1A160}" srcOrd="0" destOrd="0" presId="urn:microsoft.com/office/officeart/2005/8/layout/vList5"/>
    <dgm:cxn modelId="{AEB6D368-0CA8-4DED-B627-5FA0262DFCC5}" srcId="{55EC4512-DB04-49C4-9AE5-ACEF1BF7CDCC}" destId="{FA46398A-7C5B-4A1F-B7B2-CF2D03CE9811}" srcOrd="0" destOrd="0" parTransId="{77DA9DF6-E824-4D3E-9DC9-65CE7B4AA62E}" sibTransId="{548039BE-4C15-49B9-8AAD-7802FF3448E7}"/>
    <dgm:cxn modelId="{6A13F449-4B8D-4DC4-BD80-5DBD4B5CB6C6}" type="presOf" srcId="{FA46398A-7C5B-4A1F-B7B2-CF2D03CE9811}" destId="{B3924845-6DA2-4E65-9AA1-2F6B0DD4ACA1}" srcOrd="0" destOrd="0" presId="urn:microsoft.com/office/officeart/2005/8/layout/vList5"/>
    <dgm:cxn modelId="{031382AB-AFF7-4610-ACFB-8FFD3E41520A}" type="presOf" srcId="{13CC6E69-CA53-4DE9-9BB8-02169FB3F870}" destId="{D4B55986-FD70-4D4A-BCD1-EFFE2522D7C7}" srcOrd="0" destOrd="0" presId="urn:microsoft.com/office/officeart/2005/8/layout/vList5"/>
    <dgm:cxn modelId="{603377B3-D29C-4382-AE49-085F1021E155}" type="presOf" srcId="{B958578C-580F-4F35-926A-1BB31E920F26}" destId="{A13B10CC-5E7E-41A4-96E1-38E2848CE112}" srcOrd="0" destOrd="0" presId="urn:microsoft.com/office/officeart/2005/8/layout/vList5"/>
    <dgm:cxn modelId="{044B08E5-8009-4308-9E1D-CE078CD35E51}" srcId="{55EC4512-DB04-49C4-9AE5-ACEF1BF7CDCC}" destId="{B958578C-580F-4F35-926A-1BB31E920F26}" srcOrd="1" destOrd="0" parTransId="{249F0984-4DCA-41E0-92F4-23E604538CFA}" sibTransId="{426965CA-8605-4316-859D-168E4D28896E}"/>
    <dgm:cxn modelId="{17BE3BE7-B7C3-499B-ABBC-C85B35846837}" srcId="{CF65B705-6B05-426A-A2F8-9FF546E393B6}" destId="{13CC6E69-CA53-4DE9-9BB8-02169FB3F870}" srcOrd="0" destOrd="0" parTransId="{F1E3CA0B-0492-48E2-9992-1427865AF4C3}" sibTransId="{0EDE3DB8-CD86-4E4E-BD44-FC6A68EB548F}"/>
    <dgm:cxn modelId="{DC4C23FC-25EE-4309-B1B6-C54D2454B814}" srcId="{B958578C-580F-4F35-926A-1BB31E920F26}" destId="{632FF9D1-7632-4907-9531-17BA9482F4E1}" srcOrd="0" destOrd="0" parTransId="{701E336D-0EDB-4018-BCEE-18497F34C1E7}" sibTransId="{9AC6BF9C-BEB1-4780-AD9C-A28B2C5BEA83}"/>
    <dgm:cxn modelId="{DFD794BC-B0B2-49AD-BE4A-8EA35F57C01F}" type="presParOf" srcId="{9B8A2DD1-04A7-4C08-95A2-587925E0A1FA}" destId="{0BFC581E-22C9-4B39-9327-F249F36E2CCE}" srcOrd="0" destOrd="0" presId="urn:microsoft.com/office/officeart/2005/8/layout/vList5"/>
    <dgm:cxn modelId="{8068C6CF-C4C3-4A0F-8C90-359664DAB1F0}" type="presParOf" srcId="{0BFC581E-22C9-4B39-9327-F249F36E2CCE}" destId="{B3924845-6DA2-4E65-9AA1-2F6B0DD4ACA1}" srcOrd="0" destOrd="0" presId="urn:microsoft.com/office/officeart/2005/8/layout/vList5"/>
    <dgm:cxn modelId="{D70C4886-BE24-440A-A4FA-186FA236E04A}" type="presParOf" srcId="{0BFC581E-22C9-4B39-9327-F249F36E2CCE}" destId="{0E837BDD-2979-4FAE-B3A4-01A96CC1A160}" srcOrd="1" destOrd="0" presId="urn:microsoft.com/office/officeart/2005/8/layout/vList5"/>
    <dgm:cxn modelId="{1282CC19-49EF-4DC4-84F3-B879C6626DDA}" type="presParOf" srcId="{9B8A2DD1-04A7-4C08-95A2-587925E0A1FA}" destId="{3B3BCC9C-8FC5-49C5-BB40-65BA8E1BD9D5}" srcOrd="1" destOrd="0" presId="urn:microsoft.com/office/officeart/2005/8/layout/vList5"/>
    <dgm:cxn modelId="{81EBF4F5-B368-49AF-8595-D6BE3FEFC55A}" type="presParOf" srcId="{9B8A2DD1-04A7-4C08-95A2-587925E0A1FA}" destId="{4FFC1741-D0C7-4B53-8EB9-02EA977E598B}" srcOrd="2" destOrd="0" presId="urn:microsoft.com/office/officeart/2005/8/layout/vList5"/>
    <dgm:cxn modelId="{4246932E-F519-4B37-B85E-C5DFD31A8AF2}" type="presParOf" srcId="{4FFC1741-D0C7-4B53-8EB9-02EA977E598B}" destId="{A13B10CC-5E7E-41A4-96E1-38E2848CE112}" srcOrd="0" destOrd="0" presId="urn:microsoft.com/office/officeart/2005/8/layout/vList5"/>
    <dgm:cxn modelId="{FC31B0F3-BA21-48B1-9A0E-31A31F5D4423}" type="presParOf" srcId="{4FFC1741-D0C7-4B53-8EB9-02EA977E598B}" destId="{ECB1ACDF-8FCF-47FE-A7A1-C380D1346B02}" srcOrd="1" destOrd="0" presId="urn:microsoft.com/office/officeart/2005/8/layout/vList5"/>
    <dgm:cxn modelId="{437291DE-ECE1-4AA8-B518-402F546B4C98}" type="presParOf" srcId="{9B8A2DD1-04A7-4C08-95A2-587925E0A1FA}" destId="{29D28CB6-721C-43D1-961F-259E8C76E76A}" srcOrd="3" destOrd="0" presId="urn:microsoft.com/office/officeart/2005/8/layout/vList5"/>
    <dgm:cxn modelId="{E60FA2FE-0F2E-47B7-AE6B-835549071D6B}" type="presParOf" srcId="{9B8A2DD1-04A7-4C08-95A2-587925E0A1FA}" destId="{A61B2CFF-14A5-468A-94E4-F6F45517499C}" srcOrd="4" destOrd="0" presId="urn:microsoft.com/office/officeart/2005/8/layout/vList5"/>
    <dgm:cxn modelId="{4A05F436-9F6B-4ABD-B3CC-B96921701A9E}" type="presParOf" srcId="{A61B2CFF-14A5-468A-94E4-F6F45517499C}" destId="{ECB5093C-93CB-4043-80F7-7552D4A42C2D}" srcOrd="0" destOrd="0" presId="urn:microsoft.com/office/officeart/2005/8/layout/vList5"/>
    <dgm:cxn modelId="{033C61DA-D97B-4C41-AA23-C09D954B761A}" type="presParOf" srcId="{A61B2CFF-14A5-468A-94E4-F6F45517499C}" destId="{D4B55986-FD70-4D4A-BCD1-EFFE2522D7C7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46E42249-8C91-4CFE-882C-C9D2428E8900}" type="doc">
      <dgm:prSet loTypeId="urn:microsoft.com/office/officeart/2005/8/layout/list1" loCatId="list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40BEE6D6-5BEB-4A5F-8307-71F638CFFE75}">
      <dgm:prSet/>
      <dgm:spPr>
        <a:solidFill>
          <a:schemeClr val="accent5"/>
        </a:solidFill>
        <a:ln>
          <a:solidFill>
            <a:schemeClr val="accent5"/>
          </a:solidFill>
        </a:ln>
      </dgm:spPr>
      <dgm:t>
        <a:bodyPr/>
        <a:lstStyle/>
        <a:p>
          <a:r>
            <a:rPr lang="en-GB" b="1" dirty="0"/>
            <a:t>Score 0 = LOW RISK: </a:t>
          </a:r>
          <a:endParaRPr lang="en-US" dirty="0"/>
        </a:p>
      </dgm:t>
    </dgm:pt>
    <dgm:pt modelId="{75E4BD59-E0D7-4076-9C88-8757B2AA6D33}" type="parTrans" cxnId="{50FE39DD-5757-4370-997F-18FC871FFDB4}">
      <dgm:prSet/>
      <dgm:spPr/>
      <dgm:t>
        <a:bodyPr/>
        <a:lstStyle/>
        <a:p>
          <a:endParaRPr lang="en-US"/>
        </a:p>
      </dgm:t>
    </dgm:pt>
    <dgm:pt modelId="{47ABADC9-FB54-4B2D-A4B2-8891D7F6B90F}" type="sibTrans" cxnId="{50FE39DD-5757-4370-997F-18FC871FFDB4}">
      <dgm:prSet/>
      <dgm:spPr/>
      <dgm:t>
        <a:bodyPr/>
        <a:lstStyle/>
        <a:p>
          <a:endParaRPr lang="en-US"/>
        </a:p>
      </dgm:t>
    </dgm:pt>
    <dgm:pt modelId="{BA746A11-7277-4F3F-BFB3-21E4156E6007}">
      <dgm:prSet custT="1"/>
      <dgm:spPr>
        <a:ln>
          <a:solidFill>
            <a:schemeClr val="accent5"/>
          </a:solidFill>
        </a:ln>
      </dgm:spPr>
      <dgm:t>
        <a:bodyPr/>
        <a:lstStyle/>
        <a:p>
          <a:r>
            <a:rPr lang="en-GB" sz="3200" dirty="0"/>
            <a:t>Aim to maintain a healthy weight and follow a balanced diet. </a:t>
          </a:r>
          <a:endParaRPr lang="en-US" sz="3200" dirty="0"/>
        </a:p>
      </dgm:t>
    </dgm:pt>
    <dgm:pt modelId="{58DB0288-2E59-4629-A201-66172FF0D15C}" type="parTrans" cxnId="{070999E7-3CEA-4C0E-92E6-796CF899E3FE}">
      <dgm:prSet/>
      <dgm:spPr/>
      <dgm:t>
        <a:bodyPr/>
        <a:lstStyle/>
        <a:p>
          <a:endParaRPr lang="en-US"/>
        </a:p>
      </dgm:t>
    </dgm:pt>
    <dgm:pt modelId="{A1A4DF97-7B97-4452-8F4A-BC156E24AB47}" type="sibTrans" cxnId="{070999E7-3CEA-4C0E-92E6-796CF899E3FE}">
      <dgm:prSet/>
      <dgm:spPr/>
      <dgm:t>
        <a:bodyPr/>
        <a:lstStyle/>
        <a:p>
          <a:endParaRPr lang="en-US"/>
        </a:p>
      </dgm:t>
    </dgm:pt>
    <dgm:pt modelId="{4D2886C0-A96D-4B22-BED7-41305C56C0DF}">
      <dgm:prSet custT="1"/>
      <dgm:spPr>
        <a:ln>
          <a:solidFill>
            <a:schemeClr val="accent5"/>
          </a:solidFill>
        </a:ln>
      </dgm:spPr>
      <dgm:t>
        <a:bodyPr/>
        <a:lstStyle/>
        <a:p>
          <a:r>
            <a:rPr lang="en-GB" sz="3200" dirty="0"/>
            <a:t>If overweight (BMI &gt;30kg/m</a:t>
          </a:r>
          <a:r>
            <a:rPr lang="en-GB" sz="3200" baseline="30000" dirty="0"/>
            <a:t>2</a:t>
          </a:r>
          <a:r>
            <a:rPr lang="en-GB" sz="3200" dirty="0"/>
            <a:t>), encourage healthier alternatives for meals and snacks and inspire to take part in physical activity. </a:t>
          </a:r>
          <a:endParaRPr lang="en-US" sz="3200" dirty="0"/>
        </a:p>
      </dgm:t>
    </dgm:pt>
    <dgm:pt modelId="{FBC96DED-EC40-4D2B-A81A-E1707520F491}" type="parTrans" cxnId="{4B9B3FAA-E65B-4766-81E7-4930751DF92E}">
      <dgm:prSet/>
      <dgm:spPr/>
      <dgm:t>
        <a:bodyPr/>
        <a:lstStyle/>
        <a:p>
          <a:endParaRPr lang="en-US"/>
        </a:p>
      </dgm:t>
    </dgm:pt>
    <dgm:pt modelId="{DF7CEF75-4C1C-4653-89E0-E14AE829F86E}" type="sibTrans" cxnId="{4B9B3FAA-E65B-4766-81E7-4930751DF92E}">
      <dgm:prSet/>
      <dgm:spPr/>
      <dgm:t>
        <a:bodyPr/>
        <a:lstStyle/>
        <a:p>
          <a:endParaRPr lang="en-US"/>
        </a:p>
      </dgm:t>
    </dgm:pt>
    <dgm:pt modelId="{F893D15D-9EDC-4244-8112-C1ED3F99BBCA}" type="pres">
      <dgm:prSet presAssocID="{46E42249-8C91-4CFE-882C-C9D2428E8900}" presName="linear" presStyleCnt="0">
        <dgm:presLayoutVars>
          <dgm:dir/>
          <dgm:animLvl val="lvl"/>
          <dgm:resizeHandles val="exact"/>
        </dgm:presLayoutVars>
      </dgm:prSet>
      <dgm:spPr/>
    </dgm:pt>
    <dgm:pt modelId="{FD5A7D6C-7923-49D2-99BB-5239FCEB5A7A}" type="pres">
      <dgm:prSet presAssocID="{40BEE6D6-5BEB-4A5F-8307-71F638CFFE75}" presName="parentLin" presStyleCnt="0"/>
      <dgm:spPr/>
    </dgm:pt>
    <dgm:pt modelId="{05B23B5D-1431-4E25-ABB1-61357DEA5190}" type="pres">
      <dgm:prSet presAssocID="{40BEE6D6-5BEB-4A5F-8307-71F638CFFE75}" presName="parentLeftMargin" presStyleLbl="node1" presStyleIdx="0" presStyleCnt="1"/>
      <dgm:spPr/>
    </dgm:pt>
    <dgm:pt modelId="{9C3F72B5-234B-437C-8687-811395D1FA99}" type="pres">
      <dgm:prSet presAssocID="{40BEE6D6-5BEB-4A5F-8307-71F638CFFE75}" presName="parentText" presStyleLbl="node1" presStyleIdx="0" presStyleCnt="1">
        <dgm:presLayoutVars>
          <dgm:chMax val="0"/>
          <dgm:bulletEnabled val="1"/>
        </dgm:presLayoutVars>
      </dgm:prSet>
      <dgm:spPr/>
    </dgm:pt>
    <dgm:pt modelId="{195A4CEA-0ED8-4C5A-A872-A3E3FDAB38F2}" type="pres">
      <dgm:prSet presAssocID="{40BEE6D6-5BEB-4A5F-8307-71F638CFFE75}" presName="negativeSpace" presStyleCnt="0"/>
      <dgm:spPr/>
    </dgm:pt>
    <dgm:pt modelId="{400C949D-5A59-4A50-A749-C2B131A48087}" type="pres">
      <dgm:prSet presAssocID="{40BEE6D6-5BEB-4A5F-8307-71F638CFFE75}" presName="childText" presStyleLbl="conFgAcc1" presStyleIdx="0" presStyleCnt="1">
        <dgm:presLayoutVars>
          <dgm:bulletEnabled val="1"/>
        </dgm:presLayoutVars>
      </dgm:prSet>
      <dgm:spPr/>
    </dgm:pt>
  </dgm:ptLst>
  <dgm:cxnLst>
    <dgm:cxn modelId="{D169443C-0BE6-43AE-8546-5CD66B5351B4}" type="presOf" srcId="{40BEE6D6-5BEB-4A5F-8307-71F638CFFE75}" destId="{9C3F72B5-234B-437C-8687-811395D1FA99}" srcOrd="1" destOrd="0" presId="urn:microsoft.com/office/officeart/2005/8/layout/list1"/>
    <dgm:cxn modelId="{CD19AF4A-62DE-4D56-91AD-D6DA710147A2}" type="presOf" srcId="{4D2886C0-A96D-4B22-BED7-41305C56C0DF}" destId="{400C949D-5A59-4A50-A749-C2B131A48087}" srcOrd="0" destOrd="1" presId="urn:microsoft.com/office/officeart/2005/8/layout/list1"/>
    <dgm:cxn modelId="{DC546E87-F91D-4C41-A48B-502696EBECA8}" type="presOf" srcId="{46E42249-8C91-4CFE-882C-C9D2428E8900}" destId="{F893D15D-9EDC-4244-8112-C1ED3F99BBCA}" srcOrd="0" destOrd="0" presId="urn:microsoft.com/office/officeart/2005/8/layout/list1"/>
    <dgm:cxn modelId="{4B9B3FAA-E65B-4766-81E7-4930751DF92E}" srcId="{BA746A11-7277-4F3F-BFB3-21E4156E6007}" destId="{4D2886C0-A96D-4B22-BED7-41305C56C0DF}" srcOrd="0" destOrd="0" parTransId="{FBC96DED-EC40-4D2B-A81A-E1707520F491}" sibTransId="{DF7CEF75-4C1C-4653-89E0-E14AE829F86E}"/>
    <dgm:cxn modelId="{AEF64ECB-B3E3-4519-88D3-3A1640BB92BB}" type="presOf" srcId="{BA746A11-7277-4F3F-BFB3-21E4156E6007}" destId="{400C949D-5A59-4A50-A749-C2B131A48087}" srcOrd="0" destOrd="0" presId="urn:microsoft.com/office/officeart/2005/8/layout/list1"/>
    <dgm:cxn modelId="{50FE39DD-5757-4370-997F-18FC871FFDB4}" srcId="{46E42249-8C91-4CFE-882C-C9D2428E8900}" destId="{40BEE6D6-5BEB-4A5F-8307-71F638CFFE75}" srcOrd="0" destOrd="0" parTransId="{75E4BD59-E0D7-4076-9C88-8757B2AA6D33}" sibTransId="{47ABADC9-FB54-4B2D-A4B2-8891D7F6B90F}"/>
    <dgm:cxn modelId="{070999E7-3CEA-4C0E-92E6-796CF899E3FE}" srcId="{40BEE6D6-5BEB-4A5F-8307-71F638CFFE75}" destId="{BA746A11-7277-4F3F-BFB3-21E4156E6007}" srcOrd="0" destOrd="0" parTransId="{58DB0288-2E59-4629-A201-66172FF0D15C}" sibTransId="{A1A4DF97-7B97-4452-8F4A-BC156E24AB47}"/>
    <dgm:cxn modelId="{28CE50FC-42D6-4B5E-9933-E34EF5BB714B}" type="presOf" srcId="{40BEE6D6-5BEB-4A5F-8307-71F638CFFE75}" destId="{05B23B5D-1431-4E25-ABB1-61357DEA5190}" srcOrd="0" destOrd="0" presId="urn:microsoft.com/office/officeart/2005/8/layout/list1"/>
    <dgm:cxn modelId="{C0F04B21-3004-41C4-B255-4F4684BCF82B}" type="presParOf" srcId="{F893D15D-9EDC-4244-8112-C1ED3F99BBCA}" destId="{FD5A7D6C-7923-49D2-99BB-5239FCEB5A7A}" srcOrd="0" destOrd="0" presId="urn:microsoft.com/office/officeart/2005/8/layout/list1"/>
    <dgm:cxn modelId="{6E1AD11D-7EB6-4CB1-BEBA-79A73A467F67}" type="presParOf" srcId="{FD5A7D6C-7923-49D2-99BB-5239FCEB5A7A}" destId="{05B23B5D-1431-4E25-ABB1-61357DEA5190}" srcOrd="0" destOrd="0" presId="urn:microsoft.com/office/officeart/2005/8/layout/list1"/>
    <dgm:cxn modelId="{2D369B26-D4EE-4CFD-ADEB-C14CB8C8761D}" type="presParOf" srcId="{FD5A7D6C-7923-49D2-99BB-5239FCEB5A7A}" destId="{9C3F72B5-234B-437C-8687-811395D1FA99}" srcOrd="1" destOrd="0" presId="urn:microsoft.com/office/officeart/2005/8/layout/list1"/>
    <dgm:cxn modelId="{5D387162-2F6B-43AE-8502-0365AED651F0}" type="presParOf" srcId="{F893D15D-9EDC-4244-8112-C1ED3F99BBCA}" destId="{195A4CEA-0ED8-4C5A-A872-A3E3FDAB38F2}" srcOrd="1" destOrd="0" presId="urn:microsoft.com/office/officeart/2005/8/layout/list1"/>
    <dgm:cxn modelId="{80A98FE2-F28D-40DB-9E0B-C79CD5D93C87}" type="presParOf" srcId="{F893D15D-9EDC-4244-8112-C1ED3F99BBCA}" destId="{400C949D-5A59-4A50-A749-C2B131A48087}" srcOrd="2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46E42249-8C91-4CFE-882C-C9D2428E8900}" type="doc">
      <dgm:prSet loTypeId="urn:microsoft.com/office/officeart/2005/8/layout/list1" loCatId="list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40BEE6D6-5BEB-4A5F-8307-71F638CFFE75}">
      <dgm:prSet/>
      <dgm:spPr>
        <a:solidFill>
          <a:srgbClr val="FFC000"/>
        </a:solidFill>
        <a:ln>
          <a:solidFill>
            <a:srgbClr val="FFFF00"/>
          </a:solidFill>
        </a:ln>
      </dgm:spPr>
      <dgm:t>
        <a:bodyPr/>
        <a:lstStyle/>
        <a:p>
          <a:r>
            <a:rPr lang="en-GB" b="1" dirty="0">
              <a:solidFill>
                <a:schemeClr val="bg2"/>
              </a:solidFill>
            </a:rPr>
            <a:t>Score 1 = MEDIUM RISK: </a:t>
          </a:r>
          <a:endParaRPr lang="en-US" dirty="0">
            <a:solidFill>
              <a:schemeClr val="bg2"/>
            </a:solidFill>
          </a:endParaRPr>
        </a:p>
      </dgm:t>
    </dgm:pt>
    <dgm:pt modelId="{75E4BD59-E0D7-4076-9C88-8757B2AA6D33}" type="parTrans" cxnId="{50FE39DD-5757-4370-997F-18FC871FFDB4}">
      <dgm:prSet/>
      <dgm:spPr/>
      <dgm:t>
        <a:bodyPr/>
        <a:lstStyle/>
        <a:p>
          <a:endParaRPr lang="en-US"/>
        </a:p>
      </dgm:t>
    </dgm:pt>
    <dgm:pt modelId="{47ABADC9-FB54-4B2D-A4B2-8891D7F6B90F}" type="sibTrans" cxnId="{50FE39DD-5757-4370-997F-18FC871FFDB4}">
      <dgm:prSet/>
      <dgm:spPr/>
      <dgm:t>
        <a:bodyPr/>
        <a:lstStyle/>
        <a:p>
          <a:endParaRPr lang="en-US"/>
        </a:p>
      </dgm:t>
    </dgm:pt>
    <dgm:pt modelId="{BA746A11-7277-4F3F-BFB3-21E4156E6007}">
      <dgm:prSet custT="1"/>
      <dgm:spPr>
        <a:ln>
          <a:solidFill>
            <a:srgbClr val="FFC000"/>
          </a:solidFill>
        </a:ln>
      </dgm:spPr>
      <dgm:t>
        <a:bodyPr/>
        <a:lstStyle/>
        <a:p>
          <a:r>
            <a:rPr lang="en-GB" sz="2000" dirty="0"/>
            <a:t>Aim to increase oral intake by an </a:t>
          </a:r>
          <a:r>
            <a:rPr lang="en-GB" sz="2000" b="1" dirty="0"/>
            <a:t>extra 500kcal per day</a:t>
          </a:r>
          <a:r>
            <a:rPr lang="en-GB" sz="2000" dirty="0"/>
            <a:t> to prevent further weight loss or to achieve and maintain a healthy BMI (&gt;20kg/m2). </a:t>
          </a:r>
          <a:endParaRPr lang="en-US" sz="2000" dirty="0"/>
        </a:p>
      </dgm:t>
    </dgm:pt>
    <dgm:pt modelId="{58DB0288-2E59-4629-A201-66172FF0D15C}" type="parTrans" cxnId="{070999E7-3CEA-4C0E-92E6-796CF899E3FE}">
      <dgm:prSet/>
      <dgm:spPr/>
      <dgm:t>
        <a:bodyPr/>
        <a:lstStyle/>
        <a:p>
          <a:endParaRPr lang="en-US"/>
        </a:p>
      </dgm:t>
    </dgm:pt>
    <dgm:pt modelId="{A1A4DF97-7B97-4452-8F4A-BC156E24AB47}" type="sibTrans" cxnId="{070999E7-3CEA-4C0E-92E6-796CF899E3FE}">
      <dgm:prSet/>
      <dgm:spPr/>
      <dgm:t>
        <a:bodyPr/>
        <a:lstStyle/>
        <a:p>
          <a:endParaRPr lang="en-US"/>
        </a:p>
      </dgm:t>
    </dgm:pt>
    <dgm:pt modelId="{A616C4F2-16CC-4817-8677-34219F004869}">
      <dgm:prSet custT="1"/>
      <dgm:spPr>
        <a:ln>
          <a:solidFill>
            <a:srgbClr val="FFC000"/>
          </a:solidFill>
        </a:ln>
      </dgm:spPr>
      <dgm:t>
        <a:bodyPr/>
        <a:lstStyle/>
        <a:p>
          <a:r>
            <a:rPr lang="en-GB" sz="2000" dirty="0"/>
            <a:t>At least 2 nourishing drinks, snacks </a:t>
          </a:r>
          <a:r>
            <a:rPr lang="en-GB" sz="2000" b="1" dirty="0"/>
            <a:t>or</a:t>
          </a:r>
          <a:r>
            <a:rPr lang="en-GB" sz="2000" dirty="0"/>
            <a:t> a fortified diet are offered as per the service user’s preference.</a:t>
          </a:r>
        </a:p>
      </dgm:t>
    </dgm:pt>
    <dgm:pt modelId="{CE169153-94EE-4F74-B17F-416852E08461}" type="parTrans" cxnId="{D76FCB19-510A-4FBB-AF71-DC21C1AF20C6}">
      <dgm:prSet/>
      <dgm:spPr/>
      <dgm:t>
        <a:bodyPr/>
        <a:lstStyle/>
        <a:p>
          <a:endParaRPr lang="en-GB"/>
        </a:p>
      </dgm:t>
    </dgm:pt>
    <dgm:pt modelId="{BF4514AE-ED59-484F-9480-CA40B2548816}" type="sibTrans" cxnId="{D76FCB19-510A-4FBB-AF71-DC21C1AF20C6}">
      <dgm:prSet/>
      <dgm:spPr/>
      <dgm:t>
        <a:bodyPr/>
        <a:lstStyle/>
        <a:p>
          <a:endParaRPr lang="en-GB"/>
        </a:p>
      </dgm:t>
    </dgm:pt>
    <dgm:pt modelId="{4DF8F2D5-4DD8-4A9D-9C8B-44730D958424}">
      <dgm:prSet custT="1"/>
      <dgm:spPr>
        <a:ln>
          <a:solidFill>
            <a:srgbClr val="FFC000"/>
          </a:solidFill>
        </a:ln>
      </dgm:spPr>
      <dgm:t>
        <a:bodyPr/>
        <a:lstStyle/>
        <a:p>
          <a:r>
            <a:rPr lang="en-GB" sz="2000" dirty="0"/>
            <a:t>Record food and fluid intake for at least 3 days to highlight problem areas; be specific when recording quantities consumed. </a:t>
          </a:r>
        </a:p>
      </dgm:t>
    </dgm:pt>
    <dgm:pt modelId="{210753A0-C135-48A6-A97D-1C4EE3F71CD4}" type="parTrans" cxnId="{42C34459-50A8-4694-8AF3-1925B449A699}">
      <dgm:prSet/>
      <dgm:spPr/>
      <dgm:t>
        <a:bodyPr/>
        <a:lstStyle/>
        <a:p>
          <a:endParaRPr lang="en-GB"/>
        </a:p>
      </dgm:t>
    </dgm:pt>
    <dgm:pt modelId="{958777B9-B99C-42C4-B680-D594961CD3CC}" type="sibTrans" cxnId="{42C34459-50A8-4694-8AF3-1925B449A699}">
      <dgm:prSet/>
      <dgm:spPr/>
      <dgm:t>
        <a:bodyPr/>
        <a:lstStyle/>
        <a:p>
          <a:endParaRPr lang="en-GB"/>
        </a:p>
      </dgm:t>
    </dgm:pt>
    <dgm:pt modelId="{41E13438-C20F-449E-B824-3852069B0B38}">
      <dgm:prSet custT="1"/>
      <dgm:spPr>
        <a:ln>
          <a:solidFill>
            <a:srgbClr val="FFC000"/>
          </a:solidFill>
        </a:ln>
      </dgm:spPr>
      <dgm:t>
        <a:bodyPr/>
        <a:lstStyle/>
        <a:p>
          <a:r>
            <a:rPr lang="en-GB" sz="2000" dirty="0"/>
            <a:t>Follow fortified diet plan for at least one month to encourage weight gain or maintenance. </a:t>
          </a:r>
        </a:p>
      </dgm:t>
    </dgm:pt>
    <dgm:pt modelId="{D492DE26-1AA8-4162-9760-4B1BB1AFBAF5}" type="parTrans" cxnId="{225DFF95-0907-4F88-BABC-639AC3C6D115}">
      <dgm:prSet/>
      <dgm:spPr/>
      <dgm:t>
        <a:bodyPr/>
        <a:lstStyle/>
        <a:p>
          <a:endParaRPr lang="en-GB"/>
        </a:p>
      </dgm:t>
    </dgm:pt>
    <dgm:pt modelId="{059FF8C8-2688-4A6B-9A66-7CA3C42D0EE8}" type="sibTrans" cxnId="{225DFF95-0907-4F88-BABC-639AC3C6D115}">
      <dgm:prSet/>
      <dgm:spPr/>
      <dgm:t>
        <a:bodyPr/>
        <a:lstStyle/>
        <a:p>
          <a:endParaRPr lang="en-GB"/>
        </a:p>
      </dgm:t>
    </dgm:pt>
    <dgm:pt modelId="{F893D15D-9EDC-4244-8112-C1ED3F99BBCA}" type="pres">
      <dgm:prSet presAssocID="{46E42249-8C91-4CFE-882C-C9D2428E8900}" presName="linear" presStyleCnt="0">
        <dgm:presLayoutVars>
          <dgm:dir/>
          <dgm:animLvl val="lvl"/>
          <dgm:resizeHandles val="exact"/>
        </dgm:presLayoutVars>
      </dgm:prSet>
      <dgm:spPr/>
    </dgm:pt>
    <dgm:pt modelId="{FD5A7D6C-7923-49D2-99BB-5239FCEB5A7A}" type="pres">
      <dgm:prSet presAssocID="{40BEE6D6-5BEB-4A5F-8307-71F638CFFE75}" presName="parentLin" presStyleCnt="0"/>
      <dgm:spPr/>
    </dgm:pt>
    <dgm:pt modelId="{05B23B5D-1431-4E25-ABB1-61357DEA5190}" type="pres">
      <dgm:prSet presAssocID="{40BEE6D6-5BEB-4A5F-8307-71F638CFFE75}" presName="parentLeftMargin" presStyleLbl="node1" presStyleIdx="0" presStyleCnt="1"/>
      <dgm:spPr/>
    </dgm:pt>
    <dgm:pt modelId="{9C3F72B5-234B-437C-8687-811395D1FA99}" type="pres">
      <dgm:prSet presAssocID="{40BEE6D6-5BEB-4A5F-8307-71F638CFFE75}" presName="parentText" presStyleLbl="node1" presStyleIdx="0" presStyleCnt="1">
        <dgm:presLayoutVars>
          <dgm:chMax val="0"/>
          <dgm:bulletEnabled val="1"/>
        </dgm:presLayoutVars>
      </dgm:prSet>
      <dgm:spPr/>
    </dgm:pt>
    <dgm:pt modelId="{195A4CEA-0ED8-4C5A-A872-A3E3FDAB38F2}" type="pres">
      <dgm:prSet presAssocID="{40BEE6D6-5BEB-4A5F-8307-71F638CFFE75}" presName="negativeSpace" presStyleCnt="0"/>
      <dgm:spPr/>
    </dgm:pt>
    <dgm:pt modelId="{400C949D-5A59-4A50-A749-C2B131A48087}" type="pres">
      <dgm:prSet presAssocID="{40BEE6D6-5BEB-4A5F-8307-71F638CFFE75}" presName="childText" presStyleLbl="conFgAcc1" presStyleIdx="0" presStyleCnt="1">
        <dgm:presLayoutVars>
          <dgm:bulletEnabled val="1"/>
        </dgm:presLayoutVars>
      </dgm:prSet>
      <dgm:spPr/>
    </dgm:pt>
  </dgm:ptLst>
  <dgm:cxnLst>
    <dgm:cxn modelId="{D76FCB19-510A-4FBB-AF71-DC21C1AF20C6}" srcId="{40BEE6D6-5BEB-4A5F-8307-71F638CFFE75}" destId="{A616C4F2-16CC-4817-8677-34219F004869}" srcOrd="1" destOrd="0" parTransId="{CE169153-94EE-4F74-B17F-416852E08461}" sibTransId="{BF4514AE-ED59-484F-9480-CA40B2548816}"/>
    <dgm:cxn modelId="{D169443C-0BE6-43AE-8546-5CD66B5351B4}" type="presOf" srcId="{40BEE6D6-5BEB-4A5F-8307-71F638CFFE75}" destId="{9C3F72B5-234B-437C-8687-811395D1FA99}" srcOrd="1" destOrd="0" presId="urn:microsoft.com/office/officeart/2005/8/layout/list1"/>
    <dgm:cxn modelId="{42C34459-50A8-4694-8AF3-1925B449A699}" srcId="{40BEE6D6-5BEB-4A5F-8307-71F638CFFE75}" destId="{4DF8F2D5-4DD8-4A9D-9C8B-44730D958424}" srcOrd="2" destOrd="0" parTransId="{210753A0-C135-48A6-A97D-1C4EE3F71CD4}" sibTransId="{958777B9-B99C-42C4-B680-D594961CD3CC}"/>
    <dgm:cxn modelId="{BC6CE87E-1D73-4CE3-82A8-7FFA9282BD95}" type="presOf" srcId="{A616C4F2-16CC-4817-8677-34219F004869}" destId="{400C949D-5A59-4A50-A749-C2B131A48087}" srcOrd="0" destOrd="1" presId="urn:microsoft.com/office/officeart/2005/8/layout/list1"/>
    <dgm:cxn modelId="{D8223C82-9B7D-4465-BEDC-D296BD518636}" type="presOf" srcId="{41E13438-C20F-449E-B824-3852069B0B38}" destId="{400C949D-5A59-4A50-A749-C2B131A48087}" srcOrd="0" destOrd="3" presId="urn:microsoft.com/office/officeart/2005/8/layout/list1"/>
    <dgm:cxn modelId="{DC546E87-F91D-4C41-A48B-502696EBECA8}" type="presOf" srcId="{46E42249-8C91-4CFE-882C-C9D2428E8900}" destId="{F893D15D-9EDC-4244-8112-C1ED3F99BBCA}" srcOrd="0" destOrd="0" presId="urn:microsoft.com/office/officeart/2005/8/layout/list1"/>
    <dgm:cxn modelId="{225DFF95-0907-4F88-BABC-639AC3C6D115}" srcId="{40BEE6D6-5BEB-4A5F-8307-71F638CFFE75}" destId="{41E13438-C20F-449E-B824-3852069B0B38}" srcOrd="3" destOrd="0" parTransId="{D492DE26-1AA8-4162-9760-4B1BB1AFBAF5}" sibTransId="{059FF8C8-2688-4A6B-9A66-7CA3C42D0EE8}"/>
    <dgm:cxn modelId="{D6146EC2-2135-4398-979C-AF13BF790BAB}" type="presOf" srcId="{4DF8F2D5-4DD8-4A9D-9C8B-44730D958424}" destId="{400C949D-5A59-4A50-A749-C2B131A48087}" srcOrd="0" destOrd="2" presId="urn:microsoft.com/office/officeart/2005/8/layout/list1"/>
    <dgm:cxn modelId="{AEF64ECB-B3E3-4519-88D3-3A1640BB92BB}" type="presOf" srcId="{BA746A11-7277-4F3F-BFB3-21E4156E6007}" destId="{400C949D-5A59-4A50-A749-C2B131A48087}" srcOrd="0" destOrd="0" presId="urn:microsoft.com/office/officeart/2005/8/layout/list1"/>
    <dgm:cxn modelId="{50FE39DD-5757-4370-997F-18FC871FFDB4}" srcId="{46E42249-8C91-4CFE-882C-C9D2428E8900}" destId="{40BEE6D6-5BEB-4A5F-8307-71F638CFFE75}" srcOrd="0" destOrd="0" parTransId="{75E4BD59-E0D7-4076-9C88-8757B2AA6D33}" sibTransId="{47ABADC9-FB54-4B2D-A4B2-8891D7F6B90F}"/>
    <dgm:cxn modelId="{070999E7-3CEA-4C0E-92E6-796CF899E3FE}" srcId="{40BEE6D6-5BEB-4A5F-8307-71F638CFFE75}" destId="{BA746A11-7277-4F3F-BFB3-21E4156E6007}" srcOrd="0" destOrd="0" parTransId="{58DB0288-2E59-4629-A201-66172FF0D15C}" sibTransId="{A1A4DF97-7B97-4452-8F4A-BC156E24AB47}"/>
    <dgm:cxn modelId="{28CE50FC-42D6-4B5E-9933-E34EF5BB714B}" type="presOf" srcId="{40BEE6D6-5BEB-4A5F-8307-71F638CFFE75}" destId="{05B23B5D-1431-4E25-ABB1-61357DEA5190}" srcOrd="0" destOrd="0" presId="urn:microsoft.com/office/officeart/2005/8/layout/list1"/>
    <dgm:cxn modelId="{C0F04B21-3004-41C4-B255-4F4684BCF82B}" type="presParOf" srcId="{F893D15D-9EDC-4244-8112-C1ED3F99BBCA}" destId="{FD5A7D6C-7923-49D2-99BB-5239FCEB5A7A}" srcOrd="0" destOrd="0" presId="urn:microsoft.com/office/officeart/2005/8/layout/list1"/>
    <dgm:cxn modelId="{6E1AD11D-7EB6-4CB1-BEBA-79A73A467F67}" type="presParOf" srcId="{FD5A7D6C-7923-49D2-99BB-5239FCEB5A7A}" destId="{05B23B5D-1431-4E25-ABB1-61357DEA5190}" srcOrd="0" destOrd="0" presId="urn:microsoft.com/office/officeart/2005/8/layout/list1"/>
    <dgm:cxn modelId="{2D369B26-D4EE-4CFD-ADEB-C14CB8C8761D}" type="presParOf" srcId="{FD5A7D6C-7923-49D2-99BB-5239FCEB5A7A}" destId="{9C3F72B5-234B-437C-8687-811395D1FA99}" srcOrd="1" destOrd="0" presId="urn:microsoft.com/office/officeart/2005/8/layout/list1"/>
    <dgm:cxn modelId="{5D387162-2F6B-43AE-8502-0365AED651F0}" type="presParOf" srcId="{F893D15D-9EDC-4244-8112-C1ED3F99BBCA}" destId="{195A4CEA-0ED8-4C5A-A872-A3E3FDAB38F2}" srcOrd="1" destOrd="0" presId="urn:microsoft.com/office/officeart/2005/8/layout/list1"/>
    <dgm:cxn modelId="{80A98FE2-F28D-40DB-9E0B-C79CD5D93C87}" type="presParOf" srcId="{F893D15D-9EDC-4244-8112-C1ED3F99BBCA}" destId="{400C949D-5A59-4A50-A749-C2B131A48087}" srcOrd="2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46E42249-8C91-4CFE-882C-C9D2428E8900}" type="doc">
      <dgm:prSet loTypeId="urn:microsoft.com/office/officeart/2005/8/layout/list1" loCatId="list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40BEE6D6-5BEB-4A5F-8307-71F638CFFE75}">
      <dgm:prSet/>
      <dgm:spPr>
        <a:solidFill>
          <a:srgbClr val="FF0000"/>
        </a:solidFill>
        <a:ln>
          <a:solidFill>
            <a:srgbClr val="FF0000"/>
          </a:solidFill>
        </a:ln>
      </dgm:spPr>
      <dgm:t>
        <a:bodyPr/>
        <a:lstStyle/>
        <a:p>
          <a:r>
            <a:rPr lang="en-GB" b="1" dirty="0">
              <a:solidFill>
                <a:schemeClr val="bg2"/>
              </a:solidFill>
            </a:rPr>
            <a:t>Score 2+ = HIGH RISK: </a:t>
          </a:r>
          <a:endParaRPr lang="en-US" dirty="0">
            <a:solidFill>
              <a:schemeClr val="bg2"/>
            </a:solidFill>
          </a:endParaRPr>
        </a:p>
      </dgm:t>
    </dgm:pt>
    <dgm:pt modelId="{75E4BD59-E0D7-4076-9C88-8757B2AA6D33}" type="parTrans" cxnId="{50FE39DD-5757-4370-997F-18FC871FFDB4}">
      <dgm:prSet/>
      <dgm:spPr/>
      <dgm:t>
        <a:bodyPr/>
        <a:lstStyle/>
        <a:p>
          <a:endParaRPr lang="en-US"/>
        </a:p>
      </dgm:t>
    </dgm:pt>
    <dgm:pt modelId="{47ABADC9-FB54-4B2D-A4B2-8891D7F6B90F}" type="sibTrans" cxnId="{50FE39DD-5757-4370-997F-18FC871FFDB4}">
      <dgm:prSet/>
      <dgm:spPr/>
      <dgm:t>
        <a:bodyPr/>
        <a:lstStyle/>
        <a:p>
          <a:endParaRPr lang="en-US"/>
        </a:p>
      </dgm:t>
    </dgm:pt>
    <dgm:pt modelId="{BA746A11-7277-4F3F-BFB3-21E4156E6007}">
      <dgm:prSet custT="1"/>
      <dgm:spPr>
        <a:ln>
          <a:solidFill>
            <a:srgbClr val="FF0000"/>
          </a:solidFill>
        </a:ln>
      </dgm:spPr>
      <dgm:t>
        <a:bodyPr/>
        <a:lstStyle/>
        <a:p>
          <a:r>
            <a:rPr lang="en-GB" sz="2000" dirty="0"/>
            <a:t>Aim to increase oral intake by an </a:t>
          </a:r>
          <a:r>
            <a:rPr lang="en-GB" sz="2000" b="1" dirty="0"/>
            <a:t>extra 500-1000kcal per day </a:t>
          </a:r>
          <a:r>
            <a:rPr lang="en-GB" sz="2000" dirty="0"/>
            <a:t>to prevent further weight loss and to achieve and maintain a healthy BMI (&gt;20kg/m2). </a:t>
          </a:r>
          <a:endParaRPr lang="en-US" sz="2000" dirty="0"/>
        </a:p>
      </dgm:t>
    </dgm:pt>
    <dgm:pt modelId="{58DB0288-2E59-4629-A201-66172FF0D15C}" type="parTrans" cxnId="{070999E7-3CEA-4C0E-92E6-796CF899E3FE}">
      <dgm:prSet/>
      <dgm:spPr/>
      <dgm:t>
        <a:bodyPr/>
        <a:lstStyle/>
        <a:p>
          <a:endParaRPr lang="en-US"/>
        </a:p>
      </dgm:t>
    </dgm:pt>
    <dgm:pt modelId="{A1A4DF97-7B97-4452-8F4A-BC156E24AB47}" type="sibTrans" cxnId="{070999E7-3CEA-4C0E-92E6-796CF899E3FE}">
      <dgm:prSet/>
      <dgm:spPr/>
      <dgm:t>
        <a:bodyPr/>
        <a:lstStyle/>
        <a:p>
          <a:endParaRPr lang="en-US"/>
        </a:p>
      </dgm:t>
    </dgm:pt>
    <dgm:pt modelId="{2648AEC3-02A8-4C58-A518-8953485FB312}">
      <dgm:prSet custT="1"/>
      <dgm:spPr/>
      <dgm:t>
        <a:bodyPr/>
        <a:lstStyle/>
        <a:p>
          <a:r>
            <a:rPr lang="en-GB" sz="2000" dirty="0"/>
            <a:t>At least 2 nourishing drinks, snacks </a:t>
          </a:r>
          <a:r>
            <a:rPr lang="en-GB" sz="2000" b="1" dirty="0"/>
            <a:t>and</a:t>
          </a:r>
          <a:r>
            <a:rPr lang="en-GB" sz="2000" dirty="0"/>
            <a:t> a fortified diet are offered as per the service user’s preference. </a:t>
          </a:r>
        </a:p>
      </dgm:t>
    </dgm:pt>
    <dgm:pt modelId="{C1F7F96B-4190-40F7-9E88-D5EAD354C204}" type="parTrans" cxnId="{BE85B99E-65F5-4AEC-9B49-A87811141CAB}">
      <dgm:prSet/>
      <dgm:spPr/>
      <dgm:t>
        <a:bodyPr/>
        <a:lstStyle/>
        <a:p>
          <a:endParaRPr lang="en-GB"/>
        </a:p>
      </dgm:t>
    </dgm:pt>
    <dgm:pt modelId="{B7A7F05F-4353-41C6-8094-5D997E2CE065}" type="sibTrans" cxnId="{BE85B99E-65F5-4AEC-9B49-A87811141CAB}">
      <dgm:prSet/>
      <dgm:spPr/>
      <dgm:t>
        <a:bodyPr/>
        <a:lstStyle/>
        <a:p>
          <a:endParaRPr lang="en-GB"/>
        </a:p>
      </dgm:t>
    </dgm:pt>
    <dgm:pt modelId="{81A67634-CE10-4B9F-8B47-EB55F1CB3561}">
      <dgm:prSet custT="1"/>
      <dgm:spPr/>
      <dgm:t>
        <a:bodyPr/>
        <a:lstStyle/>
        <a:p>
          <a:r>
            <a:rPr lang="en-GB" sz="2000" dirty="0"/>
            <a:t>Record food and fluid intake for at least 3 days to highlight problem areas; be specific when recording quantities consumed. </a:t>
          </a:r>
        </a:p>
      </dgm:t>
    </dgm:pt>
    <dgm:pt modelId="{8E6BFD40-5482-4675-A943-5926B46DF632}" type="parTrans" cxnId="{405C0BBA-EC3A-40E4-8391-B8509F0E69E1}">
      <dgm:prSet/>
      <dgm:spPr/>
      <dgm:t>
        <a:bodyPr/>
        <a:lstStyle/>
        <a:p>
          <a:endParaRPr lang="en-GB"/>
        </a:p>
      </dgm:t>
    </dgm:pt>
    <dgm:pt modelId="{D0B276A9-BD25-4F9B-8F7F-F02A4685D923}" type="sibTrans" cxnId="{405C0BBA-EC3A-40E4-8391-B8509F0E69E1}">
      <dgm:prSet/>
      <dgm:spPr/>
      <dgm:t>
        <a:bodyPr/>
        <a:lstStyle/>
        <a:p>
          <a:endParaRPr lang="en-GB"/>
        </a:p>
      </dgm:t>
    </dgm:pt>
    <dgm:pt modelId="{F893D15D-9EDC-4244-8112-C1ED3F99BBCA}" type="pres">
      <dgm:prSet presAssocID="{46E42249-8C91-4CFE-882C-C9D2428E8900}" presName="linear" presStyleCnt="0">
        <dgm:presLayoutVars>
          <dgm:dir/>
          <dgm:animLvl val="lvl"/>
          <dgm:resizeHandles val="exact"/>
        </dgm:presLayoutVars>
      </dgm:prSet>
      <dgm:spPr/>
    </dgm:pt>
    <dgm:pt modelId="{FD5A7D6C-7923-49D2-99BB-5239FCEB5A7A}" type="pres">
      <dgm:prSet presAssocID="{40BEE6D6-5BEB-4A5F-8307-71F638CFFE75}" presName="parentLin" presStyleCnt="0"/>
      <dgm:spPr/>
    </dgm:pt>
    <dgm:pt modelId="{05B23B5D-1431-4E25-ABB1-61357DEA5190}" type="pres">
      <dgm:prSet presAssocID="{40BEE6D6-5BEB-4A5F-8307-71F638CFFE75}" presName="parentLeftMargin" presStyleLbl="node1" presStyleIdx="0" presStyleCnt="1"/>
      <dgm:spPr/>
    </dgm:pt>
    <dgm:pt modelId="{9C3F72B5-234B-437C-8687-811395D1FA99}" type="pres">
      <dgm:prSet presAssocID="{40BEE6D6-5BEB-4A5F-8307-71F638CFFE75}" presName="parentText" presStyleLbl="node1" presStyleIdx="0" presStyleCnt="1">
        <dgm:presLayoutVars>
          <dgm:chMax val="0"/>
          <dgm:bulletEnabled val="1"/>
        </dgm:presLayoutVars>
      </dgm:prSet>
      <dgm:spPr/>
    </dgm:pt>
    <dgm:pt modelId="{195A4CEA-0ED8-4C5A-A872-A3E3FDAB38F2}" type="pres">
      <dgm:prSet presAssocID="{40BEE6D6-5BEB-4A5F-8307-71F638CFFE75}" presName="negativeSpace" presStyleCnt="0"/>
      <dgm:spPr/>
    </dgm:pt>
    <dgm:pt modelId="{400C949D-5A59-4A50-A749-C2B131A48087}" type="pres">
      <dgm:prSet presAssocID="{40BEE6D6-5BEB-4A5F-8307-71F638CFFE75}" presName="childText" presStyleLbl="conFgAcc1" presStyleIdx="0" presStyleCnt="1">
        <dgm:presLayoutVars>
          <dgm:bulletEnabled val="1"/>
        </dgm:presLayoutVars>
      </dgm:prSet>
      <dgm:spPr/>
    </dgm:pt>
  </dgm:ptLst>
  <dgm:cxnLst>
    <dgm:cxn modelId="{D169443C-0BE6-43AE-8546-5CD66B5351B4}" type="presOf" srcId="{40BEE6D6-5BEB-4A5F-8307-71F638CFFE75}" destId="{9C3F72B5-234B-437C-8687-811395D1FA99}" srcOrd="1" destOrd="0" presId="urn:microsoft.com/office/officeart/2005/8/layout/list1"/>
    <dgm:cxn modelId="{DA7F4176-6A4C-4AFA-A1C3-52EDA41D28FD}" type="presOf" srcId="{81A67634-CE10-4B9F-8B47-EB55F1CB3561}" destId="{400C949D-5A59-4A50-A749-C2B131A48087}" srcOrd="0" destOrd="2" presId="urn:microsoft.com/office/officeart/2005/8/layout/list1"/>
    <dgm:cxn modelId="{DC546E87-F91D-4C41-A48B-502696EBECA8}" type="presOf" srcId="{46E42249-8C91-4CFE-882C-C9D2428E8900}" destId="{F893D15D-9EDC-4244-8112-C1ED3F99BBCA}" srcOrd="0" destOrd="0" presId="urn:microsoft.com/office/officeart/2005/8/layout/list1"/>
    <dgm:cxn modelId="{6D561E92-A17C-4D3D-8EF0-628906265FCE}" type="presOf" srcId="{2648AEC3-02A8-4C58-A518-8953485FB312}" destId="{400C949D-5A59-4A50-A749-C2B131A48087}" srcOrd="0" destOrd="1" presId="urn:microsoft.com/office/officeart/2005/8/layout/list1"/>
    <dgm:cxn modelId="{BE85B99E-65F5-4AEC-9B49-A87811141CAB}" srcId="{40BEE6D6-5BEB-4A5F-8307-71F638CFFE75}" destId="{2648AEC3-02A8-4C58-A518-8953485FB312}" srcOrd="1" destOrd="0" parTransId="{C1F7F96B-4190-40F7-9E88-D5EAD354C204}" sibTransId="{B7A7F05F-4353-41C6-8094-5D997E2CE065}"/>
    <dgm:cxn modelId="{405C0BBA-EC3A-40E4-8391-B8509F0E69E1}" srcId="{40BEE6D6-5BEB-4A5F-8307-71F638CFFE75}" destId="{81A67634-CE10-4B9F-8B47-EB55F1CB3561}" srcOrd="2" destOrd="0" parTransId="{8E6BFD40-5482-4675-A943-5926B46DF632}" sibTransId="{D0B276A9-BD25-4F9B-8F7F-F02A4685D923}"/>
    <dgm:cxn modelId="{AEF64ECB-B3E3-4519-88D3-3A1640BB92BB}" type="presOf" srcId="{BA746A11-7277-4F3F-BFB3-21E4156E6007}" destId="{400C949D-5A59-4A50-A749-C2B131A48087}" srcOrd="0" destOrd="0" presId="urn:microsoft.com/office/officeart/2005/8/layout/list1"/>
    <dgm:cxn modelId="{50FE39DD-5757-4370-997F-18FC871FFDB4}" srcId="{46E42249-8C91-4CFE-882C-C9D2428E8900}" destId="{40BEE6D6-5BEB-4A5F-8307-71F638CFFE75}" srcOrd="0" destOrd="0" parTransId="{75E4BD59-E0D7-4076-9C88-8757B2AA6D33}" sibTransId="{47ABADC9-FB54-4B2D-A4B2-8891D7F6B90F}"/>
    <dgm:cxn modelId="{070999E7-3CEA-4C0E-92E6-796CF899E3FE}" srcId="{40BEE6D6-5BEB-4A5F-8307-71F638CFFE75}" destId="{BA746A11-7277-4F3F-BFB3-21E4156E6007}" srcOrd="0" destOrd="0" parTransId="{58DB0288-2E59-4629-A201-66172FF0D15C}" sibTransId="{A1A4DF97-7B97-4452-8F4A-BC156E24AB47}"/>
    <dgm:cxn modelId="{28CE50FC-42D6-4B5E-9933-E34EF5BB714B}" type="presOf" srcId="{40BEE6D6-5BEB-4A5F-8307-71F638CFFE75}" destId="{05B23B5D-1431-4E25-ABB1-61357DEA5190}" srcOrd="0" destOrd="0" presId="urn:microsoft.com/office/officeart/2005/8/layout/list1"/>
    <dgm:cxn modelId="{C0F04B21-3004-41C4-B255-4F4684BCF82B}" type="presParOf" srcId="{F893D15D-9EDC-4244-8112-C1ED3F99BBCA}" destId="{FD5A7D6C-7923-49D2-99BB-5239FCEB5A7A}" srcOrd="0" destOrd="0" presId="urn:microsoft.com/office/officeart/2005/8/layout/list1"/>
    <dgm:cxn modelId="{6E1AD11D-7EB6-4CB1-BEBA-79A73A467F67}" type="presParOf" srcId="{FD5A7D6C-7923-49D2-99BB-5239FCEB5A7A}" destId="{05B23B5D-1431-4E25-ABB1-61357DEA5190}" srcOrd="0" destOrd="0" presId="urn:microsoft.com/office/officeart/2005/8/layout/list1"/>
    <dgm:cxn modelId="{2D369B26-D4EE-4CFD-ADEB-C14CB8C8761D}" type="presParOf" srcId="{FD5A7D6C-7923-49D2-99BB-5239FCEB5A7A}" destId="{9C3F72B5-234B-437C-8687-811395D1FA99}" srcOrd="1" destOrd="0" presId="urn:microsoft.com/office/officeart/2005/8/layout/list1"/>
    <dgm:cxn modelId="{5D387162-2F6B-43AE-8502-0365AED651F0}" type="presParOf" srcId="{F893D15D-9EDC-4244-8112-C1ED3F99BBCA}" destId="{195A4CEA-0ED8-4C5A-A872-A3E3FDAB38F2}" srcOrd="1" destOrd="0" presId="urn:microsoft.com/office/officeart/2005/8/layout/list1"/>
    <dgm:cxn modelId="{80A98FE2-F28D-40DB-9E0B-C79CD5D93C87}" type="presParOf" srcId="{F893D15D-9EDC-4244-8112-C1ED3F99BBCA}" destId="{400C949D-5A59-4A50-A749-C2B131A48087}" srcOrd="2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DCF25B5F-AF09-494C-A824-99E73D54A886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598D595A-2CC7-4659-B39D-44D78DCFD4F2}">
      <dgm:prSet/>
      <dgm:spPr>
        <a:solidFill>
          <a:srgbClr val="002060"/>
        </a:solidFill>
      </dgm:spPr>
      <dgm:t>
        <a:bodyPr/>
        <a:lstStyle/>
        <a:p>
          <a:r>
            <a:rPr lang="en-GB" dirty="0"/>
            <a:t>Aim to have 2 every day to prevent weight loss</a:t>
          </a:r>
          <a:endParaRPr lang="en-US" dirty="0"/>
        </a:p>
      </dgm:t>
    </dgm:pt>
    <dgm:pt modelId="{1A4F5897-6BBB-46D8-AD86-78F9F3143EE9}" type="parTrans" cxnId="{2367AB5D-18C7-4784-8EAC-BC845148AA8C}">
      <dgm:prSet/>
      <dgm:spPr/>
      <dgm:t>
        <a:bodyPr/>
        <a:lstStyle/>
        <a:p>
          <a:endParaRPr lang="en-US"/>
        </a:p>
      </dgm:t>
    </dgm:pt>
    <dgm:pt modelId="{6387EE9F-171A-48E6-AEB8-42C6540BCDCC}" type="sibTrans" cxnId="{2367AB5D-18C7-4784-8EAC-BC845148AA8C}">
      <dgm:prSet/>
      <dgm:spPr/>
      <dgm:t>
        <a:bodyPr/>
        <a:lstStyle/>
        <a:p>
          <a:endParaRPr lang="en-US"/>
        </a:p>
      </dgm:t>
    </dgm:pt>
    <dgm:pt modelId="{D5589172-BEB0-4DD0-B87F-7F02FFF4E2A6}">
      <dgm:prSet/>
      <dgm:spPr>
        <a:solidFill>
          <a:srgbClr val="002060"/>
        </a:solidFill>
      </dgm:spPr>
      <dgm:t>
        <a:bodyPr/>
        <a:lstStyle/>
        <a:p>
          <a:r>
            <a:rPr lang="en-GB"/>
            <a:t>Consume in between meals and not as a meal replacement</a:t>
          </a:r>
          <a:endParaRPr lang="en-US"/>
        </a:p>
      </dgm:t>
    </dgm:pt>
    <dgm:pt modelId="{E3781DEE-296C-4B88-BFE0-A908ECC922B3}" type="parTrans" cxnId="{2D1D3D92-9C08-4332-B39F-DE152B992343}">
      <dgm:prSet/>
      <dgm:spPr/>
      <dgm:t>
        <a:bodyPr/>
        <a:lstStyle/>
        <a:p>
          <a:endParaRPr lang="en-US"/>
        </a:p>
      </dgm:t>
    </dgm:pt>
    <dgm:pt modelId="{E0D4E9A2-784A-4D40-94D3-E3DB36444A46}" type="sibTrans" cxnId="{2D1D3D92-9C08-4332-B39F-DE152B992343}">
      <dgm:prSet/>
      <dgm:spPr/>
      <dgm:t>
        <a:bodyPr/>
        <a:lstStyle/>
        <a:p>
          <a:endParaRPr lang="en-US"/>
        </a:p>
      </dgm:t>
    </dgm:pt>
    <dgm:pt modelId="{DFAFEFAA-7A4E-4F91-AD37-88A923773079}">
      <dgm:prSet/>
      <dgm:spPr>
        <a:solidFill>
          <a:srgbClr val="002060"/>
        </a:solidFill>
      </dgm:spPr>
      <dgm:t>
        <a:bodyPr/>
        <a:lstStyle/>
        <a:p>
          <a:r>
            <a:rPr lang="en-GB"/>
            <a:t>Base drinks on milk or fruit juice, rather than water</a:t>
          </a:r>
          <a:endParaRPr lang="en-US"/>
        </a:p>
      </dgm:t>
    </dgm:pt>
    <dgm:pt modelId="{CD1F4591-C466-48BE-8F14-EEF3BFABD1D1}" type="parTrans" cxnId="{F0C4A0BE-0536-46F0-9F56-D5F209EF39CD}">
      <dgm:prSet/>
      <dgm:spPr/>
      <dgm:t>
        <a:bodyPr/>
        <a:lstStyle/>
        <a:p>
          <a:endParaRPr lang="en-US"/>
        </a:p>
      </dgm:t>
    </dgm:pt>
    <dgm:pt modelId="{15A79767-E0CB-4CA4-862B-476C690C50F5}" type="sibTrans" cxnId="{F0C4A0BE-0536-46F0-9F56-D5F209EF39CD}">
      <dgm:prSet/>
      <dgm:spPr/>
      <dgm:t>
        <a:bodyPr/>
        <a:lstStyle/>
        <a:p>
          <a:endParaRPr lang="en-US"/>
        </a:p>
      </dgm:t>
    </dgm:pt>
    <dgm:pt modelId="{83B24B28-5319-4856-9970-CDC152CD44EA}">
      <dgm:prSet/>
      <dgm:spPr>
        <a:solidFill>
          <a:srgbClr val="002060"/>
        </a:solidFill>
      </dgm:spPr>
      <dgm:t>
        <a:bodyPr/>
        <a:lstStyle/>
        <a:p>
          <a:r>
            <a:rPr lang="en-GB"/>
            <a:t>Homemade milkshake</a:t>
          </a:r>
          <a:endParaRPr lang="en-US"/>
        </a:p>
      </dgm:t>
    </dgm:pt>
    <dgm:pt modelId="{AD17DA73-8A89-47DD-908D-774ECEB7247E}" type="parTrans" cxnId="{A0C7DEF1-4C26-4564-B82D-90453651AFAE}">
      <dgm:prSet/>
      <dgm:spPr/>
      <dgm:t>
        <a:bodyPr/>
        <a:lstStyle/>
        <a:p>
          <a:endParaRPr lang="en-US"/>
        </a:p>
      </dgm:t>
    </dgm:pt>
    <dgm:pt modelId="{F99429AE-6491-4A18-ADA9-DAFF0AB487FD}" type="sibTrans" cxnId="{A0C7DEF1-4C26-4564-B82D-90453651AFAE}">
      <dgm:prSet/>
      <dgm:spPr/>
      <dgm:t>
        <a:bodyPr/>
        <a:lstStyle/>
        <a:p>
          <a:endParaRPr lang="en-US"/>
        </a:p>
      </dgm:t>
    </dgm:pt>
    <dgm:pt modelId="{BBC74987-E57D-4BCD-A3E3-9A5EA2DB9DB0}">
      <dgm:prSet/>
      <dgm:spPr/>
      <dgm:t>
        <a:bodyPr/>
        <a:lstStyle/>
        <a:p>
          <a:r>
            <a:rPr lang="en-GB"/>
            <a:t>⅓ pint (180ml) full fat milk  </a:t>
          </a:r>
          <a:endParaRPr lang="en-US"/>
        </a:p>
      </dgm:t>
    </dgm:pt>
    <dgm:pt modelId="{93B39A9C-8C50-4D52-922B-9DD6B5CFC404}" type="parTrans" cxnId="{0B9064D7-3157-4A6C-9C39-C8A1FAAF9D13}">
      <dgm:prSet/>
      <dgm:spPr/>
      <dgm:t>
        <a:bodyPr/>
        <a:lstStyle/>
        <a:p>
          <a:endParaRPr lang="en-US"/>
        </a:p>
      </dgm:t>
    </dgm:pt>
    <dgm:pt modelId="{C32536EE-22D4-4A7B-B9A1-A8EB35B88CEA}" type="sibTrans" cxnId="{0B9064D7-3157-4A6C-9C39-C8A1FAAF9D13}">
      <dgm:prSet/>
      <dgm:spPr/>
      <dgm:t>
        <a:bodyPr/>
        <a:lstStyle/>
        <a:p>
          <a:endParaRPr lang="en-US"/>
        </a:p>
      </dgm:t>
    </dgm:pt>
    <dgm:pt modelId="{0A0488C7-1A57-4CCF-9D9C-5362F714D4D5}">
      <dgm:prSet/>
      <dgm:spPr/>
      <dgm:t>
        <a:bodyPr/>
        <a:lstStyle/>
        <a:p>
          <a:r>
            <a:rPr lang="en-GB"/>
            <a:t>2 generous tablespoons (30g) skimmed milk powder </a:t>
          </a:r>
          <a:endParaRPr lang="en-US"/>
        </a:p>
      </dgm:t>
    </dgm:pt>
    <dgm:pt modelId="{9186500B-A1E2-439D-9981-95E071922C1F}" type="parTrans" cxnId="{C2C04DB1-840B-44FD-83F4-2C2DFDDC9A2B}">
      <dgm:prSet/>
      <dgm:spPr/>
      <dgm:t>
        <a:bodyPr/>
        <a:lstStyle/>
        <a:p>
          <a:endParaRPr lang="en-US"/>
        </a:p>
      </dgm:t>
    </dgm:pt>
    <dgm:pt modelId="{BB192275-FF30-48C9-9367-E37FAA277F74}" type="sibTrans" cxnId="{C2C04DB1-840B-44FD-83F4-2C2DFDDC9A2B}">
      <dgm:prSet/>
      <dgm:spPr/>
      <dgm:t>
        <a:bodyPr/>
        <a:lstStyle/>
        <a:p>
          <a:endParaRPr lang="en-US"/>
        </a:p>
      </dgm:t>
    </dgm:pt>
    <dgm:pt modelId="{C4B5FD26-3F49-4047-A78D-F233624364DC}">
      <dgm:prSet/>
      <dgm:spPr/>
      <dgm:t>
        <a:bodyPr/>
        <a:lstStyle/>
        <a:p>
          <a:r>
            <a:rPr lang="en-GB"/>
            <a:t>2 tablespoons (30ml) double cream</a:t>
          </a:r>
          <a:endParaRPr lang="en-US"/>
        </a:p>
      </dgm:t>
    </dgm:pt>
    <dgm:pt modelId="{C3EE4232-EB56-47A7-BA06-8194FE1E5A27}" type="parTrans" cxnId="{E067099A-59A5-43B0-804E-2A96DDFAC41B}">
      <dgm:prSet/>
      <dgm:spPr/>
      <dgm:t>
        <a:bodyPr/>
        <a:lstStyle/>
        <a:p>
          <a:endParaRPr lang="en-US"/>
        </a:p>
      </dgm:t>
    </dgm:pt>
    <dgm:pt modelId="{70F71008-2980-4FB6-9D0B-DE636659EBF5}" type="sibTrans" cxnId="{E067099A-59A5-43B0-804E-2A96DDFAC41B}">
      <dgm:prSet/>
      <dgm:spPr/>
      <dgm:t>
        <a:bodyPr/>
        <a:lstStyle/>
        <a:p>
          <a:endParaRPr lang="en-US"/>
        </a:p>
      </dgm:t>
    </dgm:pt>
    <dgm:pt modelId="{CCA4EE74-C97B-486A-AD3C-A1AC3AD7CAFF}">
      <dgm:prSet/>
      <dgm:spPr/>
      <dgm:t>
        <a:bodyPr/>
        <a:lstStyle/>
        <a:p>
          <a:r>
            <a:rPr lang="en-GB"/>
            <a:t>4 heaped teaspoons (20g) vitamin fortified milkshake powder  </a:t>
          </a:r>
          <a:endParaRPr lang="en-US"/>
        </a:p>
      </dgm:t>
    </dgm:pt>
    <dgm:pt modelId="{DD7BE7F6-619D-4533-85AE-4EFFC6070F6D}" type="parTrans" cxnId="{AA2399A3-23A8-4331-8AF0-30C9B39D93BA}">
      <dgm:prSet/>
      <dgm:spPr/>
      <dgm:t>
        <a:bodyPr/>
        <a:lstStyle/>
        <a:p>
          <a:endParaRPr lang="en-US"/>
        </a:p>
      </dgm:t>
    </dgm:pt>
    <dgm:pt modelId="{A6944345-36A9-4609-8ECD-ABD374A9765F}" type="sibTrans" cxnId="{AA2399A3-23A8-4331-8AF0-30C9B39D93BA}">
      <dgm:prSet/>
      <dgm:spPr/>
      <dgm:t>
        <a:bodyPr/>
        <a:lstStyle/>
        <a:p>
          <a:endParaRPr lang="en-US"/>
        </a:p>
      </dgm:t>
    </dgm:pt>
    <dgm:pt modelId="{B4739998-63B3-4C0E-9F9F-1690233154A8}" type="pres">
      <dgm:prSet presAssocID="{DCF25B5F-AF09-494C-A824-99E73D54A886}" presName="linear" presStyleCnt="0">
        <dgm:presLayoutVars>
          <dgm:animLvl val="lvl"/>
          <dgm:resizeHandles val="exact"/>
        </dgm:presLayoutVars>
      </dgm:prSet>
      <dgm:spPr/>
    </dgm:pt>
    <dgm:pt modelId="{716CDD23-2DA9-4DD5-8400-BCE9C75DF3A1}" type="pres">
      <dgm:prSet presAssocID="{598D595A-2CC7-4659-B39D-44D78DCFD4F2}" presName="parentText" presStyleLbl="node1" presStyleIdx="0" presStyleCnt="4">
        <dgm:presLayoutVars>
          <dgm:chMax val="0"/>
          <dgm:bulletEnabled val="1"/>
        </dgm:presLayoutVars>
      </dgm:prSet>
      <dgm:spPr/>
    </dgm:pt>
    <dgm:pt modelId="{B9C89B9F-0273-42DC-9F77-761F81E626B9}" type="pres">
      <dgm:prSet presAssocID="{6387EE9F-171A-48E6-AEB8-42C6540BCDCC}" presName="spacer" presStyleCnt="0"/>
      <dgm:spPr/>
    </dgm:pt>
    <dgm:pt modelId="{1D82F78E-B4C0-4F3D-861F-B505B4AFB66A}" type="pres">
      <dgm:prSet presAssocID="{D5589172-BEB0-4DD0-B87F-7F02FFF4E2A6}" presName="parentText" presStyleLbl="node1" presStyleIdx="1" presStyleCnt="4">
        <dgm:presLayoutVars>
          <dgm:chMax val="0"/>
          <dgm:bulletEnabled val="1"/>
        </dgm:presLayoutVars>
      </dgm:prSet>
      <dgm:spPr/>
    </dgm:pt>
    <dgm:pt modelId="{3194B544-B0D1-45D5-9E6D-32108585278B}" type="pres">
      <dgm:prSet presAssocID="{E0D4E9A2-784A-4D40-94D3-E3DB36444A46}" presName="spacer" presStyleCnt="0"/>
      <dgm:spPr/>
    </dgm:pt>
    <dgm:pt modelId="{E3078AF6-06E5-4498-A3C5-1710E00CE5BF}" type="pres">
      <dgm:prSet presAssocID="{DFAFEFAA-7A4E-4F91-AD37-88A923773079}" presName="parentText" presStyleLbl="node1" presStyleIdx="2" presStyleCnt="4">
        <dgm:presLayoutVars>
          <dgm:chMax val="0"/>
          <dgm:bulletEnabled val="1"/>
        </dgm:presLayoutVars>
      </dgm:prSet>
      <dgm:spPr/>
    </dgm:pt>
    <dgm:pt modelId="{02193662-25E3-4917-A19E-43B9AD96D08D}" type="pres">
      <dgm:prSet presAssocID="{15A79767-E0CB-4CA4-862B-476C690C50F5}" presName="spacer" presStyleCnt="0"/>
      <dgm:spPr/>
    </dgm:pt>
    <dgm:pt modelId="{9B54D15C-7AC7-4492-95CF-5363022C80D6}" type="pres">
      <dgm:prSet presAssocID="{83B24B28-5319-4856-9970-CDC152CD44EA}" presName="parentText" presStyleLbl="node1" presStyleIdx="3" presStyleCnt="4">
        <dgm:presLayoutVars>
          <dgm:chMax val="0"/>
          <dgm:bulletEnabled val="1"/>
        </dgm:presLayoutVars>
      </dgm:prSet>
      <dgm:spPr/>
    </dgm:pt>
    <dgm:pt modelId="{A94508D3-29DC-459B-8BFC-350DD59A4E21}" type="pres">
      <dgm:prSet presAssocID="{83B24B28-5319-4856-9970-CDC152CD44EA}" presName="childText" presStyleLbl="revTx" presStyleIdx="0" presStyleCnt="1">
        <dgm:presLayoutVars>
          <dgm:bulletEnabled val="1"/>
        </dgm:presLayoutVars>
      </dgm:prSet>
      <dgm:spPr/>
    </dgm:pt>
  </dgm:ptLst>
  <dgm:cxnLst>
    <dgm:cxn modelId="{2367AB5D-18C7-4784-8EAC-BC845148AA8C}" srcId="{DCF25B5F-AF09-494C-A824-99E73D54A886}" destId="{598D595A-2CC7-4659-B39D-44D78DCFD4F2}" srcOrd="0" destOrd="0" parTransId="{1A4F5897-6BBB-46D8-AD86-78F9F3143EE9}" sibTransId="{6387EE9F-171A-48E6-AEB8-42C6540BCDCC}"/>
    <dgm:cxn modelId="{A4642E6B-69B4-4C2B-B0CC-773FBB17358B}" type="presOf" srcId="{83B24B28-5319-4856-9970-CDC152CD44EA}" destId="{9B54D15C-7AC7-4492-95CF-5363022C80D6}" srcOrd="0" destOrd="0" presId="urn:microsoft.com/office/officeart/2005/8/layout/vList2"/>
    <dgm:cxn modelId="{B573784E-F469-4656-974D-EA50E732A7D6}" type="presOf" srcId="{0A0488C7-1A57-4CCF-9D9C-5362F714D4D5}" destId="{A94508D3-29DC-459B-8BFC-350DD59A4E21}" srcOrd="0" destOrd="1" presId="urn:microsoft.com/office/officeart/2005/8/layout/vList2"/>
    <dgm:cxn modelId="{2D1D3D92-9C08-4332-B39F-DE152B992343}" srcId="{DCF25B5F-AF09-494C-A824-99E73D54A886}" destId="{D5589172-BEB0-4DD0-B87F-7F02FFF4E2A6}" srcOrd="1" destOrd="0" parTransId="{E3781DEE-296C-4B88-BFE0-A908ECC922B3}" sibTransId="{E0D4E9A2-784A-4D40-94D3-E3DB36444A46}"/>
    <dgm:cxn modelId="{C56D0B97-3592-4D4F-91DA-3518AC3E3B71}" type="presOf" srcId="{BBC74987-E57D-4BCD-A3E3-9A5EA2DB9DB0}" destId="{A94508D3-29DC-459B-8BFC-350DD59A4E21}" srcOrd="0" destOrd="0" presId="urn:microsoft.com/office/officeart/2005/8/layout/vList2"/>
    <dgm:cxn modelId="{E067099A-59A5-43B0-804E-2A96DDFAC41B}" srcId="{83B24B28-5319-4856-9970-CDC152CD44EA}" destId="{C4B5FD26-3F49-4047-A78D-F233624364DC}" srcOrd="2" destOrd="0" parTransId="{C3EE4232-EB56-47A7-BA06-8194FE1E5A27}" sibTransId="{70F71008-2980-4FB6-9D0B-DE636659EBF5}"/>
    <dgm:cxn modelId="{AA2399A3-23A8-4331-8AF0-30C9B39D93BA}" srcId="{83B24B28-5319-4856-9970-CDC152CD44EA}" destId="{CCA4EE74-C97B-486A-AD3C-A1AC3AD7CAFF}" srcOrd="3" destOrd="0" parTransId="{DD7BE7F6-619D-4533-85AE-4EFFC6070F6D}" sibTransId="{A6944345-36A9-4609-8ECD-ABD374A9765F}"/>
    <dgm:cxn modelId="{82BFFFA7-6932-4B4F-BBCF-A25CDEE128FB}" type="presOf" srcId="{D5589172-BEB0-4DD0-B87F-7F02FFF4E2A6}" destId="{1D82F78E-B4C0-4F3D-861F-B505B4AFB66A}" srcOrd="0" destOrd="0" presId="urn:microsoft.com/office/officeart/2005/8/layout/vList2"/>
    <dgm:cxn modelId="{C9AE7DA8-5E3B-4845-B380-56A664DBD259}" type="presOf" srcId="{C4B5FD26-3F49-4047-A78D-F233624364DC}" destId="{A94508D3-29DC-459B-8BFC-350DD59A4E21}" srcOrd="0" destOrd="2" presId="urn:microsoft.com/office/officeart/2005/8/layout/vList2"/>
    <dgm:cxn modelId="{C2C04DB1-840B-44FD-83F4-2C2DFDDC9A2B}" srcId="{83B24B28-5319-4856-9970-CDC152CD44EA}" destId="{0A0488C7-1A57-4CCF-9D9C-5362F714D4D5}" srcOrd="1" destOrd="0" parTransId="{9186500B-A1E2-439D-9981-95E071922C1F}" sibTransId="{BB192275-FF30-48C9-9367-E37FAA277F74}"/>
    <dgm:cxn modelId="{F0C4A0BE-0536-46F0-9F56-D5F209EF39CD}" srcId="{DCF25B5F-AF09-494C-A824-99E73D54A886}" destId="{DFAFEFAA-7A4E-4F91-AD37-88A923773079}" srcOrd="2" destOrd="0" parTransId="{CD1F4591-C466-48BE-8F14-EEF3BFABD1D1}" sibTransId="{15A79767-E0CB-4CA4-862B-476C690C50F5}"/>
    <dgm:cxn modelId="{B6020FC9-D862-4D82-A0E0-6E75D26C6355}" type="presOf" srcId="{DCF25B5F-AF09-494C-A824-99E73D54A886}" destId="{B4739998-63B3-4C0E-9F9F-1690233154A8}" srcOrd="0" destOrd="0" presId="urn:microsoft.com/office/officeart/2005/8/layout/vList2"/>
    <dgm:cxn modelId="{45EB13CF-C875-4B92-A0A8-5FCF4D29F96C}" type="presOf" srcId="{CCA4EE74-C97B-486A-AD3C-A1AC3AD7CAFF}" destId="{A94508D3-29DC-459B-8BFC-350DD59A4E21}" srcOrd="0" destOrd="3" presId="urn:microsoft.com/office/officeart/2005/8/layout/vList2"/>
    <dgm:cxn modelId="{FFFA8AD3-2251-425B-A145-7AE0027301AE}" type="presOf" srcId="{598D595A-2CC7-4659-B39D-44D78DCFD4F2}" destId="{716CDD23-2DA9-4DD5-8400-BCE9C75DF3A1}" srcOrd="0" destOrd="0" presId="urn:microsoft.com/office/officeart/2005/8/layout/vList2"/>
    <dgm:cxn modelId="{0B9064D7-3157-4A6C-9C39-C8A1FAAF9D13}" srcId="{83B24B28-5319-4856-9970-CDC152CD44EA}" destId="{BBC74987-E57D-4BCD-A3E3-9A5EA2DB9DB0}" srcOrd="0" destOrd="0" parTransId="{93B39A9C-8C50-4D52-922B-9DD6B5CFC404}" sibTransId="{C32536EE-22D4-4A7B-B9A1-A8EB35B88CEA}"/>
    <dgm:cxn modelId="{D27244E1-1864-47FD-95B3-C6768EED374F}" type="presOf" srcId="{DFAFEFAA-7A4E-4F91-AD37-88A923773079}" destId="{E3078AF6-06E5-4498-A3C5-1710E00CE5BF}" srcOrd="0" destOrd="0" presId="urn:microsoft.com/office/officeart/2005/8/layout/vList2"/>
    <dgm:cxn modelId="{A0C7DEF1-4C26-4564-B82D-90453651AFAE}" srcId="{DCF25B5F-AF09-494C-A824-99E73D54A886}" destId="{83B24B28-5319-4856-9970-CDC152CD44EA}" srcOrd="3" destOrd="0" parTransId="{AD17DA73-8A89-47DD-908D-774ECEB7247E}" sibTransId="{F99429AE-6491-4A18-ADA9-DAFF0AB487FD}"/>
    <dgm:cxn modelId="{FD2F770E-F3FF-47DE-89F4-F892C9628A34}" type="presParOf" srcId="{B4739998-63B3-4C0E-9F9F-1690233154A8}" destId="{716CDD23-2DA9-4DD5-8400-BCE9C75DF3A1}" srcOrd="0" destOrd="0" presId="urn:microsoft.com/office/officeart/2005/8/layout/vList2"/>
    <dgm:cxn modelId="{90D88746-7018-45CA-931E-F093A7BCE6BC}" type="presParOf" srcId="{B4739998-63B3-4C0E-9F9F-1690233154A8}" destId="{B9C89B9F-0273-42DC-9F77-761F81E626B9}" srcOrd="1" destOrd="0" presId="urn:microsoft.com/office/officeart/2005/8/layout/vList2"/>
    <dgm:cxn modelId="{8D29AB85-5CBF-4192-B1EB-C309C03C647A}" type="presParOf" srcId="{B4739998-63B3-4C0E-9F9F-1690233154A8}" destId="{1D82F78E-B4C0-4F3D-861F-B505B4AFB66A}" srcOrd="2" destOrd="0" presId="urn:microsoft.com/office/officeart/2005/8/layout/vList2"/>
    <dgm:cxn modelId="{BC8A5C3E-B013-471B-859C-1BDCD98D02D7}" type="presParOf" srcId="{B4739998-63B3-4C0E-9F9F-1690233154A8}" destId="{3194B544-B0D1-45D5-9E6D-32108585278B}" srcOrd="3" destOrd="0" presId="urn:microsoft.com/office/officeart/2005/8/layout/vList2"/>
    <dgm:cxn modelId="{EB81BD48-3B90-446E-9E98-4BA3E87B9201}" type="presParOf" srcId="{B4739998-63B3-4C0E-9F9F-1690233154A8}" destId="{E3078AF6-06E5-4498-A3C5-1710E00CE5BF}" srcOrd="4" destOrd="0" presId="urn:microsoft.com/office/officeart/2005/8/layout/vList2"/>
    <dgm:cxn modelId="{E832CC23-D0D0-4FC3-9E4E-A71CE05EB615}" type="presParOf" srcId="{B4739998-63B3-4C0E-9F9F-1690233154A8}" destId="{02193662-25E3-4917-A19E-43B9AD96D08D}" srcOrd="5" destOrd="0" presId="urn:microsoft.com/office/officeart/2005/8/layout/vList2"/>
    <dgm:cxn modelId="{7FEEBE7C-0627-4D50-9605-7F632F2A2DC7}" type="presParOf" srcId="{B4739998-63B3-4C0E-9F9F-1690233154A8}" destId="{9B54D15C-7AC7-4492-95CF-5363022C80D6}" srcOrd="6" destOrd="0" presId="urn:microsoft.com/office/officeart/2005/8/layout/vList2"/>
    <dgm:cxn modelId="{D5BAA6A3-681E-4AED-9C68-CE0FB967B6F8}" type="presParOf" srcId="{B4739998-63B3-4C0E-9F9F-1690233154A8}" destId="{A94508D3-29DC-459B-8BFC-350DD59A4E21}" srcOrd="7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37ABDC3-5694-49A8-A77D-C16526269BC9}">
      <dsp:nvSpPr>
        <dsp:cNvPr id="0" name=""/>
        <dsp:cNvSpPr/>
      </dsp:nvSpPr>
      <dsp:spPr>
        <a:xfrm>
          <a:off x="1672883" y="2223"/>
          <a:ext cx="3289194" cy="1973516"/>
        </a:xfrm>
        <a:prstGeom prst="rect">
          <a:avLst/>
        </a:prstGeom>
        <a:solidFill>
          <a:srgbClr val="002060"/>
        </a:soli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400" kern="1200"/>
            <a:t>Acutely unwell</a:t>
          </a:r>
          <a:endParaRPr lang="en-US" sz="2400" kern="1200"/>
        </a:p>
      </dsp:txBody>
      <dsp:txXfrm>
        <a:off x="1672883" y="2223"/>
        <a:ext cx="3289194" cy="1973516"/>
      </dsp:txXfrm>
    </dsp:sp>
    <dsp:sp modelId="{D5BA5241-CDF3-4A85-91D6-1BE295F9914F}">
      <dsp:nvSpPr>
        <dsp:cNvPr id="0" name=""/>
        <dsp:cNvSpPr/>
      </dsp:nvSpPr>
      <dsp:spPr>
        <a:xfrm>
          <a:off x="5290997" y="2223"/>
          <a:ext cx="3289194" cy="1973516"/>
        </a:xfrm>
        <a:prstGeom prst="rect">
          <a:avLst/>
        </a:prstGeom>
        <a:solidFill>
          <a:srgbClr val="002060"/>
        </a:soli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400" kern="1200" dirty="0"/>
            <a:t>Chronic illness e.g. COPD, cancer</a:t>
          </a:r>
          <a:endParaRPr lang="en-US" sz="2400" kern="1200" dirty="0"/>
        </a:p>
      </dsp:txBody>
      <dsp:txXfrm>
        <a:off x="5290997" y="2223"/>
        <a:ext cx="3289194" cy="1973516"/>
      </dsp:txXfrm>
    </dsp:sp>
    <dsp:sp modelId="{5F97EC81-3E61-4097-B074-DAB4222FF76F}">
      <dsp:nvSpPr>
        <dsp:cNvPr id="0" name=""/>
        <dsp:cNvSpPr/>
      </dsp:nvSpPr>
      <dsp:spPr>
        <a:xfrm>
          <a:off x="1672883" y="2304659"/>
          <a:ext cx="3289194" cy="1973516"/>
        </a:xfrm>
        <a:prstGeom prst="rect">
          <a:avLst/>
        </a:prstGeom>
        <a:solidFill>
          <a:srgbClr val="002060"/>
        </a:soli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400" kern="1200" dirty="0"/>
            <a:t>Progressive diseases e.g. dementia</a:t>
          </a:r>
          <a:endParaRPr lang="en-US" sz="2400" kern="1200" dirty="0"/>
        </a:p>
      </dsp:txBody>
      <dsp:txXfrm>
        <a:off x="1672883" y="2304659"/>
        <a:ext cx="3289194" cy="1973516"/>
      </dsp:txXfrm>
    </dsp:sp>
    <dsp:sp modelId="{B4309ED2-0FEC-42B5-A9E2-03245CC3C84B}">
      <dsp:nvSpPr>
        <dsp:cNvPr id="0" name=""/>
        <dsp:cNvSpPr/>
      </dsp:nvSpPr>
      <dsp:spPr>
        <a:xfrm>
          <a:off x="5290997" y="2304659"/>
          <a:ext cx="3289194" cy="1973516"/>
        </a:xfrm>
        <a:prstGeom prst="rect">
          <a:avLst/>
        </a:prstGeom>
        <a:solidFill>
          <a:srgbClr val="002060"/>
        </a:soli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400" kern="1200"/>
            <a:t>Disability e.g. immobility </a:t>
          </a:r>
          <a:endParaRPr lang="en-US" sz="2400" kern="1200"/>
        </a:p>
      </dsp:txBody>
      <dsp:txXfrm>
        <a:off x="5290997" y="2304659"/>
        <a:ext cx="3289194" cy="1973516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48DED28-537B-4924-8809-22E64E975A95}">
      <dsp:nvSpPr>
        <dsp:cNvPr id="0" name=""/>
        <dsp:cNvSpPr/>
      </dsp:nvSpPr>
      <dsp:spPr>
        <a:xfrm>
          <a:off x="988489" y="1746"/>
          <a:ext cx="2138453" cy="1283072"/>
        </a:xfrm>
        <a:prstGeom prst="rect">
          <a:avLst/>
        </a:prstGeom>
        <a:solidFill>
          <a:srgbClr val="00206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000" kern="1200"/>
            <a:t>Taste changes</a:t>
          </a:r>
          <a:endParaRPr lang="en-US" sz="2000" kern="1200"/>
        </a:p>
      </dsp:txBody>
      <dsp:txXfrm>
        <a:off x="988489" y="1746"/>
        <a:ext cx="2138453" cy="1283072"/>
      </dsp:txXfrm>
    </dsp:sp>
    <dsp:sp modelId="{477FB1B4-55B4-499F-8006-DAB9A7D77D6E}">
      <dsp:nvSpPr>
        <dsp:cNvPr id="0" name=""/>
        <dsp:cNvSpPr/>
      </dsp:nvSpPr>
      <dsp:spPr>
        <a:xfrm>
          <a:off x="3340788" y="1746"/>
          <a:ext cx="2138453" cy="1283072"/>
        </a:xfrm>
        <a:prstGeom prst="rect">
          <a:avLst/>
        </a:prstGeom>
        <a:solidFill>
          <a:srgbClr val="00206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000" kern="1200" dirty="0"/>
            <a:t>Decreased appetite and thirst</a:t>
          </a:r>
          <a:endParaRPr lang="en-US" sz="2000" kern="1200" dirty="0"/>
        </a:p>
      </dsp:txBody>
      <dsp:txXfrm>
        <a:off x="3340788" y="1746"/>
        <a:ext cx="2138453" cy="1283072"/>
      </dsp:txXfrm>
    </dsp:sp>
    <dsp:sp modelId="{281414F6-3FA5-4BE3-9D17-B31675CB6CB6}">
      <dsp:nvSpPr>
        <dsp:cNvPr id="0" name=""/>
        <dsp:cNvSpPr/>
      </dsp:nvSpPr>
      <dsp:spPr>
        <a:xfrm>
          <a:off x="5693088" y="1746"/>
          <a:ext cx="2138453" cy="1283072"/>
        </a:xfrm>
        <a:prstGeom prst="rect">
          <a:avLst/>
        </a:prstGeom>
        <a:solidFill>
          <a:srgbClr val="00206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000" kern="1200" dirty="0"/>
            <a:t>Thinking already eaten</a:t>
          </a:r>
          <a:endParaRPr lang="en-US" sz="2000" kern="1200" dirty="0"/>
        </a:p>
      </dsp:txBody>
      <dsp:txXfrm>
        <a:off x="5693088" y="1746"/>
        <a:ext cx="2138453" cy="1283072"/>
      </dsp:txXfrm>
    </dsp:sp>
    <dsp:sp modelId="{FA5CADA3-71E1-41E2-8183-C6874716EC4B}">
      <dsp:nvSpPr>
        <dsp:cNvPr id="0" name=""/>
        <dsp:cNvSpPr/>
      </dsp:nvSpPr>
      <dsp:spPr>
        <a:xfrm>
          <a:off x="8045387" y="1746"/>
          <a:ext cx="2138453" cy="1283072"/>
        </a:xfrm>
        <a:prstGeom prst="rect">
          <a:avLst/>
        </a:prstGeom>
        <a:solidFill>
          <a:srgbClr val="00206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000" kern="1200"/>
            <a:t>Forgetting how to eat </a:t>
          </a:r>
          <a:endParaRPr lang="en-US" sz="2000" kern="1200"/>
        </a:p>
      </dsp:txBody>
      <dsp:txXfrm>
        <a:off x="8045387" y="1746"/>
        <a:ext cx="2138453" cy="1283072"/>
      </dsp:txXfrm>
    </dsp:sp>
    <dsp:sp modelId="{0088B1D5-A5A6-43F0-9647-2BB88C59D6FE}">
      <dsp:nvSpPr>
        <dsp:cNvPr id="0" name=""/>
        <dsp:cNvSpPr/>
      </dsp:nvSpPr>
      <dsp:spPr>
        <a:xfrm>
          <a:off x="988489" y="1498663"/>
          <a:ext cx="2138453" cy="1283072"/>
        </a:xfrm>
        <a:prstGeom prst="rect">
          <a:avLst/>
        </a:prstGeom>
        <a:solidFill>
          <a:srgbClr val="00206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000" kern="1200" dirty="0"/>
            <a:t>Walking</a:t>
          </a:r>
          <a:endParaRPr lang="en-US" sz="2000" kern="1200" dirty="0"/>
        </a:p>
      </dsp:txBody>
      <dsp:txXfrm>
        <a:off x="988489" y="1498663"/>
        <a:ext cx="2138453" cy="1283072"/>
      </dsp:txXfrm>
    </dsp:sp>
    <dsp:sp modelId="{D410EEF6-A918-41E2-9755-7181560A7AF3}">
      <dsp:nvSpPr>
        <dsp:cNvPr id="0" name=""/>
        <dsp:cNvSpPr/>
      </dsp:nvSpPr>
      <dsp:spPr>
        <a:xfrm>
          <a:off x="3340788" y="1498663"/>
          <a:ext cx="2138453" cy="1283072"/>
        </a:xfrm>
        <a:prstGeom prst="rect">
          <a:avLst/>
        </a:prstGeom>
        <a:solidFill>
          <a:srgbClr val="00206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000" kern="1200"/>
            <a:t>Night and day reversal</a:t>
          </a:r>
          <a:endParaRPr lang="en-US" sz="2000" kern="1200"/>
        </a:p>
      </dsp:txBody>
      <dsp:txXfrm>
        <a:off x="3340788" y="1498663"/>
        <a:ext cx="2138453" cy="1283072"/>
      </dsp:txXfrm>
    </dsp:sp>
    <dsp:sp modelId="{59942BA7-25B6-4B35-B18A-E07A8A143B02}">
      <dsp:nvSpPr>
        <dsp:cNvPr id="0" name=""/>
        <dsp:cNvSpPr/>
      </dsp:nvSpPr>
      <dsp:spPr>
        <a:xfrm>
          <a:off x="5693088" y="1498663"/>
          <a:ext cx="2138453" cy="1283072"/>
        </a:xfrm>
        <a:prstGeom prst="rect">
          <a:avLst/>
        </a:prstGeom>
        <a:solidFill>
          <a:srgbClr val="00206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000" kern="1200"/>
            <a:t>Sight changes</a:t>
          </a:r>
          <a:endParaRPr lang="en-US" sz="2000" kern="1200"/>
        </a:p>
      </dsp:txBody>
      <dsp:txXfrm>
        <a:off x="5693088" y="1498663"/>
        <a:ext cx="2138453" cy="1283072"/>
      </dsp:txXfrm>
    </dsp:sp>
    <dsp:sp modelId="{2FE5BB3D-40A5-40D7-BD45-47666CE61D94}">
      <dsp:nvSpPr>
        <dsp:cNvPr id="0" name=""/>
        <dsp:cNvSpPr/>
      </dsp:nvSpPr>
      <dsp:spPr>
        <a:xfrm>
          <a:off x="8045387" y="1498663"/>
          <a:ext cx="2138453" cy="1283072"/>
        </a:xfrm>
        <a:prstGeom prst="rect">
          <a:avLst/>
        </a:prstGeom>
        <a:solidFill>
          <a:srgbClr val="00206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000" kern="1200"/>
            <a:t>Communication and choices</a:t>
          </a:r>
          <a:endParaRPr lang="en-US" sz="2000" kern="1200"/>
        </a:p>
      </dsp:txBody>
      <dsp:txXfrm>
        <a:off x="8045387" y="1498663"/>
        <a:ext cx="2138453" cy="1283072"/>
      </dsp:txXfrm>
    </dsp:sp>
    <dsp:sp modelId="{109DE4E8-4403-4979-9F38-681F6EF3D418}">
      <dsp:nvSpPr>
        <dsp:cNvPr id="0" name=""/>
        <dsp:cNvSpPr/>
      </dsp:nvSpPr>
      <dsp:spPr>
        <a:xfrm>
          <a:off x="3340788" y="2995581"/>
          <a:ext cx="2138453" cy="1283072"/>
        </a:xfrm>
        <a:prstGeom prst="rect">
          <a:avLst/>
        </a:prstGeom>
        <a:solidFill>
          <a:srgbClr val="00206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000" kern="1200"/>
            <a:t>Mood changes</a:t>
          </a:r>
          <a:endParaRPr lang="en-US" sz="2000" kern="1200"/>
        </a:p>
      </dsp:txBody>
      <dsp:txXfrm>
        <a:off x="3340788" y="2995581"/>
        <a:ext cx="2138453" cy="1283072"/>
      </dsp:txXfrm>
    </dsp:sp>
    <dsp:sp modelId="{B7164D4A-3AF1-4BEA-936C-CA258D718686}">
      <dsp:nvSpPr>
        <dsp:cNvPr id="0" name=""/>
        <dsp:cNvSpPr/>
      </dsp:nvSpPr>
      <dsp:spPr>
        <a:xfrm>
          <a:off x="5693088" y="2995581"/>
          <a:ext cx="2138453" cy="1283072"/>
        </a:xfrm>
        <a:prstGeom prst="rect">
          <a:avLst/>
        </a:prstGeom>
        <a:solidFill>
          <a:srgbClr val="00206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000" kern="1200"/>
            <a:t>Co-ordination changes</a:t>
          </a:r>
          <a:endParaRPr lang="en-US" sz="2000" kern="1200"/>
        </a:p>
      </dsp:txBody>
      <dsp:txXfrm>
        <a:off x="5693088" y="2995581"/>
        <a:ext cx="2138453" cy="1283072"/>
      </dsp:txXfrm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99329AA-E27C-4695-BCA9-712E74CDA6CE}">
      <dsp:nvSpPr>
        <dsp:cNvPr id="0" name=""/>
        <dsp:cNvSpPr/>
      </dsp:nvSpPr>
      <dsp:spPr>
        <a:xfrm>
          <a:off x="0" y="1618"/>
          <a:ext cx="11172331" cy="844115"/>
        </a:xfrm>
        <a:prstGeom prst="roundRect">
          <a:avLst/>
        </a:prstGeom>
        <a:solidFill>
          <a:srgbClr val="00206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400" kern="1200"/>
            <a:t>No place for diabetic foods</a:t>
          </a:r>
          <a:endParaRPr lang="en-US" sz="2400" kern="1200"/>
        </a:p>
      </dsp:txBody>
      <dsp:txXfrm>
        <a:off x="41206" y="42824"/>
        <a:ext cx="11089919" cy="761703"/>
      </dsp:txXfrm>
    </dsp:sp>
    <dsp:sp modelId="{367F2791-F6F8-4997-987D-98E260795CFE}">
      <dsp:nvSpPr>
        <dsp:cNvPr id="0" name=""/>
        <dsp:cNvSpPr/>
      </dsp:nvSpPr>
      <dsp:spPr>
        <a:xfrm>
          <a:off x="0" y="859880"/>
          <a:ext cx="11172331" cy="844115"/>
        </a:xfrm>
        <a:prstGeom prst="roundRect">
          <a:avLst/>
        </a:prstGeom>
        <a:solidFill>
          <a:srgbClr val="00206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400" kern="1200"/>
            <a:t>No food exclusions – balanced diet</a:t>
          </a:r>
          <a:endParaRPr lang="en-US" sz="2400" kern="1200"/>
        </a:p>
      </dsp:txBody>
      <dsp:txXfrm>
        <a:off x="41206" y="901086"/>
        <a:ext cx="11089919" cy="761703"/>
      </dsp:txXfrm>
    </dsp:sp>
    <dsp:sp modelId="{B4B0B45A-EA42-4F0A-B29E-4D31972C424C}">
      <dsp:nvSpPr>
        <dsp:cNvPr id="0" name=""/>
        <dsp:cNvSpPr/>
      </dsp:nvSpPr>
      <dsp:spPr>
        <a:xfrm>
          <a:off x="0" y="1718142"/>
          <a:ext cx="11172331" cy="844115"/>
        </a:xfrm>
        <a:prstGeom prst="roundRect">
          <a:avLst/>
        </a:prstGeom>
        <a:solidFill>
          <a:srgbClr val="00206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400" kern="1200"/>
            <a:t>Medical management of diabetes </a:t>
          </a:r>
          <a:endParaRPr lang="en-US" sz="2400" kern="1200"/>
        </a:p>
      </dsp:txBody>
      <dsp:txXfrm>
        <a:off x="41206" y="1759348"/>
        <a:ext cx="11089919" cy="761703"/>
      </dsp:txXfrm>
    </dsp:sp>
    <dsp:sp modelId="{FC77510D-68E2-4CC1-9DEA-461543488166}">
      <dsp:nvSpPr>
        <dsp:cNvPr id="0" name=""/>
        <dsp:cNvSpPr/>
      </dsp:nvSpPr>
      <dsp:spPr>
        <a:xfrm>
          <a:off x="0" y="2576404"/>
          <a:ext cx="11172331" cy="844115"/>
        </a:xfrm>
        <a:prstGeom prst="roundRect">
          <a:avLst/>
        </a:prstGeom>
        <a:solidFill>
          <a:srgbClr val="00206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400" kern="1200" dirty="0"/>
            <a:t>Discuss with health care professional about adjusting medication if needed</a:t>
          </a:r>
          <a:endParaRPr lang="en-US" sz="2400" kern="1200" dirty="0"/>
        </a:p>
      </dsp:txBody>
      <dsp:txXfrm>
        <a:off x="41206" y="2617610"/>
        <a:ext cx="11089919" cy="761703"/>
      </dsp:txXfrm>
    </dsp:sp>
    <dsp:sp modelId="{419008F6-60A4-4D1D-8873-982FA0015458}">
      <dsp:nvSpPr>
        <dsp:cNvPr id="0" name=""/>
        <dsp:cNvSpPr/>
      </dsp:nvSpPr>
      <dsp:spPr>
        <a:xfrm>
          <a:off x="0" y="3434666"/>
          <a:ext cx="11172331" cy="844115"/>
        </a:xfrm>
        <a:prstGeom prst="roundRect">
          <a:avLst/>
        </a:prstGeom>
        <a:solidFill>
          <a:srgbClr val="00206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400" kern="1200" dirty="0"/>
            <a:t>Acute risk of malnutrition &gt; chronic risk of poor glycaemic control</a:t>
          </a:r>
          <a:endParaRPr lang="en-US" sz="2400" kern="1200" dirty="0"/>
        </a:p>
      </dsp:txBody>
      <dsp:txXfrm>
        <a:off x="41206" y="3475872"/>
        <a:ext cx="11089919" cy="761703"/>
      </dsp:txXfrm>
    </dsp:sp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A9C1D1B-58FA-42BA-8B18-315695E12860}">
      <dsp:nvSpPr>
        <dsp:cNvPr id="0" name=""/>
        <dsp:cNvSpPr/>
      </dsp:nvSpPr>
      <dsp:spPr>
        <a:xfrm>
          <a:off x="0" y="0"/>
          <a:ext cx="11172331" cy="900388"/>
        </a:xfrm>
        <a:prstGeom prst="roundRect">
          <a:avLst>
            <a:gd name="adj" fmla="val 10000"/>
          </a:avLst>
        </a:prstGeom>
        <a:solidFill>
          <a:schemeClr val="accent3">
            <a:lumMod val="20000"/>
            <a:lumOff val="80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1E212EC-336F-4858-918A-C3123AD24025}">
      <dsp:nvSpPr>
        <dsp:cNvPr id="0" name=""/>
        <dsp:cNvSpPr/>
      </dsp:nvSpPr>
      <dsp:spPr>
        <a:xfrm>
          <a:off x="272367" y="204364"/>
          <a:ext cx="495213" cy="495213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8545AA3-B917-4D44-9478-4637D1C055AA}">
      <dsp:nvSpPr>
        <dsp:cNvPr id="0" name=""/>
        <dsp:cNvSpPr/>
      </dsp:nvSpPr>
      <dsp:spPr>
        <a:xfrm>
          <a:off x="1039949" y="1776"/>
          <a:ext cx="10132381" cy="90038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5291" tIns="95291" rIns="95291" bIns="95291" numCol="1" spcCol="1270" anchor="ctr" anchorCtr="0">
          <a:noAutofit/>
        </a:bodyPr>
        <a:lstStyle/>
        <a:p>
          <a:pPr marL="0" lvl="0" indent="0" algn="l" defTabSz="9334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100" kern="1200"/>
            <a:t>Define the last few weeks of life.</a:t>
          </a:r>
          <a:endParaRPr lang="en-US" sz="2100" kern="1200"/>
        </a:p>
      </dsp:txBody>
      <dsp:txXfrm>
        <a:off x="1039949" y="1776"/>
        <a:ext cx="10132381" cy="900388"/>
      </dsp:txXfrm>
    </dsp:sp>
    <dsp:sp modelId="{B3E64510-42A6-4204-8B6B-64377C3B7881}">
      <dsp:nvSpPr>
        <dsp:cNvPr id="0" name=""/>
        <dsp:cNvSpPr/>
      </dsp:nvSpPr>
      <dsp:spPr>
        <a:xfrm>
          <a:off x="0" y="1127262"/>
          <a:ext cx="11172331" cy="900388"/>
        </a:xfrm>
        <a:prstGeom prst="roundRect">
          <a:avLst>
            <a:gd name="adj" fmla="val 10000"/>
          </a:avLst>
        </a:prstGeom>
        <a:solidFill>
          <a:schemeClr val="accent3">
            <a:lumMod val="20000"/>
            <a:lumOff val="80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9D85834-0A57-4F69-A7D3-034C7EFC5661}">
      <dsp:nvSpPr>
        <dsp:cNvPr id="0" name=""/>
        <dsp:cNvSpPr/>
      </dsp:nvSpPr>
      <dsp:spPr>
        <a:xfrm>
          <a:off x="272367" y="1329850"/>
          <a:ext cx="495213" cy="495213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640113E-8060-4FEE-BD89-5C313DC1B08A}">
      <dsp:nvSpPr>
        <dsp:cNvPr id="0" name=""/>
        <dsp:cNvSpPr/>
      </dsp:nvSpPr>
      <dsp:spPr>
        <a:xfrm>
          <a:off x="1039949" y="1127262"/>
          <a:ext cx="5027548" cy="90038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5291" tIns="95291" rIns="95291" bIns="95291" numCol="1" spcCol="1270" anchor="ctr" anchorCtr="0">
          <a:noAutofit/>
        </a:bodyPr>
        <a:lstStyle/>
        <a:p>
          <a:pPr marL="0" lvl="0" indent="0" algn="l" defTabSz="9334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100" kern="1200" dirty="0"/>
            <a:t>Quality of life vs intensive intervention - Food and fluid for comfort.</a:t>
          </a:r>
          <a:endParaRPr lang="en-US" sz="2100" kern="1200" dirty="0"/>
        </a:p>
      </dsp:txBody>
      <dsp:txXfrm>
        <a:off x="1039949" y="1127262"/>
        <a:ext cx="5027548" cy="900388"/>
      </dsp:txXfrm>
    </dsp:sp>
    <dsp:sp modelId="{F71E9AD2-A39C-4AE0-9804-BCE1EF6ACFFA}">
      <dsp:nvSpPr>
        <dsp:cNvPr id="0" name=""/>
        <dsp:cNvSpPr/>
      </dsp:nvSpPr>
      <dsp:spPr>
        <a:xfrm>
          <a:off x="6067498" y="1127262"/>
          <a:ext cx="5104832" cy="90038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5291" tIns="95291" rIns="95291" bIns="95291" numCol="1" spcCol="1270" anchor="ctr" anchorCtr="0">
          <a:noAutofit/>
        </a:bodyPr>
        <a:lstStyle/>
        <a:p>
          <a:pPr marL="0" lvl="0" indent="0" algn="l" defTabSz="7112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600" kern="1200" dirty="0"/>
        </a:p>
      </dsp:txBody>
      <dsp:txXfrm>
        <a:off x="6067498" y="1127262"/>
        <a:ext cx="5104832" cy="900388"/>
      </dsp:txXfrm>
    </dsp:sp>
    <dsp:sp modelId="{A9033DBB-68D4-4877-A898-87154CD99A11}">
      <dsp:nvSpPr>
        <dsp:cNvPr id="0" name=""/>
        <dsp:cNvSpPr/>
      </dsp:nvSpPr>
      <dsp:spPr>
        <a:xfrm>
          <a:off x="0" y="2252748"/>
          <a:ext cx="11172331" cy="900388"/>
        </a:xfrm>
        <a:prstGeom prst="roundRect">
          <a:avLst>
            <a:gd name="adj" fmla="val 10000"/>
          </a:avLst>
        </a:prstGeom>
        <a:solidFill>
          <a:schemeClr val="accent3">
            <a:lumMod val="20000"/>
            <a:lumOff val="80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545CFC3-4EAB-42FA-B8FB-1E67F339DB69}">
      <dsp:nvSpPr>
        <dsp:cNvPr id="0" name=""/>
        <dsp:cNvSpPr/>
      </dsp:nvSpPr>
      <dsp:spPr>
        <a:xfrm>
          <a:off x="272367" y="2455336"/>
          <a:ext cx="495213" cy="495213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D9AA2B7-B7BC-4E42-BDBE-B3E8F70D053F}">
      <dsp:nvSpPr>
        <dsp:cNvPr id="0" name=""/>
        <dsp:cNvSpPr/>
      </dsp:nvSpPr>
      <dsp:spPr>
        <a:xfrm>
          <a:off x="1039949" y="2252748"/>
          <a:ext cx="10132381" cy="90038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5291" tIns="95291" rIns="95291" bIns="95291" numCol="1" spcCol="1270" anchor="ctr" anchorCtr="0">
          <a:noAutofit/>
        </a:bodyPr>
        <a:lstStyle/>
        <a:p>
          <a:pPr marL="0" lvl="0" indent="0" algn="l" defTabSz="9334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100" kern="1200"/>
            <a:t>ONS are not indicated on ACBS.</a:t>
          </a:r>
          <a:endParaRPr lang="en-US" sz="2100" kern="1200"/>
        </a:p>
      </dsp:txBody>
      <dsp:txXfrm>
        <a:off x="1039949" y="2252748"/>
        <a:ext cx="10132381" cy="900388"/>
      </dsp:txXfrm>
    </dsp:sp>
    <dsp:sp modelId="{AE47A56B-A8E3-41C5-800B-F9ACE8F974AC}">
      <dsp:nvSpPr>
        <dsp:cNvPr id="0" name=""/>
        <dsp:cNvSpPr/>
      </dsp:nvSpPr>
      <dsp:spPr>
        <a:xfrm>
          <a:off x="0" y="3378234"/>
          <a:ext cx="11172331" cy="900388"/>
        </a:xfrm>
        <a:prstGeom prst="roundRect">
          <a:avLst>
            <a:gd name="adj" fmla="val 10000"/>
          </a:avLst>
        </a:prstGeom>
        <a:solidFill>
          <a:schemeClr val="accent3">
            <a:lumMod val="20000"/>
            <a:lumOff val="80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B6067CE-34D4-42F1-A658-0A9D519005FA}">
      <dsp:nvSpPr>
        <dsp:cNvPr id="0" name=""/>
        <dsp:cNvSpPr/>
      </dsp:nvSpPr>
      <dsp:spPr>
        <a:xfrm>
          <a:off x="272367" y="3580822"/>
          <a:ext cx="495213" cy="495213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CA2891F-C83F-4D96-83D7-A3DC343E025C}">
      <dsp:nvSpPr>
        <dsp:cNvPr id="0" name=""/>
        <dsp:cNvSpPr/>
      </dsp:nvSpPr>
      <dsp:spPr>
        <a:xfrm>
          <a:off x="1039949" y="3378234"/>
          <a:ext cx="10132381" cy="900388"/>
        </a:xfrm>
        <a:prstGeom prst="rect">
          <a:avLst/>
        </a:prstGeom>
        <a:solidFill>
          <a:schemeClr val="accent3">
            <a:lumMod val="20000"/>
            <a:lumOff val="80000"/>
          </a:schemeClr>
        </a:solidFill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5291" tIns="95291" rIns="95291" bIns="95291" numCol="1" spcCol="1270" anchor="ctr" anchorCtr="0">
          <a:noAutofit/>
        </a:bodyPr>
        <a:lstStyle/>
        <a:p>
          <a:pPr marL="0" lvl="0" indent="0" algn="l" defTabSz="9334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100" kern="1200" dirty="0"/>
            <a:t>People stop eating and drinking because they are dying; they are not dying because they have stopped eating and drinking.</a:t>
          </a:r>
          <a:endParaRPr lang="en-US" sz="2100" kern="1200" dirty="0"/>
        </a:p>
      </dsp:txBody>
      <dsp:txXfrm>
        <a:off x="1039949" y="3378234"/>
        <a:ext cx="10132381" cy="900388"/>
      </dsp:txXfrm>
    </dsp:sp>
  </dsp:spTree>
</dsp:drawing>
</file>

<file path=ppt/diagrams/drawing1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A0BFF18-DD9D-4011-9513-541CDBFA2152}">
      <dsp:nvSpPr>
        <dsp:cNvPr id="0" name=""/>
        <dsp:cNvSpPr/>
      </dsp:nvSpPr>
      <dsp:spPr>
        <a:xfrm>
          <a:off x="3888431" y="0"/>
          <a:ext cx="5256583" cy="5256583"/>
        </a:xfrm>
        <a:prstGeom prst="diamond">
          <a:avLst/>
        </a:prstGeom>
        <a:solidFill>
          <a:schemeClr val="accent3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FDD2B655-A72A-4F44-90C6-250B03209969}">
      <dsp:nvSpPr>
        <dsp:cNvPr id="0" name=""/>
        <dsp:cNvSpPr/>
      </dsp:nvSpPr>
      <dsp:spPr>
        <a:xfrm>
          <a:off x="4387806" y="499375"/>
          <a:ext cx="2050067" cy="2050067"/>
        </a:xfrm>
        <a:prstGeom prst="roundRect">
          <a:avLst/>
        </a:prstGeom>
        <a:solidFill>
          <a:srgbClr val="00206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800" kern="1200" dirty="0"/>
            <a:t>When staff are concerned / 3 days before dietetic review</a:t>
          </a:r>
          <a:endParaRPr lang="en-US" sz="1800" kern="1200" dirty="0"/>
        </a:p>
      </dsp:txBody>
      <dsp:txXfrm>
        <a:off x="4487882" y="599451"/>
        <a:ext cx="1849915" cy="1849915"/>
      </dsp:txXfrm>
    </dsp:sp>
    <dsp:sp modelId="{1F9EB76D-8648-453A-925E-3CA2D7A12AE5}">
      <dsp:nvSpPr>
        <dsp:cNvPr id="0" name=""/>
        <dsp:cNvSpPr/>
      </dsp:nvSpPr>
      <dsp:spPr>
        <a:xfrm>
          <a:off x="6595572" y="499375"/>
          <a:ext cx="2050067" cy="2050067"/>
        </a:xfrm>
        <a:prstGeom prst="roundRect">
          <a:avLst/>
        </a:prstGeom>
        <a:solidFill>
          <a:srgbClr val="00206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800" kern="1200"/>
            <a:t>Quality is more important that number of entries</a:t>
          </a:r>
          <a:endParaRPr lang="en-US" sz="1800" kern="1200"/>
        </a:p>
      </dsp:txBody>
      <dsp:txXfrm>
        <a:off x="6695648" y="599451"/>
        <a:ext cx="1849915" cy="1849915"/>
      </dsp:txXfrm>
    </dsp:sp>
    <dsp:sp modelId="{CC7B519E-6D80-49B8-8720-8DCC6415433B}">
      <dsp:nvSpPr>
        <dsp:cNvPr id="0" name=""/>
        <dsp:cNvSpPr/>
      </dsp:nvSpPr>
      <dsp:spPr>
        <a:xfrm>
          <a:off x="4387806" y="2707140"/>
          <a:ext cx="2050067" cy="2050067"/>
        </a:xfrm>
        <a:prstGeom prst="roundRect">
          <a:avLst/>
        </a:prstGeom>
        <a:solidFill>
          <a:srgbClr val="00206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800" kern="1200"/>
            <a:t>Document what’s offered (including quantities), declined and taken</a:t>
          </a:r>
          <a:endParaRPr lang="en-US" sz="1800" kern="1200"/>
        </a:p>
      </dsp:txBody>
      <dsp:txXfrm>
        <a:off x="4487882" y="2807216"/>
        <a:ext cx="1849915" cy="1849915"/>
      </dsp:txXfrm>
    </dsp:sp>
    <dsp:sp modelId="{9C702C68-A55C-46CA-9392-422CCE2ED2C5}">
      <dsp:nvSpPr>
        <dsp:cNvPr id="0" name=""/>
        <dsp:cNvSpPr/>
      </dsp:nvSpPr>
      <dsp:spPr>
        <a:xfrm>
          <a:off x="6595572" y="2707140"/>
          <a:ext cx="2050067" cy="2050067"/>
        </a:xfrm>
        <a:prstGeom prst="roundRect">
          <a:avLst/>
        </a:prstGeom>
        <a:solidFill>
          <a:srgbClr val="00206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800" kern="1200"/>
            <a:t>Care planning software can be preset/offer prompts if helpful</a:t>
          </a:r>
          <a:endParaRPr lang="en-US" sz="1800" kern="1200"/>
        </a:p>
      </dsp:txBody>
      <dsp:txXfrm>
        <a:off x="6695648" y="2807216"/>
        <a:ext cx="1849915" cy="1849915"/>
      </dsp:txXfrm>
    </dsp:sp>
  </dsp:spTree>
</dsp:drawing>
</file>

<file path=ppt/diagrams/drawing1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397E6D3-A593-43D4-AFBA-F4104F486F03}">
      <dsp:nvSpPr>
        <dsp:cNvPr id="0" name=""/>
        <dsp:cNvSpPr/>
      </dsp:nvSpPr>
      <dsp:spPr>
        <a:xfrm>
          <a:off x="0" y="313987"/>
          <a:ext cx="11172331" cy="257985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rgbClr val="00206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67097" tIns="437388" rIns="867097" bIns="170688" numCol="1" spcCol="1270" anchor="t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2400" kern="1200"/>
            <a:t>Specific needs e.g. allergies</a:t>
          </a:r>
          <a:endParaRPr lang="en-US" sz="2400" kern="1200"/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2400" kern="1200"/>
            <a:t>SLT recommendations – e.g. IDDSI levels</a:t>
          </a:r>
          <a:endParaRPr lang="en-US" sz="2400" kern="1200"/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2400" kern="1200"/>
            <a:t>Support required</a:t>
          </a:r>
          <a:endParaRPr lang="en-US" sz="2400" kern="1200"/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2400" kern="1200"/>
            <a:t>Preferences – likes and dislikes  </a:t>
          </a:r>
          <a:endParaRPr lang="en-US" sz="2400" kern="1200"/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2400" kern="1200"/>
            <a:t>Specific aims and the plan of how to achieve these</a:t>
          </a:r>
          <a:endParaRPr lang="en-US" sz="2400" kern="1200"/>
        </a:p>
      </dsp:txBody>
      <dsp:txXfrm>
        <a:off x="0" y="313987"/>
        <a:ext cx="11172331" cy="2579850"/>
      </dsp:txXfrm>
    </dsp:sp>
    <dsp:sp modelId="{752918A7-E25B-43B5-AD03-C28D45EC4E4A}">
      <dsp:nvSpPr>
        <dsp:cNvPr id="0" name=""/>
        <dsp:cNvSpPr/>
      </dsp:nvSpPr>
      <dsp:spPr>
        <a:xfrm>
          <a:off x="558616" y="4027"/>
          <a:ext cx="7820631" cy="619920"/>
        </a:xfrm>
        <a:prstGeom prst="roundRect">
          <a:avLst/>
        </a:prstGeom>
        <a:solidFill>
          <a:srgbClr val="00206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95601" tIns="0" rIns="295601" bIns="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400" kern="1200"/>
            <a:t>Should contain:</a:t>
          </a:r>
          <a:endParaRPr lang="en-US" sz="2400" kern="1200"/>
        </a:p>
      </dsp:txBody>
      <dsp:txXfrm>
        <a:off x="588878" y="34289"/>
        <a:ext cx="7760107" cy="559396"/>
      </dsp:txXfrm>
    </dsp:sp>
    <dsp:sp modelId="{A6E23795-1AEB-44DA-A368-E352B524BDBF}">
      <dsp:nvSpPr>
        <dsp:cNvPr id="0" name=""/>
        <dsp:cNvSpPr/>
      </dsp:nvSpPr>
      <dsp:spPr>
        <a:xfrm>
          <a:off x="0" y="3317197"/>
          <a:ext cx="11172331" cy="959175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rgbClr val="00206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67097" tIns="437388" rIns="867097" bIns="170688" numCol="1" spcCol="1270" anchor="t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2400" kern="1200"/>
            <a:t>monthly, or sooner if there are changes  </a:t>
          </a:r>
          <a:endParaRPr lang="en-US" sz="2400" kern="1200"/>
        </a:p>
      </dsp:txBody>
      <dsp:txXfrm>
        <a:off x="0" y="3317197"/>
        <a:ext cx="11172331" cy="959175"/>
      </dsp:txXfrm>
    </dsp:sp>
    <dsp:sp modelId="{5B72EDBF-A63E-4A67-961F-40AAA2634D17}">
      <dsp:nvSpPr>
        <dsp:cNvPr id="0" name=""/>
        <dsp:cNvSpPr/>
      </dsp:nvSpPr>
      <dsp:spPr>
        <a:xfrm>
          <a:off x="558616" y="3007237"/>
          <a:ext cx="7820631" cy="619920"/>
        </a:xfrm>
        <a:prstGeom prst="roundRect">
          <a:avLst/>
        </a:prstGeom>
        <a:solidFill>
          <a:srgbClr val="00206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95601" tIns="0" rIns="295601" bIns="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400" kern="1200"/>
            <a:t>Should be reviewed and updated:</a:t>
          </a:r>
          <a:endParaRPr lang="en-US" sz="2400" kern="1200"/>
        </a:p>
      </dsp:txBody>
      <dsp:txXfrm>
        <a:off x="588878" y="3037499"/>
        <a:ext cx="7760107" cy="559396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4D903C3-F064-4BAF-84D0-9AB4264ABB8F}">
      <dsp:nvSpPr>
        <dsp:cNvPr id="0" name=""/>
        <dsp:cNvSpPr/>
      </dsp:nvSpPr>
      <dsp:spPr>
        <a:xfrm>
          <a:off x="322950" y="2018"/>
          <a:ext cx="3289509" cy="1973705"/>
        </a:xfrm>
        <a:prstGeom prst="rect">
          <a:avLst/>
        </a:prstGeom>
        <a:solidFill>
          <a:srgbClr val="00206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400" kern="1200"/>
            <a:t>Increased falls</a:t>
          </a:r>
          <a:endParaRPr lang="en-US" sz="2400" kern="1200"/>
        </a:p>
      </dsp:txBody>
      <dsp:txXfrm>
        <a:off x="322950" y="2018"/>
        <a:ext cx="3289509" cy="1973705"/>
      </dsp:txXfrm>
    </dsp:sp>
    <dsp:sp modelId="{AC574931-8B2D-4892-A3D8-9F299AEB3EBB}">
      <dsp:nvSpPr>
        <dsp:cNvPr id="0" name=""/>
        <dsp:cNvSpPr/>
      </dsp:nvSpPr>
      <dsp:spPr>
        <a:xfrm>
          <a:off x="3941410" y="2018"/>
          <a:ext cx="3289509" cy="1973705"/>
        </a:xfrm>
        <a:prstGeom prst="rect">
          <a:avLst/>
        </a:prstGeom>
        <a:solidFill>
          <a:srgbClr val="00206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400" kern="1200" dirty="0"/>
            <a:t>Pressure ulcers</a:t>
          </a:r>
          <a:endParaRPr lang="en-US" sz="2400" kern="1200" dirty="0"/>
        </a:p>
      </dsp:txBody>
      <dsp:txXfrm>
        <a:off x="3941410" y="2018"/>
        <a:ext cx="3289509" cy="1973705"/>
      </dsp:txXfrm>
    </dsp:sp>
    <dsp:sp modelId="{D8949492-3801-4524-9BEA-B78635B2F4AF}">
      <dsp:nvSpPr>
        <dsp:cNvPr id="0" name=""/>
        <dsp:cNvSpPr/>
      </dsp:nvSpPr>
      <dsp:spPr>
        <a:xfrm>
          <a:off x="7559871" y="2018"/>
          <a:ext cx="3289509" cy="1973705"/>
        </a:xfrm>
        <a:prstGeom prst="rect">
          <a:avLst/>
        </a:prstGeom>
        <a:solidFill>
          <a:srgbClr val="00206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400" kern="1200" dirty="0"/>
            <a:t>Bone fractures</a:t>
          </a:r>
          <a:endParaRPr lang="en-US" sz="2400" kern="1200" dirty="0"/>
        </a:p>
      </dsp:txBody>
      <dsp:txXfrm>
        <a:off x="7559871" y="2018"/>
        <a:ext cx="3289509" cy="1973705"/>
      </dsp:txXfrm>
    </dsp:sp>
    <dsp:sp modelId="{5A0712A2-39DE-41D4-9640-EFA2635C3C73}">
      <dsp:nvSpPr>
        <dsp:cNvPr id="0" name=""/>
        <dsp:cNvSpPr/>
      </dsp:nvSpPr>
      <dsp:spPr>
        <a:xfrm>
          <a:off x="322950" y="2304675"/>
          <a:ext cx="3289509" cy="1973705"/>
        </a:xfrm>
        <a:prstGeom prst="rect">
          <a:avLst/>
        </a:prstGeom>
        <a:solidFill>
          <a:srgbClr val="00206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400" kern="1200"/>
            <a:t>Infections</a:t>
          </a:r>
          <a:endParaRPr lang="en-US" sz="2400" kern="1200"/>
        </a:p>
      </dsp:txBody>
      <dsp:txXfrm>
        <a:off x="322950" y="2304675"/>
        <a:ext cx="3289509" cy="1973705"/>
      </dsp:txXfrm>
    </dsp:sp>
    <dsp:sp modelId="{F61B3FD4-E3C4-4C49-A5FE-81E6D0A78C4E}">
      <dsp:nvSpPr>
        <dsp:cNvPr id="0" name=""/>
        <dsp:cNvSpPr/>
      </dsp:nvSpPr>
      <dsp:spPr>
        <a:xfrm>
          <a:off x="3941410" y="2304675"/>
          <a:ext cx="3289509" cy="1973705"/>
        </a:xfrm>
        <a:prstGeom prst="rect">
          <a:avLst/>
        </a:prstGeom>
        <a:solidFill>
          <a:srgbClr val="00206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400" kern="1200"/>
            <a:t>Greater reliance on carers</a:t>
          </a:r>
          <a:endParaRPr lang="en-US" sz="2400" kern="1200"/>
        </a:p>
      </dsp:txBody>
      <dsp:txXfrm>
        <a:off x="3941410" y="2304675"/>
        <a:ext cx="3289509" cy="1973705"/>
      </dsp:txXfrm>
    </dsp:sp>
    <dsp:sp modelId="{0E7FB2E6-1B7E-4E06-B5A2-A093DF81F2CD}">
      <dsp:nvSpPr>
        <dsp:cNvPr id="0" name=""/>
        <dsp:cNvSpPr/>
      </dsp:nvSpPr>
      <dsp:spPr>
        <a:xfrm>
          <a:off x="7559871" y="2304675"/>
          <a:ext cx="3289509" cy="1973705"/>
        </a:xfrm>
        <a:prstGeom prst="rect">
          <a:avLst/>
        </a:prstGeom>
        <a:solidFill>
          <a:srgbClr val="00206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400" kern="1200"/>
            <a:t>Hospital admissions </a:t>
          </a:r>
          <a:endParaRPr lang="en-US" sz="2400" kern="1200"/>
        </a:p>
      </dsp:txBody>
      <dsp:txXfrm>
        <a:off x="7559871" y="2304675"/>
        <a:ext cx="3289509" cy="1973705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8606DEB-3E42-4545-905A-96510E1DA09A}">
      <dsp:nvSpPr>
        <dsp:cNvPr id="0" name=""/>
        <dsp:cNvSpPr/>
      </dsp:nvSpPr>
      <dsp:spPr>
        <a:xfrm>
          <a:off x="0" y="0"/>
          <a:ext cx="11172331" cy="900388"/>
        </a:xfrm>
        <a:prstGeom prst="roundRect">
          <a:avLst>
            <a:gd name="adj" fmla="val 1000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4075518-19BF-4C0B-92B5-9EE5328D6303}">
      <dsp:nvSpPr>
        <dsp:cNvPr id="0" name=""/>
        <dsp:cNvSpPr/>
      </dsp:nvSpPr>
      <dsp:spPr>
        <a:xfrm>
          <a:off x="272367" y="204364"/>
          <a:ext cx="495213" cy="495213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0E0DC42-4322-4EA6-8844-931C99E56A50}">
      <dsp:nvSpPr>
        <dsp:cNvPr id="0" name=""/>
        <dsp:cNvSpPr/>
      </dsp:nvSpPr>
      <dsp:spPr>
        <a:xfrm>
          <a:off x="1039949" y="1776"/>
          <a:ext cx="5027548" cy="90038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5291" tIns="95291" rIns="95291" bIns="95291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200" kern="1200"/>
            <a:t>Residents should be weighed:</a:t>
          </a:r>
          <a:endParaRPr lang="en-US" sz="2200" kern="1200"/>
        </a:p>
      </dsp:txBody>
      <dsp:txXfrm>
        <a:off x="1039949" y="1776"/>
        <a:ext cx="5027548" cy="900388"/>
      </dsp:txXfrm>
    </dsp:sp>
    <dsp:sp modelId="{E38343D8-B1B5-457D-B6C1-181644359174}">
      <dsp:nvSpPr>
        <dsp:cNvPr id="0" name=""/>
        <dsp:cNvSpPr/>
      </dsp:nvSpPr>
      <dsp:spPr>
        <a:xfrm>
          <a:off x="6067498" y="1776"/>
          <a:ext cx="5104832" cy="90038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5291" tIns="95291" rIns="95291" bIns="95291" numCol="1" spcCol="1270" anchor="ctr" anchorCtr="0">
          <a:noAutofit/>
        </a:bodyPr>
        <a:lstStyle/>
        <a:p>
          <a:pPr marL="0" lvl="0" indent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300" kern="1200"/>
            <a:t>On admission (within 48 hours),</a:t>
          </a:r>
          <a:endParaRPr lang="en-US" sz="1300" kern="1200"/>
        </a:p>
        <a:p>
          <a:pPr marL="0" lvl="0" indent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300" kern="1200"/>
            <a:t>On return from hospital (within 48 hours)</a:t>
          </a:r>
          <a:endParaRPr lang="en-US" sz="1300" kern="1200"/>
        </a:p>
        <a:p>
          <a:pPr marL="0" lvl="0" indent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300" kern="1200"/>
            <a:t>Monthly (same date +/- 2 days)</a:t>
          </a:r>
          <a:endParaRPr lang="en-US" sz="1300" kern="1200"/>
        </a:p>
      </dsp:txBody>
      <dsp:txXfrm>
        <a:off x="6067498" y="1776"/>
        <a:ext cx="5104832" cy="900388"/>
      </dsp:txXfrm>
    </dsp:sp>
    <dsp:sp modelId="{CDBD2EB4-1FE8-4489-B16D-D7C85472C690}">
      <dsp:nvSpPr>
        <dsp:cNvPr id="0" name=""/>
        <dsp:cNvSpPr/>
      </dsp:nvSpPr>
      <dsp:spPr>
        <a:xfrm>
          <a:off x="0" y="1127262"/>
          <a:ext cx="11172331" cy="900388"/>
        </a:xfrm>
        <a:prstGeom prst="roundRect">
          <a:avLst>
            <a:gd name="adj" fmla="val 1000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71BA478-21C3-4E44-94AC-599D6B6BAF2E}">
      <dsp:nvSpPr>
        <dsp:cNvPr id="0" name=""/>
        <dsp:cNvSpPr/>
      </dsp:nvSpPr>
      <dsp:spPr>
        <a:xfrm>
          <a:off x="272367" y="1329850"/>
          <a:ext cx="495213" cy="495213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B11BE56-46E4-426E-823C-4EC1E98BD959}">
      <dsp:nvSpPr>
        <dsp:cNvPr id="0" name=""/>
        <dsp:cNvSpPr/>
      </dsp:nvSpPr>
      <dsp:spPr>
        <a:xfrm>
          <a:off x="1039949" y="1127262"/>
          <a:ext cx="10132381" cy="90038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5291" tIns="95291" rIns="95291" bIns="95291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200" kern="1200"/>
            <a:t>Record if resident is unable to be weighed e.g. declined / unwell </a:t>
          </a:r>
          <a:endParaRPr lang="en-US" sz="2200" kern="1200"/>
        </a:p>
      </dsp:txBody>
      <dsp:txXfrm>
        <a:off x="1039949" y="1127262"/>
        <a:ext cx="10132381" cy="900388"/>
      </dsp:txXfrm>
    </dsp:sp>
    <dsp:sp modelId="{066EB66F-396F-441D-A625-3025A69D5415}">
      <dsp:nvSpPr>
        <dsp:cNvPr id="0" name=""/>
        <dsp:cNvSpPr/>
      </dsp:nvSpPr>
      <dsp:spPr>
        <a:xfrm>
          <a:off x="0" y="2252748"/>
          <a:ext cx="11172331" cy="900388"/>
        </a:xfrm>
        <a:prstGeom prst="roundRect">
          <a:avLst>
            <a:gd name="adj" fmla="val 1000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5CDA837-7C2E-4D80-AF9D-36B1D3D317C3}">
      <dsp:nvSpPr>
        <dsp:cNvPr id="0" name=""/>
        <dsp:cNvSpPr/>
      </dsp:nvSpPr>
      <dsp:spPr>
        <a:xfrm>
          <a:off x="272367" y="2455336"/>
          <a:ext cx="495213" cy="495213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2048867-BC81-4051-9A5E-781491C9E719}">
      <dsp:nvSpPr>
        <dsp:cNvPr id="0" name=""/>
        <dsp:cNvSpPr/>
      </dsp:nvSpPr>
      <dsp:spPr>
        <a:xfrm>
          <a:off x="1039949" y="2252748"/>
          <a:ext cx="5027548" cy="90038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5291" tIns="95291" rIns="95291" bIns="95291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200" kern="1200"/>
            <a:t>MUAC is an alternative for weight. </a:t>
          </a:r>
          <a:endParaRPr lang="en-US" sz="2200" kern="1200"/>
        </a:p>
      </dsp:txBody>
      <dsp:txXfrm>
        <a:off x="1039949" y="2252748"/>
        <a:ext cx="5027548" cy="900388"/>
      </dsp:txXfrm>
    </dsp:sp>
    <dsp:sp modelId="{F02F7572-8E85-4A11-9D13-F13E148BDEF7}">
      <dsp:nvSpPr>
        <dsp:cNvPr id="0" name=""/>
        <dsp:cNvSpPr/>
      </dsp:nvSpPr>
      <dsp:spPr>
        <a:xfrm>
          <a:off x="6067498" y="2252748"/>
          <a:ext cx="5104832" cy="90038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5291" tIns="95291" rIns="95291" bIns="95291" numCol="1" spcCol="1270" anchor="ctr" anchorCtr="0">
          <a:noAutofit/>
        </a:bodyPr>
        <a:lstStyle/>
        <a:p>
          <a:pPr marL="0" lvl="0" indent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300" kern="1200"/>
            <a:t>Only to be used if unable / inappropriate to hoist. </a:t>
          </a:r>
          <a:endParaRPr lang="en-US" sz="1300" kern="1200"/>
        </a:p>
        <a:p>
          <a:pPr marL="0" lvl="0" indent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300" kern="1200"/>
            <a:t>Gives you estimated BMI category, NOT a weight. </a:t>
          </a:r>
          <a:endParaRPr lang="en-US" sz="1300" kern="1200"/>
        </a:p>
        <a:p>
          <a:pPr marL="0" lvl="0" indent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300" kern="1200"/>
            <a:t>Look for changes each month. </a:t>
          </a:r>
          <a:endParaRPr lang="en-US" sz="1300" kern="1200"/>
        </a:p>
      </dsp:txBody>
      <dsp:txXfrm>
        <a:off x="6067498" y="2252748"/>
        <a:ext cx="5104832" cy="900388"/>
      </dsp:txXfrm>
    </dsp:sp>
    <dsp:sp modelId="{425A7205-B7A0-4D88-BE9D-4A90E3496C47}">
      <dsp:nvSpPr>
        <dsp:cNvPr id="0" name=""/>
        <dsp:cNvSpPr/>
      </dsp:nvSpPr>
      <dsp:spPr>
        <a:xfrm>
          <a:off x="0" y="3378234"/>
          <a:ext cx="11172331" cy="900388"/>
        </a:xfrm>
        <a:prstGeom prst="roundRect">
          <a:avLst>
            <a:gd name="adj" fmla="val 1000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CA44DC6-41D0-4E19-8330-46EF434A733E}">
      <dsp:nvSpPr>
        <dsp:cNvPr id="0" name=""/>
        <dsp:cNvSpPr/>
      </dsp:nvSpPr>
      <dsp:spPr>
        <a:xfrm>
          <a:off x="272367" y="3580822"/>
          <a:ext cx="495213" cy="495213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6EA869F-1F8F-4B35-AFD0-CC38AB1BFEBF}">
      <dsp:nvSpPr>
        <dsp:cNvPr id="0" name=""/>
        <dsp:cNvSpPr/>
      </dsp:nvSpPr>
      <dsp:spPr>
        <a:xfrm>
          <a:off x="1039949" y="3378234"/>
          <a:ext cx="5027548" cy="90038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5291" tIns="95291" rIns="95291" bIns="95291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200" kern="1200"/>
            <a:t>Height should be recorded on admission. </a:t>
          </a:r>
          <a:endParaRPr lang="en-US" sz="2200" kern="1200"/>
        </a:p>
      </dsp:txBody>
      <dsp:txXfrm>
        <a:off x="1039949" y="3378234"/>
        <a:ext cx="5027548" cy="900388"/>
      </dsp:txXfrm>
    </dsp:sp>
    <dsp:sp modelId="{2C51DF26-62B7-4D96-890E-E1466A3228D2}">
      <dsp:nvSpPr>
        <dsp:cNvPr id="0" name=""/>
        <dsp:cNvSpPr/>
      </dsp:nvSpPr>
      <dsp:spPr>
        <a:xfrm>
          <a:off x="6067498" y="3378234"/>
          <a:ext cx="5104832" cy="90038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5291" tIns="95291" rIns="95291" bIns="95291" numCol="1" spcCol="1270" anchor="ctr" anchorCtr="0">
          <a:noAutofit/>
        </a:bodyPr>
        <a:lstStyle/>
        <a:p>
          <a:pPr marL="0" lvl="0" indent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300" kern="1200"/>
            <a:t>Can be estimated by ulna length. </a:t>
          </a:r>
          <a:endParaRPr lang="en-US" sz="1300" kern="1200"/>
        </a:p>
        <a:p>
          <a:pPr marL="0" lvl="0" indent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300" kern="1200"/>
            <a:t>Source of height should be recorded.</a:t>
          </a:r>
          <a:endParaRPr lang="en-US" sz="1300" kern="1200"/>
        </a:p>
      </dsp:txBody>
      <dsp:txXfrm>
        <a:off x="6067498" y="3378234"/>
        <a:ext cx="5104832" cy="900388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79026A7-CFDB-47FF-B7BC-CA01BBF7DD7D}">
      <dsp:nvSpPr>
        <dsp:cNvPr id="0" name=""/>
        <dsp:cNvSpPr/>
      </dsp:nvSpPr>
      <dsp:spPr>
        <a:xfrm>
          <a:off x="0" y="27450"/>
          <a:ext cx="11172331" cy="599625"/>
        </a:xfrm>
        <a:prstGeom prst="roundRect">
          <a:avLst/>
        </a:prstGeom>
        <a:solidFill>
          <a:srgbClr val="00206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500" kern="1200" dirty="0"/>
            <a:t>Speak to resident, family, maybe Dietitian</a:t>
          </a:r>
          <a:endParaRPr lang="en-US" sz="2500" kern="1200" dirty="0"/>
        </a:p>
      </dsp:txBody>
      <dsp:txXfrm>
        <a:off x="29271" y="56721"/>
        <a:ext cx="11113789" cy="541083"/>
      </dsp:txXfrm>
    </dsp:sp>
    <dsp:sp modelId="{79EADC29-6FA6-4429-813D-7722A5CB541F}">
      <dsp:nvSpPr>
        <dsp:cNvPr id="0" name=""/>
        <dsp:cNvSpPr/>
      </dsp:nvSpPr>
      <dsp:spPr>
        <a:xfrm>
          <a:off x="0" y="699075"/>
          <a:ext cx="11172331" cy="599625"/>
        </a:xfrm>
        <a:prstGeom prst="roundRect">
          <a:avLst/>
        </a:prstGeom>
        <a:solidFill>
          <a:srgbClr val="00206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500" kern="1200"/>
            <a:t>Gaining weight not always realistic. </a:t>
          </a:r>
          <a:endParaRPr lang="en-US" sz="2500" kern="1200"/>
        </a:p>
      </dsp:txBody>
      <dsp:txXfrm>
        <a:off x="29271" y="728346"/>
        <a:ext cx="11113789" cy="541083"/>
      </dsp:txXfrm>
    </dsp:sp>
    <dsp:sp modelId="{81248A68-9496-4912-AD90-20545F18CB6D}">
      <dsp:nvSpPr>
        <dsp:cNvPr id="0" name=""/>
        <dsp:cNvSpPr/>
      </dsp:nvSpPr>
      <dsp:spPr>
        <a:xfrm>
          <a:off x="0" y="1298700"/>
          <a:ext cx="11172331" cy="100912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54722" tIns="31750" rIns="177800" bIns="3175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GB" sz="2000" kern="1200"/>
            <a:t>Maintaining weight is important.</a:t>
          </a:r>
          <a:endParaRPr lang="en-US" sz="2000" kern="120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GB" sz="2000" kern="1200" dirty="0"/>
            <a:t>Some residents may not be able to maintain, so minimising maybe appropriate. </a:t>
          </a:r>
          <a:endParaRPr lang="en-US" sz="2000" kern="120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GB" sz="2000" kern="1200" dirty="0"/>
            <a:t>There may be other individual aims or considerations</a:t>
          </a:r>
          <a:endParaRPr lang="en-US" sz="2000" kern="1200" dirty="0"/>
        </a:p>
      </dsp:txBody>
      <dsp:txXfrm>
        <a:off x="0" y="1298700"/>
        <a:ext cx="11172331" cy="1009125"/>
      </dsp:txXfrm>
    </dsp:sp>
    <dsp:sp modelId="{132447B7-2E3D-4242-AE70-A3A080D7E74B}">
      <dsp:nvSpPr>
        <dsp:cNvPr id="0" name=""/>
        <dsp:cNvSpPr/>
      </dsp:nvSpPr>
      <dsp:spPr>
        <a:xfrm>
          <a:off x="0" y="2307825"/>
          <a:ext cx="11172331" cy="599625"/>
        </a:xfrm>
        <a:prstGeom prst="roundRect">
          <a:avLst/>
        </a:prstGeom>
        <a:solidFill>
          <a:srgbClr val="00206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500" kern="1200"/>
            <a:t>Weight management: </a:t>
          </a:r>
          <a:endParaRPr lang="en-US" sz="2500" kern="1200"/>
        </a:p>
      </dsp:txBody>
      <dsp:txXfrm>
        <a:off x="29271" y="2337096"/>
        <a:ext cx="11113789" cy="541083"/>
      </dsp:txXfrm>
    </dsp:sp>
    <dsp:sp modelId="{527EDB23-2CBE-4D85-B809-06B332CEA1F1}">
      <dsp:nvSpPr>
        <dsp:cNvPr id="0" name=""/>
        <dsp:cNvSpPr/>
      </dsp:nvSpPr>
      <dsp:spPr>
        <a:xfrm>
          <a:off x="0" y="2907450"/>
          <a:ext cx="11172331" cy="13455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54722" tIns="31750" rIns="177800" bIns="3175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GB" sz="2000" kern="1200"/>
            <a:t>Weight loss may not be appropriate. </a:t>
          </a:r>
          <a:endParaRPr lang="en-US" sz="2000" kern="120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GB" sz="2000" kern="1200"/>
            <a:t>Often ineffective in care homes as needs to be paired with physical activity.</a:t>
          </a:r>
          <a:endParaRPr lang="en-US" sz="2000" kern="120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GB" sz="2000" kern="1200"/>
            <a:t>Resident may be losing muscle mass rather than fat mass. </a:t>
          </a:r>
          <a:endParaRPr lang="en-US" sz="2000" kern="120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GB" sz="2000" kern="1200"/>
            <a:t>Healthier BMI range in older adults is up to 30.</a:t>
          </a:r>
          <a:endParaRPr lang="en-US" sz="2000" kern="1200"/>
        </a:p>
      </dsp:txBody>
      <dsp:txXfrm>
        <a:off x="0" y="2907450"/>
        <a:ext cx="11172331" cy="1345500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E837BDD-2979-4FAE-B3A4-01A96CC1A160}">
      <dsp:nvSpPr>
        <dsp:cNvPr id="0" name=""/>
        <dsp:cNvSpPr/>
      </dsp:nvSpPr>
      <dsp:spPr>
        <a:xfrm rot="5400000">
          <a:off x="7045414" y="-2883342"/>
          <a:ext cx="1103540" cy="7150291"/>
        </a:xfrm>
        <a:prstGeom prst="round2SameRect">
          <a:avLst/>
        </a:prstGeom>
        <a:solidFill>
          <a:schemeClr val="accent3">
            <a:lumMod val="20000"/>
            <a:lumOff val="80000"/>
            <a:alpha val="90000"/>
          </a:schemeClr>
        </a:solidFill>
        <a:ln w="25400" cap="flat" cmpd="sng" algn="ctr">
          <a:solidFill>
            <a:srgbClr val="002060">
              <a:alpha val="90000"/>
            </a:srgb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7630" tIns="43815" rIns="87630" bIns="43815" numCol="1" spcCol="1270" anchor="ctr" anchorCtr="0">
          <a:noAutofit/>
        </a:bodyPr>
        <a:lstStyle/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2300" kern="1200" dirty="0"/>
            <a:t>Adding extra energy and protein to foods/meals without increasing the portion size​.</a:t>
          </a:r>
          <a:endParaRPr lang="en-US" sz="2300" kern="1200" dirty="0"/>
        </a:p>
      </dsp:txBody>
      <dsp:txXfrm rot="-5400000">
        <a:off x="4022039" y="193903"/>
        <a:ext cx="7096421" cy="995800"/>
      </dsp:txXfrm>
    </dsp:sp>
    <dsp:sp modelId="{B3924845-6DA2-4E65-9AA1-2F6B0DD4ACA1}">
      <dsp:nvSpPr>
        <dsp:cNvPr id="0" name=""/>
        <dsp:cNvSpPr/>
      </dsp:nvSpPr>
      <dsp:spPr>
        <a:xfrm>
          <a:off x="0" y="2090"/>
          <a:ext cx="4022039" cy="1379425"/>
        </a:xfrm>
        <a:prstGeom prst="roundRect">
          <a:avLst/>
        </a:prstGeom>
        <a:solidFill>
          <a:srgbClr val="00206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60960" rIns="121920" bIns="6096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3200" kern="1200" dirty="0"/>
            <a:t>Food fortification​</a:t>
          </a:r>
          <a:endParaRPr lang="en-US" sz="3200" kern="1200" dirty="0"/>
        </a:p>
      </dsp:txBody>
      <dsp:txXfrm>
        <a:off x="67338" y="69428"/>
        <a:ext cx="3887363" cy="1244749"/>
      </dsp:txXfrm>
    </dsp:sp>
    <dsp:sp modelId="{ECB1ACDF-8FCF-47FE-A7A1-C380D1346B02}">
      <dsp:nvSpPr>
        <dsp:cNvPr id="0" name=""/>
        <dsp:cNvSpPr/>
      </dsp:nvSpPr>
      <dsp:spPr>
        <a:xfrm rot="5400000">
          <a:off x="7045414" y="-1434945"/>
          <a:ext cx="1103540" cy="7150291"/>
        </a:xfrm>
        <a:prstGeom prst="round2SameRect">
          <a:avLst/>
        </a:prstGeom>
        <a:solidFill>
          <a:schemeClr val="accent3">
            <a:lumMod val="20000"/>
            <a:lumOff val="80000"/>
            <a:alpha val="90000"/>
          </a:schemeClr>
        </a:solidFill>
        <a:ln w="25400" cap="flat" cmpd="sng" algn="ctr">
          <a:solidFill>
            <a:srgbClr val="002060">
              <a:alpha val="90000"/>
            </a:srgb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7630" tIns="43815" rIns="87630" bIns="43815" numCol="1" spcCol="1270" anchor="ctr" anchorCtr="0">
          <a:noAutofit/>
        </a:bodyPr>
        <a:lstStyle/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2300" kern="1200"/>
            <a:t>Additional 300kcal and 12g protein (approx.) per serving. Have in between meals​.</a:t>
          </a:r>
          <a:endParaRPr lang="en-US" sz="2300" kern="1200"/>
        </a:p>
      </dsp:txBody>
      <dsp:txXfrm rot="-5400000">
        <a:off x="4022039" y="1642300"/>
        <a:ext cx="7096421" cy="995800"/>
      </dsp:txXfrm>
    </dsp:sp>
    <dsp:sp modelId="{A13B10CC-5E7E-41A4-96E1-38E2848CE112}">
      <dsp:nvSpPr>
        <dsp:cNvPr id="0" name=""/>
        <dsp:cNvSpPr/>
      </dsp:nvSpPr>
      <dsp:spPr>
        <a:xfrm>
          <a:off x="0" y="1450487"/>
          <a:ext cx="4022039" cy="1379425"/>
        </a:xfrm>
        <a:prstGeom prst="roundRect">
          <a:avLst/>
        </a:prstGeom>
        <a:solidFill>
          <a:srgbClr val="00206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60960" rIns="121920" bIns="6096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3200" kern="1200" dirty="0"/>
            <a:t>Nourishing drinks​</a:t>
          </a:r>
          <a:endParaRPr lang="en-US" sz="3200" kern="1200" dirty="0"/>
        </a:p>
      </dsp:txBody>
      <dsp:txXfrm>
        <a:off x="67338" y="1517825"/>
        <a:ext cx="3887363" cy="1244749"/>
      </dsp:txXfrm>
    </dsp:sp>
    <dsp:sp modelId="{D4B55986-FD70-4D4A-BCD1-EFFE2522D7C7}">
      <dsp:nvSpPr>
        <dsp:cNvPr id="0" name=""/>
        <dsp:cNvSpPr/>
      </dsp:nvSpPr>
      <dsp:spPr>
        <a:xfrm rot="5400000">
          <a:off x="7045414" y="13451"/>
          <a:ext cx="1103540" cy="7150291"/>
        </a:xfrm>
        <a:prstGeom prst="round2SameRect">
          <a:avLst/>
        </a:prstGeom>
        <a:solidFill>
          <a:schemeClr val="accent3">
            <a:lumMod val="20000"/>
            <a:lumOff val="80000"/>
            <a:alpha val="90000"/>
          </a:schemeClr>
        </a:solidFill>
        <a:ln w="25400" cap="flat" cmpd="sng" algn="ctr">
          <a:solidFill>
            <a:srgbClr val="002060">
              <a:alpha val="90000"/>
            </a:srgb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7630" tIns="43815" rIns="87630" bIns="43815" numCol="1" spcCol="1270" anchor="ctr" anchorCtr="0">
          <a:noAutofit/>
        </a:bodyPr>
        <a:lstStyle/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2300" kern="1200" dirty="0"/>
            <a:t>For a little and often approach, for those with a small appetite.</a:t>
          </a:r>
          <a:endParaRPr lang="en-US" sz="2300" kern="1200" dirty="0"/>
        </a:p>
      </dsp:txBody>
      <dsp:txXfrm rot="-5400000">
        <a:off x="4022039" y="3090696"/>
        <a:ext cx="7096421" cy="995800"/>
      </dsp:txXfrm>
    </dsp:sp>
    <dsp:sp modelId="{ECB5093C-93CB-4043-80F7-7552D4A42C2D}">
      <dsp:nvSpPr>
        <dsp:cNvPr id="0" name=""/>
        <dsp:cNvSpPr/>
      </dsp:nvSpPr>
      <dsp:spPr>
        <a:xfrm>
          <a:off x="0" y="2898884"/>
          <a:ext cx="4022039" cy="1379425"/>
        </a:xfrm>
        <a:prstGeom prst="roundRect">
          <a:avLst/>
        </a:prstGeom>
        <a:solidFill>
          <a:srgbClr val="00206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60960" rIns="121920" bIns="6096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3200" kern="1200" dirty="0"/>
            <a:t>100kcal boosters​</a:t>
          </a:r>
          <a:endParaRPr lang="en-US" sz="3200" kern="1200" dirty="0"/>
        </a:p>
      </dsp:txBody>
      <dsp:txXfrm>
        <a:off x="67338" y="2966222"/>
        <a:ext cx="3887363" cy="1244749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00C949D-5A59-4A50-A749-C2B131A48087}">
      <dsp:nvSpPr>
        <dsp:cNvPr id="0" name=""/>
        <dsp:cNvSpPr/>
      </dsp:nvSpPr>
      <dsp:spPr>
        <a:xfrm>
          <a:off x="0" y="726795"/>
          <a:ext cx="11172331" cy="355005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5"/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67097" tIns="1020572" rIns="867097" bIns="227584" numCol="1" spcCol="1270" anchor="t" anchorCtr="0">
          <a:noAutofit/>
        </a:bodyPr>
        <a:lstStyle/>
        <a:p>
          <a:pPr marL="285750" lvl="1" indent="-285750" algn="l" defTabSz="1422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3200" kern="1200" dirty="0"/>
            <a:t>Aim to maintain a healthy weight and follow a balanced diet. </a:t>
          </a:r>
          <a:endParaRPr lang="en-US" sz="3200" kern="1200" dirty="0"/>
        </a:p>
        <a:p>
          <a:pPr marL="571500" lvl="2" indent="-285750" algn="l" defTabSz="1422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3200" kern="1200" dirty="0"/>
            <a:t>If overweight (BMI &gt;30kg/m</a:t>
          </a:r>
          <a:r>
            <a:rPr lang="en-GB" sz="3200" kern="1200" baseline="30000" dirty="0"/>
            <a:t>2</a:t>
          </a:r>
          <a:r>
            <a:rPr lang="en-GB" sz="3200" kern="1200" dirty="0"/>
            <a:t>), encourage healthier alternatives for meals and snacks and inspire to take part in physical activity. </a:t>
          </a:r>
          <a:endParaRPr lang="en-US" sz="3200" kern="1200" dirty="0"/>
        </a:p>
      </dsp:txBody>
      <dsp:txXfrm>
        <a:off x="0" y="726795"/>
        <a:ext cx="11172331" cy="3550050"/>
      </dsp:txXfrm>
    </dsp:sp>
    <dsp:sp modelId="{9C3F72B5-234B-437C-8687-811395D1FA99}">
      <dsp:nvSpPr>
        <dsp:cNvPr id="0" name=""/>
        <dsp:cNvSpPr/>
      </dsp:nvSpPr>
      <dsp:spPr>
        <a:xfrm>
          <a:off x="558616" y="3555"/>
          <a:ext cx="7820631" cy="1446480"/>
        </a:xfrm>
        <a:prstGeom prst="roundRect">
          <a:avLst/>
        </a:prstGeom>
        <a:solidFill>
          <a:schemeClr val="accent5"/>
        </a:solidFill>
        <a:ln>
          <a:solidFill>
            <a:schemeClr val="accent5"/>
          </a:solidFill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95601" tIns="0" rIns="295601" bIns="0" numCol="1" spcCol="1270" anchor="ctr" anchorCtr="0">
          <a:noAutofit/>
        </a:bodyPr>
        <a:lstStyle/>
        <a:p>
          <a:pPr marL="0" lvl="0" indent="0" algn="l" defTabSz="2178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4900" b="1" kern="1200" dirty="0"/>
            <a:t>Score 0 = LOW RISK: </a:t>
          </a:r>
          <a:endParaRPr lang="en-US" sz="4900" kern="1200" dirty="0"/>
        </a:p>
      </dsp:txBody>
      <dsp:txXfrm>
        <a:off x="629227" y="74166"/>
        <a:ext cx="7679409" cy="1305258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00C949D-5A59-4A50-A749-C2B131A48087}">
      <dsp:nvSpPr>
        <dsp:cNvPr id="0" name=""/>
        <dsp:cNvSpPr/>
      </dsp:nvSpPr>
      <dsp:spPr>
        <a:xfrm>
          <a:off x="0" y="726795"/>
          <a:ext cx="11172331" cy="355005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rgbClr val="FFC000"/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67097" tIns="1020572" rIns="867097" bIns="14224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2000" kern="1200" dirty="0"/>
            <a:t>Aim to increase oral intake by an </a:t>
          </a:r>
          <a:r>
            <a:rPr lang="en-GB" sz="2000" b="1" kern="1200" dirty="0"/>
            <a:t>extra 500kcal per day</a:t>
          </a:r>
          <a:r>
            <a:rPr lang="en-GB" sz="2000" kern="1200" dirty="0"/>
            <a:t> to prevent further weight loss or to achieve and maintain a healthy BMI (&gt;20kg/m2). </a:t>
          </a:r>
          <a:endParaRPr lang="en-US" sz="2000" kern="120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2000" kern="1200" dirty="0"/>
            <a:t>At least 2 nourishing drinks, snacks </a:t>
          </a:r>
          <a:r>
            <a:rPr lang="en-GB" sz="2000" b="1" kern="1200" dirty="0"/>
            <a:t>or</a:t>
          </a:r>
          <a:r>
            <a:rPr lang="en-GB" sz="2000" kern="1200" dirty="0"/>
            <a:t> a fortified diet are offered as per the service user’s preference.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2000" kern="1200" dirty="0"/>
            <a:t>Record food and fluid intake for at least 3 days to highlight problem areas; be specific when recording quantities consumed. 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2000" kern="1200" dirty="0"/>
            <a:t>Follow fortified diet plan for at least one month to encourage weight gain or maintenance. </a:t>
          </a:r>
        </a:p>
      </dsp:txBody>
      <dsp:txXfrm>
        <a:off x="0" y="726795"/>
        <a:ext cx="11172331" cy="3550050"/>
      </dsp:txXfrm>
    </dsp:sp>
    <dsp:sp modelId="{9C3F72B5-234B-437C-8687-811395D1FA99}">
      <dsp:nvSpPr>
        <dsp:cNvPr id="0" name=""/>
        <dsp:cNvSpPr/>
      </dsp:nvSpPr>
      <dsp:spPr>
        <a:xfrm>
          <a:off x="558616" y="3555"/>
          <a:ext cx="7820631" cy="1446480"/>
        </a:xfrm>
        <a:prstGeom prst="roundRect">
          <a:avLst/>
        </a:prstGeom>
        <a:solidFill>
          <a:srgbClr val="FFC000"/>
        </a:solidFill>
        <a:ln>
          <a:solidFill>
            <a:srgbClr val="FFFF00"/>
          </a:solidFill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95601" tIns="0" rIns="295601" bIns="0" numCol="1" spcCol="1270" anchor="ctr" anchorCtr="0">
          <a:noAutofit/>
        </a:bodyPr>
        <a:lstStyle/>
        <a:p>
          <a:pPr marL="0" lvl="0" indent="0" algn="l" defTabSz="2178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4900" b="1" kern="1200" dirty="0">
              <a:solidFill>
                <a:schemeClr val="bg2"/>
              </a:solidFill>
            </a:rPr>
            <a:t>Score 1 = MEDIUM RISK: </a:t>
          </a:r>
          <a:endParaRPr lang="en-US" sz="4900" kern="1200" dirty="0">
            <a:solidFill>
              <a:schemeClr val="bg2"/>
            </a:solidFill>
          </a:endParaRPr>
        </a:p>
      </dsp:txBody>
      <dsp:txXfrm>
        <a:off x="629227" y="74166"/>
        <a:ext cx="7679409" cy="1305258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00C949D-5A59-4A50-A749-C2B131A48087}">
      <dsp:nvSpPr>
        <dsp:cNvPr id="0" name=""/>
        <dsp:cNvSpPr/>
      </dsp:nvSpPr>
      <dsp:spPr>
        <a:xfrm>
          <a:off x="0" y="1028789"/>
          <a:ext cx="11172331" cy="30051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rgbClr val="FF0000"/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67097" tIns="1103884" rIns="867097" bIns="14224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2000" kern="1200" dirty="0"/>
            <a:t>Aim to increase oral intake by an </a:t>
          </a:r>
          <a:r>
            <a:rPr lang="en-GB" sz="2000" b="1" kern="1200" dirty="0"/>
            <a:t>extra 500-1000kcal per day </a:t>
          </a:r>
          <a:r>
            <a:rPr lang="en-GB" sz="2000" kern="1200" dirty="0"/>
            <a:t>to prevent further weight loss and to achieve and maintain a healthy BMI (&gt;20kg/m2). </a:t>
          </a:r>
          <a:endParaRPr lang="en-US" sz="2000" kern="120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2000" kern="1200" dirty="0"/>
            <a:t>At least 2 nourishing drinks, snacks </a:t>
          </a:r>
          <a:r>
            <a:rPr lang="en-GB" sz="2000" b="1" kern="1200" dirty="0"/>
            <a:t>and</a:t>
          </a:r>
          <a:r>
            <a:rPr lang="en-GB" sz="2000" kern="1200" dirty="0"/>
            <a:t> a fortified diet are offered as per the service user’s preference. 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2000" kern="1200" dirty="0"/>
            <a:t>Record food and fluid intake for at least 3 days to highlight problem areas; be specific when recording quantities consumed. </a:t>
          </a:r>
        </a:p>
      </dsp:txBody>
      <dsp:txXfrm>
        <a:off x="0" y="1028789"/>
        <a:ext cx="11172331" cy="3005100"/>
      </dsp:txXfrm>
    </dsp:sp>
    <dsp:sp modelId="{9C3F72B5-234B-437C-8687-811395D1FA99}">
      <dsp:nvSpPr>
        <dsp:cNvPr id="0" name=""/>
        <dsp:cNvSpPr/>
      </dsp:nvSpPr>
      <dsp:spPr>
        <a:xfrm>
          <a:off x="558616" y="246509"/>
          <a:ext cx="7820631" cy="1564560"/>
        </a:xfrm>
        <a:prstGeom prst="roundRect">
          <a:avLst/>
        </a:prstGeom>
        <a:solidFill>
          <a:srgbClr val="FF0000"/>
        </a:solidFill>
        <a:ln>
          <a:solidFill>
            <a:srgbClr val="FF0000"/>
          </a:solidFill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95601" tIns="0" rIns="295601" bIns="0" numCol="1" spcCol="1270" anchor="ctr" anchorCtr="0">
          <a:noAutofit/>
        </a:bodyPr>
        <a:lstStyle/>
        <a:p>
          <a:pPr marL="0" lvl="0" indent="0" algn="l" defTabSz="2355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5300" b="1" kern="1200" dirty="0">
              <a:solidFill>
                <a:schemeClr val="bg2"/>
              </a:solidFill>
            </a:rPr>
            <a:t>Score 2+ = HIGH RISK: </a:t>
          </a:r>
          <a:endParaRPr lang="en-US" sz="5300" kern="1200" dirty="0">
            <a:solidFill>
              <a:schemeClr val="bg2"/>
            </a:solidFill>
          </a:endParaRPr>
        </a:p>
      </dsp:txBody>
      <dsp:txXfrm>
        <a:off x="634992" y="322885"/>
        <a:ext cx="7667879" cy="1411808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16CDD23-2DA9-4DD5-8400-BCE9C75DF3A1}">
      <dsp:nvSpPr>
        <dsp:cNvPr id="0" name=""/>
        <dsp:cNvSpPr/>
      </dsp:nvSpPr>
      <dsp:spPr>
        <a:xfrm>
          <a:off x="0" y="30780"/>
          <a:ext cx="11066348" cy="575639"/>
        </a:xfrm>
        <a:prstGeom prst="roundRect">
          <a:avLst/>
        </a:prstGeom>
        <a:solidFill>
          <a:srgbClr val="00206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400" kern="1200" dirty="0"/>
            <a:t>Aim to have 2 every day to prevent weight loss</a:t>
          </a:r>
          <a:endParaRPr lang="en-US" sz="2400" kern="1200" dirty="0"/>
        </a:p>
      </dsp:txBody>
      <dsp:txXfrm>
        <a:off x="28100" y="58880"/>
        <a:ext cx="11010148" cy="519439"/>
      </dsp:txXfrm>
    </dsp:sp>
    <dsp:sp modelId="{1D82F78E-B4C0-4F3D-861F-B505B4AFB66A}">
      <dsp:nvSpPr>
        <dsp:cNvPr id="0" name=""/>
        <dsp:cNvSpPr/>
      </dsp:nvSpPr>
      <dsp:spPr>
        <a:xfrm>
          <a:off x="0" y="675540"/>
          <a:ext cx="11066348" cy="575639"/>
        </a:xfrm>
        <a:prstGeom prst="roundRect">
          <a:avLst/>
        </a:prstGeom>
        <a:solidFill>
          <a:srgbClr val="00206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400" kern="1200"/>
            <a:t>Consume in between meals and not as a meal replacement</a:t>
          </a:r>
          <a:endParaRPr lang="en-US" sz="2400" kern="1200"/>
        </a:p>
      </dsp:txBody>
      <dsp:txXfrm>
        <a:off x="28100" y="703640"/>
        <a:ext cx="11010148" cy="519439"/>
      </dsp:txXfrm>
    </dsp:sp>
    <dsp:sp modelId="{E3078AF6-06E5-4498-A3C5-1710E00CE5BF}">
      <dsp:nvSpPr>
        <dsp:cNvPr id="0" name=""/>
        <dsp:cNvSpPr/>
      </dsp:nvSpPr>
      <dsp:spPr>
        <a:xfrm>
          <a:off x="0" y="1320299"/>
          <a:ext cx="11066348" cy="575639"/>
        </a:xfrm>
        <a:prstGeom prst="roundRect">
          <a:avLst/>
        </a:prstGeom>
        <a:solidFill>
          <a:srgbClr val="00206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400" kern="1200"/>
            <a:t>Base drinks on milk or fruit juice, rather than water</a:t>
          </a:r>
          <a:endParaRPr lang="en-US" sz="2400" kern="1200"/>
        </a:p>
      </dsp:txBody>
      <dsp:txXfrm>
        <a:off x="28100" y="1348399"/>
        <a:ext cx="11010148" cy="519439"/>
      </dsp:txXfrm>
    </dsp:sp>
    <dsp:sp modelId="{9B54D15C-7AC7-4492-95CF-5363022C80D6}">
      <dsp:nvSpPr>
        <dsp:cNvPr id="0" name=""/>
        <dsp:cNvSpPr/>
      </dsp:nvSpPr>
      <dsp:spPr>
        <a:xfrm>
          <a:off x="0" y="1965059"/>
          <a:ext cx="11066348" cy="575639"/>
        </a:xfrm>
        <a:prstGeom prst="roundRect">
          <a:avLst/>
        </a:prstGeom>
        <a:solidFill>
          <a:srgbClr val="00206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400" kern="1200"/>
            <a:t>Homemade milkshake</a:t>
          </a:r>
          <a:endParaRPr lang="en-US" sz="2400" kern="1200"/>
        </a:p>
      </dsp:txBody>
      <dsp:txXfrm>
        <a:off x="28100" y="1993159"/>
        <a:ext cx="11010148" cy="519439"/>
      </dsp:txXfrm>
    </dsp:sp>
    <dsp:sp modelId="{A94508D3-29DC-459B-8BFC-350DD59A4E21}">
      <dsp:nvSpPr>
        <dsp:cNvPr id="0" name=""/>
        <dsp:cNvSpPr/>
      </dsp:nvSpPr>
      <dsp:spPr>
        <a:xfrm>
          <a:off x="0" y="2540699"/>
          <a:ext cx="11066348" cy="131652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51357" tIns="30480" rIns="170688" bIns="30480" numCol="1" spcCol="1270" anchor="t" anchorCtr="0">
          <a:noAutofit/>
        </a:bodyPr>
        <a:lstStyle/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GB" sz="1900" kern="1200"/>
            <a:t>⅓ pint (180ml) full fat milk  </a:t>
          </a:r>
          <a:endParaRPr lang="en-US" sz="1900" kern="1200"/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GB" sz="1900" kern="1200"/>
            <a:t>2 generous tablespoons (30g) skimmed milk powder </a:t>
          </a:r>
          <a:endParaRPr lang="en-US" sz="1900" kern="1200"/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GB" sz="1900" kern="1200"/>
            <a:t>2 tablespoons (30ml) double cream</a:t>
          </a:r>
          <a:endParaRPr lang="en-US" sz="1900" kern="1200"/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GB" sz="1900" kern="1200"/>
            <a:t>4 heaped teaspoons (20g) vitamin fortified milkshake powder  </a:t>
          </a:r>
          <a:endParaRPr lang="en-US" sz="1900" kern="1200"/>
        </a:p>
      </dsp:txBody>
      <dsp:txXfrm>
        <a:off x="0" y="2540699"/>
        <a:ext cx="11066348" cy="131652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05/8/layout/matrix3">
  <dgm:title val=""/>
  <dgm:desc val=""/>
  <dgm:catLst>
    <dgm:cat type="matrix" pri="1000"/>
    <dgm:cat type="convert" pri="18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0" destOrd="0"/>
        <dgm:cxn modelId="8" srcId="0" destId="4" srcOrd="1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matrix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w" for="ch" forName="diamond" refType="w"/>
          <dgm:constr type="h" for="ch" forName="diamond" refType="h"/>
          <dgm:constr type="w" for="ch" forName="quad1" refType="w" fact="0.39"/>
          <dgm:constr type="h" for="ch" forName="quad1" refType="h" fact="0.39"/>
          <dgm:constr type="ctrX" for="ch" forName="quad1" refType="w" fact="0.29"/>
          <dgm:constr type="ctrY" for="ch" forName="quad1" refType="h" fact="0.29"/>
          <dgm:constr type="w" for="ch" forName="quad2" refType="w" fact="0.39"/>
          <dgm:constr type="h" for="ch" forName="quad2" refType="h" fact="0.39"/>
          <dgm:constr type="ctrX" for="ch" forName="quad2" refType="w" fact="0.71"/>
          <dgm:constr type="ctrY" for="ch" forName="quad2" refType="h" fact="0.29"/>
          <dgm:constr type="w" for="ch" forName="quad3" refType="w" fact="0.39"/>
          <dgm:constr type="h" for="ch" forName="quad3" refType="h" fact="0.39"/>
          <dgm:constr type="ctrX" for="ch" forName="quad3" refType="w" fact="0.29"/>
          <dgm:constr type="ctrY" for="ch" forName="quad3" refType="h" fact="0.71"/>
          <dgm:constr type="w" for="ch" forName="quad4" refType="w" fact="0.39"/>
          <dgm:constr type="h" for="ch" forName="quad4" refType="h" fact="0.39"/>
          <dgm:constr type="ctrX" for="ch" forName="quad4" refType="w" fact="0.71"/>
          <dgm:constr type="ctrY" for="ch" forName="quad4" refType="h" fact="0.71"/>
          <dgm:constr type="primFontSz" for="des" ptType="node" op="equ" val="65"/>
        </dgm:constrLst>
      </dgm:if>
      <dgm:else name="Name2">
        <dgm:constrLst>
          <dgm:constr type="w" for="ch" forName="diamond" refType="w"/>
          <dgm:constr type="h" for="ch" forName="diamond" refType="h"/>
          <dgm:constr type="w" for="ch" forName="quad1" refType="w" fact="0.39"/>
          <dgm:constr type="h" for="ch" forName="quad1" refType="h" fact="0.39"/>
          <dgm:constr type="ctrX" for="ch" forName="quad1" refType="w" fact="0.71"/>
          <dgm:constr type="ctrY" for="ch" forName="quad1" refType="h" fact="0.29"/>
          <dgm:constr type="w" for="ch" forName="quad2" refType="w" fact="0.39"/>
          <dgm:constr type="h" for="ch" forName="quad2" refType="h" fact="0.39"/>
          <dgm:constr type="ctrX" for="ch" forName="quad2" refType="w" fact="0.29"/>
          <dgm:constr type="ctrY" for="ch" forName="quad2" refType="h" fact="0.29"/>
          <dgm:constr type="w" for="ch" forName="quad3" refType="w" fact="0.39"/>
          <dgm:constr type="h" for="ch" forName="quad3" refType="h" fact="0.39"/>
          <dgm:constr type="ctrX" for="ch" forName="quad3" refType="w" fact="0.71"/>
          <dgm:constr type="ctrY" for="ch" forName="quad3" refType="h" fact="0.71"/>
          <dgm:constr type="w" for="ch" forName="quad4" refType="w" fact="0.39"/>
          <dgm:constr type="h" for="ch" forName="quad4" refType="h" fact="0.39"/>
          <dgm:constr type="ctrX" for="ch" forName="quad4" refType="w" fact="0.29"/>
          <dgm:constr type="ctrY" for="ch" forName="quad4" refType="h" fact="0.71"/>
          <dgm:constr type="primFontSz" for="des" ptType="node" op="equ" val="65"/>
        </dgm:constrLst>
      </dgm:else>
    </dgm:choose>
    <dgm:ruleLst/>
    <dgm:choose name="Name3">
      <dgm:if name="Name4" axis="ch" ptType="node" func="cnt" op="gte" val="1">
        <dgm:layoutNode name="diamond" styleLbl="bgShp">
          <dgm:alg type="sp"/>
          <dgm:shape xmlns:r="http://schemas.openxmlformats.org/officeDocument/2006/relationships" type="diamond" r:blip="">
            <dgm:adjLst/>
          </dgm:shape>
          <dgm:presOf/>
          <dgm:constrLst>
            <dgm:constr type="w" refType="h" op="equ"/>
          </dgm:constrLst>
          <dgm:ruleLst/>
        </dgm:layoutNode>
        <dgm:layoutNode name="quad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3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4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5"/>
    </dgm:choose>
  </dgm:layoutNode>
</dgm:layoutDef>
</file>

<file path=ppt/diagrams/layout14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B1641C83-CE3C-424A-A3C0-ACBB77819B58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4890427-98C8-1045-B09A-5ECB8A043808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B208CE8-14BE-B941-867D-D1C064CCABBA}" type="datetimeFigureOut">
              <a:rPr lang="en-US" smtClean="0"/>
              <a:t>1/21/2025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A3E4524-8F7B-4F43-92F4-C394B4A7A578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C2D43A5-9F41-3A48-9F9C-630EA636C3D6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07E522A-CE6C-6545-8AF7-8AF2D46977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2721144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0352A32-C764-42B9-B872-738194D3D7E1}" type="datetimeFigureOut">
              <a:rPr lang="en-US"/>
              <a:t>1/21/2025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9D2B880-4E56-49AE-BFD2-484CF7B3CBF2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8166097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cqc.org.uk/guidance-providers/regulations/regulation-14-meeting-nutritional-hydration-needs" TargetMode="External"/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bapen.org.uk/education/nutrition-support/nutrition-by-mouth/food-first-food-enrichment/" TargetMode="External"/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rcp.ac.uk/media/fw5pmtvw/supporting-people-who-have-eating-and-drinking-difficulties_3_0.pdf" TargetMode="External"/><Relationship Id="rId2" Type="http://schemas.openxmlformats.org/officeDocument/2006/relationships/slide" Target="../slides/slide7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>
                <a:hlinkClick r:id="rId3"/>
              </a:rPr>
              <a:t>Regulation 14: Meeting nutritional and hydration needs - Care Quality Commission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1768224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80992" indent="-180992">
              <a:buFont typeface="Arial" panose="020B0604020202020204" pitchFamily="34" charset="0"/>
              <a:buChar char="•"/>
            </a:pPr>
            <a:r>
              <a:rPr lang="en-GB">
                <a:solidFill>
                  <a:schemeClr val="tx1"/>
                </a:solidFill>
              </a:rPr>
              <a:t>‘MUST’ stands for Malnutrition Universal screening Tool.</a:t>
            </a:r>
          </a:p>
          <a:p>
            <a:pPr marL="180992" indent="-180992">
              <a:buFont typeface="Arial" panose="020B0604020202020204" pitchFamily="34" charset="0"/>
              <a:buChar char="•"/>
            </a:pPr>
            <a:r>
              <a:rPr lang="en-GB">
                <a:solidFill>
                  <a:schemeClr val="tx1"/>
                </a:solidFill>
              </a:rPr>
              <a:t>It is designed to help us identify those at risk of malnutrition as well as those who are obese. </a:t>
            </a:r>
          </a:p>
          <a:p>
            <a:pPr marL="180992" indent="-180992">
              <a:buFont typeface="Arial" panose="020B0604020202020204" pitchFamily="34" charset="0"/>
              <a:buChar char="•"/>
            </a:pPr>
            <a:r>
              <a:rPr lang="en-GB">
                <a:solidFill>
                  <a:schemeClr val="tx1"/>
                </a:solidFill>
              </a:rPr>
              <a:t>‘MUST’ is the only nutritional screening tool that is validated. </a:t>
            </a:r>
          </a:p>
          <a:p>
            <a:pPr marL="180992" indent="-180992">
              <a:buFont typeface="Arial" panose="020B0604020202020204" pitchFamily="34" charset="0"/>
              <a:buChar char="•"/>
            </a:pPr>
            <a:r>
              <a:rPr lang="en-GB">
                <a:solidFill>
                  <a:schemeClr val="tx1"/>
                </a:solidFill>
              </a:rPr>
              <a:t>‘MUST’ is not a diagnostic tool.</a:t>
            </a:r>
          </a:p>
          <a:p>
            <a:pPr marL="180992" indent="-180992">
              <a:buFont typeface="Arial" panose="020B0604020202020204" pitchFamily="34" charset="0"/>
              <a:buChar char="•"/>
            </a:pPr>
            <a:r>
              <a:rPr lang="en-GB">
                <a:solidFill>
                  <a:schemeClr val="tx1"/>
                </a:solidFill>
              </a:rPr>
              <a:t>‘MUST’ can be completed using Systm1when you’re reviewing your service users.</a:t>
            </a:r>
          </a:p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828520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u="sng"/>
              <a:t>Step 1: BMI score:</a:t>
            </a:r>
          </a:p>
          <a:p>
            <a:pPr lvl="0"/>
            <a:r>
              <a:rPr lang="en-GB"/>
              <a:t>BMI stands for body mass index.</a:t>
            </a:r>
          </a:p>
          <a:p>
            <a:pPr lvl="0"/>
            <a:r>
              <a:rPr lang="en-GB"/>
              <a:t>It uses height in metres and weight in kilograms to work out if your weight is healthy.</a:t>
            </a:r>
          </a:p>
          <a:p>
            <a:pPr lvl="0"/>
            <a:r>
              <a:rPr lang="en-GB"/>
              <a:t>The lower the BMI is, the higher the risk of malnutrition. </a:t>
            </a:r>
          </a:p>
          <a:p>
            <a:pPr lvl="0"/>
            <a:r>
              <a:rPr lang="en-GB"/>
              <a:t>Scored between 0-2.</a:t>
            </a:r>
          </a:p>
          <a:p>
            <a:pPr lvl="0"/>
            <a:endParaRPr lang="en-GB" u="sng"/>
          </a:p>
          <a:p>
            <a:r>
              <a:rPr lang="en-GB" u="sng"/>
              <a:t>Step 2:  Weight loss score:</a:t>
            </a:r>
          </a:p>
          <a:p>
            <a:pPr lvl="0"/>
            <a:r>
              <a:rPr lang="en-GB"/>
              <a:t>This is looking at unexplained/unplanned weight loss within the last 3- 6 months.</a:t>
            </a:r>
          </a:p>
          <a:p>
            <a:pPr lvl="0"/>
            <a:r>
              <a:rPr lang="en-GB"/>
              <a:t>We find the difference between current weight and the weight from 3-6 months ago.  </a:t>
            </a:r>
          </a:p>
          <a:p>
            <a:pPr lvl="0"/>
            <a:r>
              <a:rPr lang="en-GB"/>
              <a:t>We convert the amount lost into a percent. The higher the percentage (the more someone has lost); the higher the risk of malnutrition. </a:t>
            </a:r>
          </a:p>
          <a:p>
            <a:pPr lvl="0"/>
            <a:r>
              <a:rPr lang="en-GB"/>
              <a:t>Scored between 0-2. </a:t>
            </a:r>
          </a:p>
          <a:p>
            <a:pPr lvl="0"/>
            <a:endParaRPr lang="en-GB"/>
          </a:p>
          <a:p>
            <a:r>
              <a:rPr lang="en-GB" u="sng"/>
              <a:t>Step 3: Acute disease effect score:</a:t>
            </a:r>
          </a:p>
          <a:p>
            <a:pPr lvl="0"/>
            <a:r>
              <a:rPr lang="en-GB"/>
              <a:t>This is where a person has had no nutritional intake for at least 5 days or more.</a:t>
            </a:r>
          </a:p>
          <a:p>
            <a:pPr lvl="0"/>
            <a:r>
              <a:rPr lang="en-GB"/>
              <a:t>We do not count this step within the community. </a:t>
            </a:r>
          </a:p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4711016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i="1"/>
              <a:t>Step 4: Total ‘MUST’ score:</a:t>
            </a:r>
          </a:p>
          <a:p>
            <a:pPr lvl="0"/>
            <a:r>
              <a:rPr lang="en-GB"/>
              <a:t>Adding scores calculated from step 1 and 2. </a:t>
            </a:r>
          </a:p>
          <a:p>
            <a:pPr lvl="0"/>
            <a:r>
              <a:rPr lang="en-GB"/>
              <a:t>Can get a score between 0-4. </a:t>
            </a:r>
          </a:p>
          <a:p>
            <a:pPr lvl="0"/>
            <a:r>
              <a:rPr lang="en-GB"/>
              <a:t>The higher the ‘MUST’ score, the higher the risk of malnutrition.</a:t>
            </a:r>
          </a:p>
          <a:p>
            <a:br>
              <a:rPr lang="en-GB"/>
            </a:br>
            <a:r>
              <a:rPr lang="en-GB" i="1"/>
              <a:t> </a:t>
            </a:r>
            <a:endParaRPr lang="en-GB"/>
          </a:p>
          <a:p>
            <a:r>
              <a:rPr lang="en-GB" i="1"/>
              <a:t>Step 5: Management guidelines:</a:t>
            </a:r>
          </a:p>
          <a:p>
            <a:r>
              <a:rPr lang="en-GB"/>
              <a:t>0 = Low risk.</a:t>
            </a:r>
          </a:p>
          <a:p>
            <a:r>
              <a:rPr lang="en-GB"/>
              <a:t>1 = Medium risk.</a:t>
            </a:r>
          </a:p>
          <a:p>
            <a:r>
              <a:rPr lang="en-GB"/>
              <a:t>2 = High risk. </a:t>
            </a:r>
          </a:p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7259173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This is an example from</a:t>
            </a:r>
            <a:r>
              <a:rPr lang="en-GB" baseline="0" dirty="0"/>
              <a:t> PCS – there are several other types of care plan software used </a:t>
            </a:r>
          </a:p>
          <a:p>
            <a:r>
              <a:rPr lang="en-GB" dirty="0"/>
              <a:t>If BMI</a:t>
            </a:r>
            <a:r>
              <a:rPr lang="en-GB" baseline="0" dirty="0"/>
              <a:t> &amp; WL score</a:t>
            </a:r>
            <a:r>
              <a:rPr lang="en-GB" dirty="0"/>
              <a:t> are input incorrectly then the total MUST score recorded will be wrong</a:t>
            </a:r>
          </a:p>
        </p:txBody>
      </p:sp>
    </p:spTree>
    <p:extLst>
      <p:ext uri="{BB962C8B-B14F-4D97-AF65-F5344CB8AC3E}">
        <p14:creationId xmlns:p14="http://schemas.microsoft.com/office/powerpoint/2010/main" val="15367147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>
                <a:hlinkClick r:id="rId3"/>
              </a:rPr>
              <a:t>Food First/Food Enrichment | BAPEN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4284777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4958340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>
                <a:hlinkClick r:id="rId3"/>
              </a:rPr>
              <a:t>supporting-people-who-have-eating-and-drinking-difficulties_3_0.pdf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0625838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0311711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1675163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3964607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463586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3964607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463586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3964607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463586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.png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.png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.png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.png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.png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>
            <a:extLst>
              <a:ext uri="{FF2B5EF4-FFF2-40B4-BE49-F238E27FC236}">
                <a16:creationId xmlns:a16="http://schemas.microsoft.com/office/drawing/2014/main" id="{72A1E5CC-8F04-9D43-BCD3-7275E8C1720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75334" y="304598"/>
            <a:ext cx="2712354" cy="1025518"/>
          </a:xfrm>
          <a:prstGeom prst="rect">
            <a:avLst/>
          </a:prstGeom>
        </p:spPr>
      </p:pic>
      <p:pic>
        <p:nvPicPr>
          <p:cNvPr id="10" name="Picture 9" descr="Background pattern&#10;&#10;Description automatically generated">
            <a:extLst>
              <a:ext uri="{FF2B5EF4-FFF2-40B4-BE49-F238E27FC236}">
                <a16:creationId xmlns:a16="http://schemas.microsoft.com/office/drawing/2014/main" id="{1335B568-8FF3-674B-84AB-66C54892E9AB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40216" y="-27384"/>
            <a:ext cx="4190280" cy="6902395"/>
          </a:xfrm>
          <a:prstGeom prst="rect">
            <a:avLst/>
          </a:prstGeom>
        </p:spPr>
      </p:pic>
      <p:pic>
        <p:nvPicPr>
          <p:cNvPr id="1028" name="Picture 4"/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981" y="-1317905"/>
            <a:ext cx="11783627" cy="4316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Picture Placeholder 11">
            <a:extLst>
              <a:ext uri="{FF2B5EF4-FFF2-40B4-BE49-F238E27FC236}">
                <a16:creationId xmlns:a16="http://schemas.microsoft.com/office/drawing/2014/main" id="{065BF124-EE58-184B-8303-7C9EE0006F4B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 flipH="1">
            <a:off x="13491709" y="3069325"/>
            <a:ext cx="3797397" cy="3797397"/>
          </a:xfrm>
          <a:prstGeom prst="ellipse">
            <a:avLst/>
          </a:prstGeom>
          <a:noFill/>
        </p:spPr>
        <p:txBody>
          <a:bodyPr/>
          <a:lstStyle/>
          <a:p>
            <a:endParaRPr lang="en-US" dirty="0"/>
          </a:p>
        </p:txBody>
      </p:sp>
      <p:sp>
        <p:nvSpPr>
          <p:cNvPr id="14" name="Picture Placeholder 13">
            <a:extLst>
              <a:ext uri="{FF2B5EF4-FFF2-40B4-BE49-F238E27FC236}">
                <a16:creationId xmlns:a16="http://schemas.microsoft.com/office/drawing/2014/main" id="{0C3345FD-9198-AF48-823C-BB87935B7FE4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13722978" y="21501"/>
            <a:ext cx="2878306" cy="2880494"/>
          </a:xfrm>
          <a:prstGeom prst="ellipse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381A4210-7229-DB41-8DE5-7458F41EA86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63084" y="2648074"/>
            <a:ext cx="6429060" cy="1362075"/>
          </a:xfrm>
        </p:spPr>
        <p:txBody>
          <a:bodyPr anchor="b" anchorCtr="0"/>
          <a:lstStyle>
            <a:lvl1pPr algn="l">
              <a:defRPr sz="4000" b="1" cap="none" baseline="0"/>
            </a:lvl1pPr>
          </a:lstStyle>
          <a:p>
            <a:r>
              <a:rPr lang="en-US" dirty="0"/>
              <a:t>Click to edit Master </a:t>
            </a:r>
            <a:br>
              <a:rPr lang="en-US" dirty="0"/>
            </a:br>
            <a:r>
              <a:rPr lang="en-US" dirty="0"/>
              <a:t>title style</a:t>
            </a:r>
            <a:endParaRPr lang="en-GB" dirty="0"/>
          </a:p>
        </p:txBody>
      </p:sp>
      <p:sp>
        <p:nvSpPr>
          <p:cNvPr id="16" name="Text Placeholder 2">
            <a:extLst>
              <a:ext uri="{FF2B5EF4-FFF2-40B4-BE49-F238E27FC236}">
                <a16:creationId xmlns:a16="http://schemas.microsoft.com/office/drawing/2014/main" id="{FCB8B451-CAFA-004A-89B1-D4C0D76248D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63084" y="4149080"/>
            <a:ext cx="6429060" cy="888950"/>
          </a:xfrm>
        </p:spPr>
        <p:txBody>
          <a:bodyPr anchor="t" anchorCtr="0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1171626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umber, Title and Content_7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47528" y="382349"/>
            <a:ext cx="7488832" cy="1232291"/>
          </a:xfrm>
        </p:spPr>
        <p:txBody>
          <a:bodyPr lIns="0" tIns="0" rIns="0" bIns="0"/>
          <a:lstStyle>
            <a:lvl1pPr algn="l">
              <a:defRPr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3445" y="1844825"/>
            <a:ext cx="11172331" cy="4281340"/>
          </a:xfrm>
        </p:spPr>
        <p:txBody>
          <a:bodyPr lIns="0" tIns="0" rIns="0" bIns="0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23445" y="6321714"/>
            <a:ext cx="7403008" cy="365125"/>
          </a:xfrm>
          <a:prstGeom prst="rect">
            <a:avLst/>
          </a:prstGeom>
        </p:spPr>
        <p:txBody>
          <a:bodyPr lIns="0" tIns="0" rIns="0" bIns="0"/>
          <a:lstStyle>
            <a:lvl1pPr algn="l">
              <a:defRPr/>
            </a:lvl1pPr>
          </a:lstStyle>
          <a:p>
            <a:r>
              <a:rPr lang="en-GB" b="1"/>
              <a:t>Bedfordshire, Luton and Milton Keynes Health and Care Partnership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208568" y="6356350"/>
            <a:ext cx="487208" cy="365125"/>
          </a:xfrm>
          <a:prstGeom prst="rect">
            <a:avLst/>
          </a:prstGeom>
        </p:spPr>
        <p:txBody>
          <a:bodyPr lIns="0" tIns="0" rIns="0" bIns="0"/>
          <a:lstStyle>
            <a:lvl1pPr algn="r">
              <a:defRPr/>
            </a:lvl1pPr>
          </a:lstStyle>
          <a:p>
            <a:fld id="{30A60DCE-9105-48A5-8A92-25C9283756D1}" type="slidenum">
              <a:rPr lang="en-GB" smtClean="0"/>
              <a:pPr/>
              <a:t>‹#›</a:t>
            </a:fld>
            <a:endParaRPr lang="en-GB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2252987E-87A3-A74D-BF38-A2C447910068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79584" y="6504276"/>
            <a:ext cx="2000992" cy="82800"/>
          </a:xfrm>
          <a:prstGeom prst="rect">
            <a:avLst/>
          </a:prstGeom>
        </p:spPr>
      </p:pic>
      <p:sp>
        <p:nvSpPr>
          <p:cNvPr id="9" name="Oval 8">
            <a:extLst>
              <a:ext uri="{FF2B5EF4-FFF2-40B4-BE49-F238E27FC236}">
                <a16:creationId xmlns:a16="http://schemas.microsoft.com/office/drawing/2014/main" id="{C061D5CC-E7BA-CD48-BEFA-732B875B9457}"/>
              </a:ext>
            </a:extLst>
          </p:cNvPr>
          <p:cNvSpPr/>
          <p:nvPr userDrawn="1"/>
        </p:nvSpPr>
        <p:spPr>
          <a:xfrm>
            <a:off x="596213" y="458434"/>
            <a:ext cx="1080120" cy="108012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C429C66E-1CFE-BD48-A9EE-22A6C6D6F598}"/>
              </a:ext>
            </a:extLst>
          </p:cNvPr>
          <p:cNvSpPr>
            <a:spLocks noGrp="1"/>
          </p:cNvSpPr>
          <p:nvPr>
            <p:ph idx="15" hasCustomPrompt="1"/>
          </p:nvPr>
        </p:nvSpPr>
        <p:spPr>
          <a:xfrm>
            <a:off x="609043" y="382349"/>
            <a:ext cx="1080120" cy="1232291"/>
          </a:xfrm>
        </p:spPr>
        <p:txBody>
          <a:bodyPr lIns="0" tIns="0" rIns="0" bIns="0" anchor="ctr" anchorCtr="0">
            <a:normAutofit/>
          </a:bodyPr>
          <a:lstStyle>
            <a:lvl1pPr marL="0" indent="0" algn="ctr">
              <a:buNone/>
              <a:defRPr sz="3600" b="1">
                <a:solidFill>
                  <a:schemeClr val="tx2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No.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794800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umber, Title and Content_8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47528" y="382349"/>
            <a:ext cx="7488832" cy="1232291"/>
          </a:xfrm>
        </p:spPr>
        <p:txBody>
          <a:bodyPr lIns="0" tIns="0" rIns="0" bIns="0"/>
          <a:lstStyle>
            <a:lvl1pPr algn="l">
              <a:defRPr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208568" y="6356350"/>
            <a:ext cx="487208" cy="365125"/>
          </a:xfrm>
          <a:prstGeom prst="rect">
            <a:avLst/>
          </a:prstGeom>
        </p:spPr>
        <p:txBody>
          <a:bodyPr lIns="0" tIns="0" rIns="0" bIns="0"/>
          <a:lstStyle>
            <a:lvl1pPr algn="r">
              <a:defRPr/>
            </a:lvl1pPr>
          </a:lstStyle>
          <a:p>
            <a:fld id="{30A60DCE-9105-48A5-8A92-25C9283756D1}" type="slidenum">
              <a:rPr lang="en-GB" smtClean="0"/>
              <a:pPr/>
              <a:t>‹#›</a:t>
            </a:fld>
            <a:endParaRPr lang="en-GB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2252987E-87A3-A74D-BF38-A2C447910068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79584" y="6504276"/>
            <a:ext cx="2000992" cy="82800"/>
          </a:xfrm>
          <a:prstGeom prst="rect">
            <a:avLst/>
          </a:prstGeom>
        </p:spPr>
      </p:pic>
      <p:sp>
        <p:nvSpPr>
          <p:cNvPr id="9" name="Oval 8">
            <a:extLst>
              <a:ext uri="{FF2B5EF4-FFF2-40B4-BE49-F238E27FC236}">
                <a16:creationId xmlns:a16="http://schemas.microsoft.com/office/drawing/2014/main" id="{C061D5CC-E7BA-CD48-BEFA-732B875B9457}"/>
              </a:ext>
            </a:extLst>
          </p:cNvPr>
          <p:cNvSpPr/>
          <p:nvPr userDrawn="1"/>
        </p:nvSpPr>
        <p:spPr>
          <a:xfrm>
            <a:off x="596213" y="458434"/>
            <a:ext cx="1080120" cy="108012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3AE2386F-3B15-F54A-96E4-356500D7194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3445" y="1844825"/>
            <a:ext cx="11172331" cy="4281340"/>
          </a:xfrm>
        </p:spPr>
        <p:txBody>
          <a:bodyPr lIns="0" tIns="0" rIns="0" bIns="0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3" name="Footer Placeholder 4">
            <a:extLst>
              <a:ext uri="{FF2B5EF4-FFF2-40B4-BE49-F238E27FC236}">
                <a16:creationId xmlns:a16="http://schemas.microsoft.com/office/drawing/2014/main" id="{73EC50AE-7C8C-3F4A-9BB7-13DFE250BD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23445" y="6321714"/>
            <a:ext cx="7403008" cy="365125"/>
          </a:xfrm>
          <a:prstGeom prst="rect">
            <a:avLst/>
          </a:prstGeom>
        </p:spPr>
        <p:txBody>
          <a:bodyPr lIns="0" tIns="0" rIns="0" bIns="0"/>
          <a:lstStyle>
            <a:lvl1pPr algn="l">
              <a:defRPr/>
            </a:lvl1pPr>
          </a:lstStyle>
          <a:p>
            <a:r>
              <a:rPr lang="en-GB" b="1"/>
              <a:t>Bedfordshire, Luton and Milton Keynes Health and Care Partnership</a:t>
            </a:r>
            <a:endParaRPr lang="en-GB" dirty="0"/>
          </a:p>
        </p:txBody>
      </p: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3118D4B9-6002-7242-AE5B-B554A9566D4E}"/>
              </a:ext>
            </a:extLst>
          </p:cNvPr>
          <p:cNvSpPr>
            <a:spLocks noGrp="1"/>
          </p:cNvSpPr>
          <p:nvPr>
            <p:ph idx="15" hasCustomPrompt="1"/>
          </p:nvPr>
        </p:nvSpPr>
        <p:spPr>
          <a:xfrm>
            <a:off x="609043" y="382349"/>
            <a:ext cx="1080120" cy="1232291"/>
          </a:xfrm>
        </p:spPr>
        <p:txBody>
          <a:bodyPr lIns="0" tIns="0" rIns="0" bIns="0" anchor="ctr" anchorCtr="0">
            <a:normAutofit/>
          </a:bodyPr>
          <a:lstStyle>
            <a:lvl1pPr marL="0" indent="0" algn="ctr">
              <a:buNone/>
              <a:defRPr sz="3600" b="1">
                <a:solidFill>
                  <a:schemeClr val="bg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No.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3016576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Content and Pictur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47528" y="382349"/>
            <a:ext cx="7488832" cy="1232291"/>
          </a:xfrm>
        </p:spPr>
        <p:txBody>
          <a:bodyPr lIns="0" tIns="0" rIns="0" bIns="0"/>
          <a:lstStyle>
            <a:lvl1pPr algn="l">
              <a:defRPr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3445" y="1844825"/>
            <a:ext cx="7084723" cy="4281340"/>
          </a:xfrm>
        </p:spPr>
        <p:txBody>
          <a:bodyPr lIns="0" tIns="0" rIns="0" bIns="0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23445" y="6321714"/>
            <a:ext cx="7403008" cy="365125"/>
          </a:xfrm>
          <a:prstGeom prst="rect">
            <a:avLst/>
          </a:prstGeom>
        </p:spPr>
        <p:txBody>
          <a:bodyPr lIns="0" tIns="0" rIns="0" bIns="0"/>
          <a:lstStyle>
            <a:lvl1pPr algn="l">
              <a:defRPr/>
            </a:lvl1pPr>
          </a:lstStyle>
          <a:p>
            <a:r>
              <a:rPr lang="en-GB" b="1"/>
              <a:t>Bedfordshire, Luton and Milton Keynes Health and Care Partnership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208568" y="6356350"/>
            <a:ext cx="487208" cy="365125"/>
          </a:xfrm>
          <a:prstGeom prst="rect">
            <a:avLst/>
          </a:prstGeom>
        </p:spPr>
        <p:txBody>
          <a:bodyPr lIns="0" tIns="0" rIns="0" bIns="0"/>
          <a:lstStyle>
            <a:lvl1pPr algn="r">
              <a:defRPr/>
            </a:lvl1pPr>
          </a:lstStyle>
          <a:p>
            <a:fld id="{30A60DCE-9105-48A5-8A92-25C9283756D1}" type="slidenum">
              <a:rPr lang="en-GB" smtClean="0"/>
              <a:pPr/>
              <a:t>‹#›</a:t>
            </a:fld>
            <a:endParaRPr lang="en-GB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2252987E-87A3-A74D-BF38-A2C447910068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79584" y="6504276"/>
            <a:ext cx="2000992" cy="82800"/>
          </a:xfrm>
          <a:prstGeom prst="rect">
            <a:avLst/>
          </a:prstGeom>
        </p:spPr>
      </p:pic>
      <p:sp>
        <p:nvSpPr>
          <p:cNvPr id="9" name="Oval 8">
            <a:extLst>
              <a:ext uri="{FF2B5EF4-FFF2-40B4-BE49-F238E27FC236}">
                <a16:creationId xmlns:a16="http://schemas.microsoft.com/office/drawing/2014/main" id="{C061D5CC-E7BA-CD48-BEFA-732B875B9457}"/>
              </a:ext>
            </a:extLst>
          </p:cNvPr>
          <p:cNvSpPr/>
          <p:nvPr userDrawn="1"/>
        </p:nvSpPr>
        <p:spPr>
          <a:xfrm>
            <a:off x="596213" y="458434"/>
            <a:ext cx="1080120" cy="108012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Picture Placeholder 11">
            <a:extLst>
              <a:ext uri="{FF2B5EF4-FFF2-40B4-BE49-F238E27FC236}">
                <a16:creationId xmlns:a16="http://schemas.microsoft.com/office/drawing/2014/main" id="{69CCEFD7-EF02-3D4D-A3BA-F73AC8AD7124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 flipH="1">
            <a:off x="7955934" y="2086796"/>
            <a:ext cx="3797397" cy="3797397"/>
          </a:xfrm>
          <a:prstGeom prst="ellipse">
            <a:avLst/>
          </a:prstGeom>
          <a:noFill/>
        </p:spPr>
        <p:txBody>
          <a:bodyPr/>
          <a:lstStyle/>
          <a:p>
            <a:endParaRPr lang="en-US" dirty="0"/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AC13482B-E75A-B24A-AE29-A6C2A25A4B3A}"/>
              </a:ext>
            </a:extLst>
          </p:cNvPr>
          <p:cNvSpPr>
            <a:spLocks noGrp="1"/>
          </p:cNvSpPr>
          <p:nvPr>
            <p:ph idx="15" hasCustomPrompt="1"/>
          </p:nvPr>
        </p:nvSpPr>
        <p:spPr>
          <a:xfrm>
            <a:off x="609043" y="382349"/>
            <a:ext cx="1080120" cy="1232291"/>
          </a:xfrm>
        </p:spPr>
        <p:txBody>
          <a:bodyPr lIns="0" tIns="0" rIns="0" bIns="0" anchor="ctr" anchorCtr="0">
            <a:normAutofit/>
          </a:bodyPr>
          <a:lstStyle>
            <a:lvl1pPr marL="0" indent="0" algn="ctr">
              <a:buNone/>
              <a:defRPr sz="3600" b="1">
                <a:solidFill>
                  <a:schemeClr val="bg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No.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0234100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_1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3444" y="1844825"/>
            <a:ext cx="11172332" cy="4281340"/>
          </a:xfrm>
        </p:spPr>
        <p:txBody>
          <a:bodyPr lIns="0" tIns="0" rIns="0" bIns="0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23445" y="6321714"/>
            <a:ext cx="7403008" cy="365125"/>
          </a:xfrm>
          <a:prstGeom prst="rect">
            <a:avLst/>
          </a:prstGeom>
        </p:spPr>
        <p:txBody>
          <a:bodyPr lIns="0" tIns="0" rIns="0" bIns="0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en-GB" b="1" dirty="0"/>
              <a:t>Bedfordshire, Luton and Milton Keynes Health and Care Partnership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208568" y="6356350"/>
            <a:ext cx="487208" cy="365125"/>
          </a:xfrm>
          <a:prstGeom prst="rect">
            <a:avLst/>
          </a:prstGeom>
        </p:spPr>
        <p:txBody>
          <a:bodyPr lIns="0" tIns="0" rIns="0" bIns="0"/>
          <a:lstStyle>
            <a:lvl1pPr algn="r">
              <a:defRPr/>
            </a:lvl1pPr>
          </a:lstStyle>
          <a:p>
            <a:fld id="{30A60DCE-9105-48A5-8A92-25C9283756D1}" type="slidenum">
              <a:rPr lang="en-GB" smtClean="0"/>
              <a:pPr/>
              <a:t>‹#›</a:t>
            </a:fld>
            <a:endParaRPr lang="en-GB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2252987E-87A3-A74D-BF38-A2C447910068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79584" y="6504276"/>
            <a:ext cx="2000992" cy="82800"/>
          </a:xfrm>
          <a:prstGeom prst="rect">
            <a:avLst/>
          </a:prstGeom>
        </p:spPr>
      </p:pic>
      <p:sp>
        <p:nvSpPr>
          <p:cNvPr id="10" name="Title 1">
            <a:extLst>
              <a:ext uri="{FF2B5EF4-FFF2-40B4-BE49-F238E27FC236}">
                <a16:creationId xmlns:a16="http://schemas.microsoft.com/office/drawing/2014/main" id="{146EC874-EB04-354B-9362-80C38FAFC2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47528" y="382349"/>
            <a:ext cx="7488832" cy="1232291"/>
          </a:xfrm>
        </p:spPr>
        <p:txBody>
          <a:bodyPr lIns="0" tIns="0" rIns="0" bIns="0"/>
          <a:lstStyle>
            <a:lvl1pPr algn="l">
              <a:defRPr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184576D4-12E8-BD46-8E2A-6BE58E12DBF6}"/>
              </a:ext>
            </a:extLst>
          </p:cNvPr>
          <p:cNvSpPr/>
          <p:nvPr userDrawn="1"/>
        </p:nvSpPr>
        <p:spPr>
          <a:xfrm>
            <a:off x="596213" y="458434"/>
            <a:ext cx="1080120" cy="108012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B3EABDAF-DEF9-144B-AA54-091C9F26BD09}"/>
              </a:ext>
            </a:extLst>
          </p:cNvPr>
          <p:cNvSpPr>
            <a:spLocks noGrp="1"/>
          </p:cNvSpPr>
          <p:nvPr>
            <p:ph idx="15" hasCustomPrompt="1"/>
          </p:nvPr>
        </p:nvSpPr>
        <p:spPr>
          <a:xfrm>
            <a:off x="609043" y="382349"/>
            <a:ext cx="1080120" cy="1232291"/>
          </a:xfrm>
        </p:spPr>
        <p:txBody>
          <a:bodyPr lIns="0" tIns="0" rIns="0" bIns="0" anchor="ctr" anchorCtr="0">
            <a:normAutofit/>
          </a:bodyPr>
          <a:lstStyle>
            <a:lvl1pPr marL="0" indent="0" algn="ctr">
              <a:buNone/>
              <a:defRPr sz="3600" b="1">
                <a:solidFill>
                  <a:schemeClr val="bg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No.</a:t>
            </a:r>
            <a:endParaRPr lang="en-GB" dirty="0"/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1BCA06D5-3EC0-394C-B80A-61CD43C5A122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677616" y="459266"/>
            <a:ext cx="2012124" cy="7607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988239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_2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208568" y="6356350"/>
            <a:ext cx="487208" cy="365125"/>
          </a:xfrm>
          <a:prstGeom prst="rect">
            <a:avLst/>
          </a:prstGeom>
        </p:spPr>
        <p:txBody>
          <a:bodyPr lIns="0" tIns="0" rIns="0" bIns="0"/>
          <a:lstStyle>
            <a:lvl1pPr algn="r">
              <a:defRPr/>
            </a:lvl1pPr>
          </a:lstStyle>
          <a:p>
            <a:fld id="{30A60DCE-9105-48A5-8A92-25C9283756D1}" type="slidenum">
              <a:rPr lang="en-GB" smtClean="0"/>
              <a:pPr/>
              <a:t>‹#›</a:t>
            </a:fld>
            <a:endParaRPr lang="en-GB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2252987E-87A3-A74D-BF38-A2C447910068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79584" y="6504276"/>
            <a:ext cx="2000992" cy="82800"/>
          </a:xfrm>
          <a:prstGeom prst="rect">
            <a:avLst/>
          </a:prstGeom>
        </p:spPr>
      </p:pic>
      <p:sp>
        <p:nvSpPr>
          <p:cNvPr id="13" name="Footer Placeholder 4">
            <a:extLst>
              <a:ext uri="{FF2B5EF4-FFF2-40B4-BE49-F238E27FC236}">
                <a16:creationId xmlns:a16="http://schemas.microsoft.com/office/drawing/2014/main" id="{03545CCA-7DB1-9D4C-A6D9-897CF0BB71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23445" y="6321714"/>
            <a:ext cx="7403008" cy="365125"/>
          </a:xfrm>
          <a:prstGeom prst="rect">
            <a:avLst/>
          </a:prstGeom>
        </p:spPr>
        <p:txBody>
          <a:bodyPr lIns="0" tIns="0" rIns="0" bIns="0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en-GB" b="1" dirty="0"/>
              <a:t>Bedfordshire, Luton and Milton Keynes Health and Care Partnership</a:t>
            </a:r>
            <a:endParaRPr lang="en-GB" dirty="0"/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FE1F1204-D2FF-3E40-8F9A-AEF62CCFB9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47528" y="382349"/>
            <a:ext cx="7488832" cy="1232291"/>
          </a:xfrm>
        </p:spPr>
        <p:txBody>
          <a:bodyPr lIns="0" tIns="0" rIns="0" bIns="0"/>
          <a:lstStyle>
            <a:lvl1pPr algn="l">
              <a:defRPr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B564EE7F-CA5D-2445-870E-98CDFDA14BFE}"/>
              </a:ext>
            </a:extLst>
          </p:cNvPr>
          <p:cNvSpPr/>
          <p:nvPr userDrawn="1"/>
        </p:nvSpPr>
        <p:spPr>
          <a:xfrm>
            <a:off x="596213" y="458434"/>
            <a:ext cx="1080120" cy="1080120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Content Placeholder 2">
            <a:extLst>
              <a:ext uri="{FF2B5EF4-FFF2-40B4-BE49-F238E27FC236}">
                <a16:creationId xmlns:a16="http://schemas.microsoft.com/office/drawing/2014/main" id="{E1AB73A3-F52C-0949-A125-CD39FFA3BA7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3444" y="1844825"/>
            <a:ext cx="11172332" cy="4281340"/>
          </a:xfrm>
        </p:spPr>
        <p:txBody>
          <a:bodyPr lIns="0" tIns="0" rIns="0" bIns="0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8" name="Content Placeholder 2">
            <a:extLst>
              <a:ext uri="{FF2B5EF4-FFF2-40B4-BE49-F238E27FC236}">
                <a16:creationId xmlns:a16="http://schemas.microsoft.com/office/drawing/2014/main" id="{4D1260C3-1604-4D48-BB21-8358FBBAD3B5}"/>
              </a:ext>
            </a:extLst>
          </p:cNvPr>
          <p:cNvSpPr>
            <a:spLocks noGrp="1"/>
          </p:cNvSpPr>
          <p:nvPr>
            <p:ph idx="15" hasCustomPrompt="1"/>
          </p:nvPr>
        </p:nvSpPr>
        <p:spPr>
          <a:xfrm>
            <a:off x="609043" y="382349"/>
            <a:ext cx="1080120" cy="1232291"/>
          </a:xfrm>
        </p:spPr>
        <p:txBody>
          <a:bodyPr lIns="0" tIns="0" rIns="0" bIns="0" anchor="ctr" anchorCtr="0">
            <a:normAutofit/>
          </a:bodyPr>
          <a:lstStyle>
            <a:lvl1pPr marL="0" indent="0" algn="ctr">
              <a:buNone/>
              <a:defRPr sz="3600" b="1">
                <a:solidFill>
                  <a:schemeClr val="bg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No.</a:t>
            </a:r>
            <a:endParaRPr lang="en-GB" dirty="0"/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D63053A9-C3B3-2A4D-988E-753D3425059C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677616" y="459266"/>
            <a:ext cx="2012124" cy="7607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948767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_3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208568" y="6356350"/>
            <a:ext cx="487208" cy="365125"/>
          </a:xfrm>
          <a:prstGeom prst="rect">
            <a:avLst/>
          </a:prstGeom>
        </p:spPr>
        <p:txBody>
          <a:bodyPr lIns="0" tIns="0" rIns="0" bIns="0"/>
          <a:lstStyle>
            <a:lvl1pPr algn="r">
              <a:defRPr/>
            </a:lvl1pPr>
          </a:lstStyle>
          <a:p>
            <a:fld id="{30A60DCE-9105-48A5-8A92-25C9283756D1}" type="slidenum">
              <a:rPr lang="en-GB" smtClean="0"/>
              <a:pPr/>
              <a:t>‹#›</a:t>
            </a:fld>
            <a:endParaRPr lang="en-GB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2252987E-87A3-A74D-BF38-A2C447910068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79584" y="6504276"/>
            <a:ext cx="2000992" cy="82800"/>
          </a:xfrm>
          <a:prstGeom prst="rect">
            <a:avLst/>
          </a:prstGeom>
        </p:spPr>
      </p:pic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3311270C-9C91-A140-865B-E13553CB790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3444" y="1844825"/>
            <a:ext cx="11172332" cy="4281340"/>
          </a:xfrm>
        </p:spPr>
        <p:txBody>
          <a:bodyPr lIns="0" tIns="0" rIns="0" bIns="0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3" name="Footer Placeholder 4">
            <a:extLst>
              <a:ext uri="{FF2B5EF4-FFF2-40B4-BE49-F238E27FC236}">
                <a16:creationId xmlns:a16="http://schemas.microsoft.com/office/drawing/2014/main" id="{65EA11FE-DF14-ED47-BB9D-0EAF224856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23445" y="6321714"/>
            <a:ext cx="7403008" cy="365125"/>
          </a:xfrm>
          <a:prstGeom prst="rect">
            <a:avLst/>
          </a:prstGeom>
        </p:spPr>
        <p:txBody>
          <a:bodyPr lIns="0" tIns="0" rIns="0" bIns="0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en-GB" b="1" dirty="0"/>
              <a:t>Bedfordshire, Luton and Milton Keynes Health and Care Partnership</a:t>
            </a:r>
            <a:endParaRPr lang="en-GB" dirty="0"/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033366F6-7006-4449-9BFC-188757522E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47528" y="382349"/>
            <a:ext cx="7488832" cy="1232291"/>
          </a:xfrm>
        </p:spPr>
        <p:txBody>
          <a:bodyPr lIns="0" tIns="0" rIns="0" bIns="0"/>
          <a:lstStyle>
            <a:lvl1pPr algn="l">
              <a:defRPr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30EA4015-EA8F-1B4A-BA15-223DE436BF63}"/>
              </a:ext>
            </a:extLst>
          </p:cNvPr>
          <p:cNvSpPr/>
          <p:nvPr userDrawn="1"/>
        </p:nvSpPr>
        <p:spPr>
          <a:xfrm>
            <a:off x="596213" y="458434"/>
            <a:ext cx="1080120" cy="1080120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Content Placeholder 2">
            <a:extLst>
              <a:ext uri="{FF2B5EF4-FFF2-40B4-BE49-F238E27FC236}">
                <a16:creationId xmlns:a16="http://schemas.microsoft.com/office/drawing/2014/main" id="{62736362-12FE-9049-9E29-EF62382C3422}"/>
              </a:ext>
            </a:extLst>
          </p:cNvPr>
          <p:cNvSpPr>
            <a:spLocks noGrp="1"/>
          </p:cNvSpPr>
          <p:nvPr>
            <p:ph idx="15" hasCustomPrompt="1"/>
          </p:nvPr>
        </p:nvSpPr>
        <p:spPr>
          <a:xfrm>
            <a:off x="609043" y="382349"/>
            <a:ext cx="1080120" cy="1232291"/>
          </a:xfrm>
        </p:spPr>
        <p:txBody>
          <a:bodyPr lIns="0" tIns="0" rIns="0" bIns="0" anchor="ctr" anchorCtr="0">
            <a:normAutofit/>
          </a:bodyPr>
          <a:lstStyle>
            <a:lvl1pPr marL="0" indent="0" algn="ctr">
              <a:buNone/>
              <a:defRPr sz="3600" b="1">
                <a:solidFill>
                  <a:schemeClr val="bg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No.</a:t>
            </a:r>
            <a:endParaRPr lang="en-GB" dirty="0"/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F8B53AFD-0CB9-8A4C-B0CB-3A315A50B03F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677616" y="459266"/>
            <a:ext cx="2012124" cy="7607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958609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_4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208568" y="6356350"/>
            <a:ext cx="487208" cy="365125"/>
          </a:xfrm>
          <a:prstGeom prst="rect">
            <a:avLst/>
          </a:prstGeom>
        </p:spPr>
        <p:txBody>
          <a:bodyPr lIns="0" tIns="0" rIns="0" bIns="0"/>
          <a:lstStyle>
            <a:lvl1pPr algn="r">
              <a:defRPr/>
            </a:lvl1pPr>
          </a:lstStyle>
          <a:p>
            <a:fld id="{30A60DCE-9105-48A5-8A92-25C9283756D1}" type="slidenum">
              <a:rPr lang="en-GB" smtClean="0"/>
              <a:pPr/>
              <a:t>‹#›</a:t>
            </a:fld>
            <a:endParaRPr lang="en-GB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2252987E-87A3-A74D-BF38-A2C447910068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79584" y="6504276"/>
            <a:ext cx="2000992" cy="82800"/>
          </a:xfrm>
          <a:prstGeom prst="rect">
            <a:avLst/>
          </a:prstGeom>
        </p:spPr>
      </p:pic>
      <p:sp>
        <p:nvSpPr>
          <p:cNvPr id="13" name="Footer Placeholder 4">
            <a:extLst>
              <a:ext uri="{FF2B5EF4-FFF2-40B4-BE49-F238E27FC236}">
                <a16:creationId xmlns:a16="http://schemas.microsoft.com/office/drawing/2014/main" id="{6D228FC6-3DD4-BC43-80E0-ED2A58B201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23445" y="6321714"/>
            <a:ext cx="7403008" cy="365125"/>
          </a:xfrm>
          <a:prstGeom prst="rect">
            <a:avLst/>
          </a:prstGeom>
        </p:spPr>
        <p:txBody>
          <a:bodyPr lIns="0" tIns="0" rIns="0" bIns="0"/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r>
              <a:rPr lang="en-GB" b="1"/>
              <a:t>Bedfordshire, Luton and Milton Keynes Health and Care Partnership</a:t>
            </a:r>
            <a:endParaRPr lang="en-GB" dirty="0"/>
          </a:p>
        </p:txBody>
      </p: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B932F6ED-E73C-8047-A71B-37A60114CED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3444" y="1844825"/>
            <a:ext cx="11172332" cy="4281340"/>
          </a:xfrm>
        </p:spPr>
        <p:txBody>
          <a:bodyPr lIns="0" tIns="0" rIns="0" bIns="0"/>
          <a:lstStyle>
            <a:lvl1pPr>
              <a:buClr>
                <a:schemeClr val="bg1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bg1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F1C0BAA9-E631-7646-A612-36D961F664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47528" y="382349"/>
            <a:ext cx="7488832" cy="1232291"/>
          </a:xfrm>
        </p:spPr>
        <p:txBody>
          <a:bodyPr lIns="0" tIns="0" rIns="0" bIns="0"/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4852B6C0-4E92-354F-8B42-17732F156197}"/>
              </a:ext>
            </a:extLst>
          </p:cNvPr>
          <p:cNvSpPr/>
          <p:nvPr userDrawn="1"/>
        </p:nvSpPr>
        <p:spPr>
          <a:xfrm>
            <a:off x="596213" y="458434"/>
            <a:ext cx="1080120" cy="108012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Content Placeholder 2">
            <a:extLst>
              <a:ext uri="{FF2B5EF4-FFF2-40B4-BE49-F238E27FC236}">
                <a16:creationId xmlns:a16="http://schemas.microsoft.com/office/drawing/2014/main" id="{D39F354D-A928-AD48-8400-1DF92DB8E640}"/>
              </a:ext>
            </a:extLst>
          </p:cNvPr>
          <p:cNvSpPr>
            <a:spLocks noGrp="1"/>
          </p:cNvSpPr>
          <p:nvPr>
            <p:ph idx="15" hasCustomPrompt="1"/>
          </p:nvPr>
        </p:nvSpPr>
        <p:spPr>
          <a:xfrm>
            <a:off x="609043" y="382349"/>
            <a:ext cx="1080120" cy="1232291"/>
          </a:xfrm>
        </p:spPr>
        <p:txBody>
          <a:bodyPr lIns="0" tIns="0" rIns="0" bIns="0" anchor="ctr" anchorCtr="0">
            <a:normAutofit/>
          </a:bodyPr>
          <a:lstStyle>
            <a:lvl1pPr marL="0" indent="0" algn="ctr">
              <a:buNone/>
              <a:defRPr sz="3600" b="1">
                <a:solidFill>
                  <a:schemeClr val="tx2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No.</a:t>
            </a:r>
            <a:endParaRPr lang="en-GB" dirty="0"/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D8E8A105-20E1-274A-A139-BC31DEB40B76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677616" y="459266"/>
            <a:ext cx="2012124" cy="7607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75846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_5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208568" y="6356350"/>
            <a:ext cx="487208" cy="365125"/>
          </a:xfrm>
          <a:prstGeom prst="rect">
            <a:avLst/>
          </a:prstGeom>
        </p:spPr>
        <p:txBody>
          <a:bodyPr lIns="0" tIns="0" rIns="0" bIns="0"/>
          <a:lstStyle>
            <a:lvl1pPr algn="r">
              <a:defRPr/>
            </a:lvl1pPr>
          </a:lstStyle>
          <a:p>
            <a:fld id="{30A60DCE-9105-48A5-8A92-25C9283756D1}" type="slidenum">
              <a:rPr lang="en-GB" smtClean="0"/>
              <a:pPr/>
              <a:t>‹#›</a:t>
            </a:fld>
            <a:endParaRPr lang="en-GB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2252987E-87A3-A74D-BF38-A2C447910068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79584" y="6504276"/>
            <a:ext cx="2000992" cy="82800"/>
          </a:xfrm>
          <a:prstGeom prst="rect">
            <a:avLst/>
          </a:prstGeom>
        </p:spPr>
      </p:pic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8BC6CEFE-586A-D04A-BD76-7AA7D168816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3444" y="1844825"/>
            <a:ext cx="11172332" cy="4281340"/>
          </a:xfrm>
        </p:spPr>
        <p:txBody>
          <a:bodyPr lIns="0" tIns="0" rIns="0" bIns="0"/>
          <a:lstStyle>
            <a:lvl1pPr>
              <a:buClr>
                <a:schemeClr val="bg1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bg1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3" name="Footer Placeholder 4">
            <a:extLst>
              <a:ext uri="{FF2B5EF4-FFF2-40B4-BE49-F238E27FC236}">
                <a16:creationId xmlns:a16="http://schemas.microsoft.com/office/drawing/2014/main" id="{59108212-FA42-B646-BD49-6E9A7521BD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23445" y="6321714"/>
            <a:ext cx="7403008" cy="365125"/>
          </a:xfrm>
          <a:prstGeom prst="rect">
            <a:avLst/>
          </a:prstGeom>
        </p:spPr>
        <p:txBody>
          <a:bodyPr lIns="0" tIns="0" rIns="0" bIns="0"/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r>
              <a:rPr lang="en-GB" b="1"/>
              <a:t>Bedfordshire, Luton and Milton Keynes Health and Care Partnership</a:t>
            </a:r>
            <a:endParaRPr lang="en-GB" dirty="0"/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0D292033-F9BE-624A-9ACF-ECF3807FC8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47528" y="382349"/>
            <a:ext cx="7488832" cy="1232291"/>
          </a:xfrm>
        </p:spPr>
        <p:txBody>
          <a:bodyPr lIns="0" tIns="0" rIns="0" bIns="0"/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A39F9EA4-59B8-DE41-8274-B9A04E4EC460}"/>
              </a:ext>
            </a:extLst>
          </p:cNvPr>
          <p:cNvSpPr/>
          <p:nvPr userDrawn="1"/>
        </p:nvSpPr>
        <p:spPr>
          <a:xfrm>
            <a:off x="596213" y="458434"/>
            <a:ext cx="1080120" cy="108012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Content Placeholder 2">
            <a:extLst>
              <a:ext uri="{FF2B5EF4-FFF2-40B4-BE49-F238E27FC236}">
                <a16:creationId xmlns:a16="http://schemas.microsoft.com/office/drawing/2014/main" id="{C5682414-8E83-EA45-AEB3-686CD8293BE5}"/>
              </a:ext>
            </a:extLst>
          </p:cNvPr>
          <p:cNvSpPr>
            <a:spLocks noGrp="1"/>
          </p:cNvSpPr>
          <p:nvPr>
            <p:ph idx="15" hasCustomPrompt="1"/>
          </p:nvPr>
        </p:nvSpPr>
        <p:spPr>
          <a:xfrm>
            <a:off x="609043" y="382349"/>
            <a:ext cx="1080120" cy="1232291"/>
          </a:xfrm>
        </p:spPr>
        <p:txBody>
          <a:bodyPr lIns="0" tIns="0" rIns="0" bIns="0" anchor="ctr" anchorCtr="0">
            <a:normAutofit/>
          </a:bodyPr>
          <a:lstStyle>
            <a:lvl1pPr marL="0" indent="0" algn="ctr">
              <a:buNone/>
              <a:defRPr sz="3600" b="1">
                <a:solidFill>
                  <a:schemeClr val="tx2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No.</a:t>
            </a:r>
            <a:endParaRPr lang="en-GB" dirty="0"/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37542ED5-F060-2049-B80F-0298CC6EA600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677616" y="459266"/>
            <a:ext cx="2012124" cy="7607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008683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17409" y="1844824"/>
            <a:ext cx="5384800" cy="4281340"/>
          </a:xfrm>
        </p:spPr>
        <p:txBody>
          <a:bodyPr lIns="0" tIns="0" rIns="0" bIns="0">
            <a:normAutofit/>
          </a:bodyPr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4940" y="1812699"/>
            <a:ext cx="5384800" cy="4313465"/>
          </a:xfrm>
        </p:spPr>
        <p:txBody>
          <a:bodyPr lIns="0" tIns="0" rIns="0" bIns="0">
            <a:normAutofit/>
          </a:bodyPr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3619E3F5-2AC2-1E46-A775-16FD7C561F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3445" y="382349"/>
            <a:ext cx="8812915" cy="1234800"/>
          </a:xfrm>
        </p:spPr>
        <p:txBody>
          <a:bodyPr lIns="0" tIns="0" rIns="0" bIns="0"/>
          <a:lstStyle>
            <a:lvl1pPr algn="l">
              <a:defRPr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9" name="Footer Placeholder 4">
            <a:extLst>
              <a:ext uri="{FF2B5EF4-FFF2-40B4-BE49-F238E27FC236}">
                <a16:creationId xmlns:a16="http://schemas.microsoft.com/office/drawing/2014/main" id="{F08A99C0-7B3E-5844-A612-5374AE5989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23445" y="6321714"/>
            <a:ext cx="7403008" cy="365125"/>
          </a:xfrm>
          <a:prstGeom prst="rect">
            <a:avLst/>
          </a:prstGeom>
        </p:spPr>
        <p:txBody>
          <a:bodyPr lIns="0" tIns="0" rIns="0" bIns="0"/>
          <a:lstStyle>
            <a:lvl1pPr algn="l">
              <a:defRPr/>
            </a:lvl1pPr>
          </a:lstStyle>
          <a:p>
            <a:r>
              <a:rPr lang="en-GB" b="1"/>
              <a:t>Bedfordshire, Luton and Milton Keynes Health and Care Partnership</a:t>
            </a:r>
            <a:endParaRPr lang="en-GB" dirty="0"/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F8E4235F-1C61-9E4D-A174-0DABA0547B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208568" y="6356350"/>
            <a:ext cx="487208" cy="365125"/>
          </a:xfrm>
          <a:prstGeom prst="rect">
            <a:avLst/>
          </a:prstGeom>
        </p:spPr>
        <p:txBody>
          <a:bodyPr lIns="0" tIns="0" rIns="0" bIns="0"/>
          <a:lstStyle>
            <a:lvl1pPr algn="r">
              <a:defRPr/>
            </a:lvl1pPr>
          </a:lstStyle>
          <a:p>
            <a:fld id="{30A60DCE-9105-48A5-8A92-25C9283756D1}" type="slidenum">
              <a:rPr lang="en-GB" smtClean="0"/>
              <a:pPr/>
              <a:t>‹#›</a:t>
            </a:fld>
            <a:endParaRPr lang="en-GB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344C63B7-1F88-0248-8F1C-FD5E72E46CF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677616" y="459266"/>
            <a:ext cx="2012124" cy="760767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4BF3264E-C2CF-9244-BE51-9FE7E9B513DC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79584" y="6504276"/>
            <a:ext cx="2000992" cy="8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616230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15A8C793-FBE8-8D42-B07F-A2F1061D29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3445" y="382349"/>
            <a:ext cx="8812915" cy="1234800"/>
          </a:xfrm>
        </p:spPr>
        <p:txBody>
          <a:bodyPr lIns="0" tIns="0" rIns="0" bIns="0"/>
          <a:lstStyle>
            <a:lvl1pPr algn="l">
              <a:defRPr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B080E96A-B518-CC4C-93D4-FB346BDBEC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23445" y="6321714"/>
            <a:ext cx="7403008" cy="365125"/>
          </a:xfrm>
          <a:prstGeom prst="rect">
            <a:avLst/>
          </a:prstGeom>
        </p:spPr>
        <p:txBody>
          <a:bodyPr lIns="0" tIns="0" rIns="0" bIns="0"/>
          <a:lstStyle>
            <a:lvl1pPr algn="l">
              <a:defRPr/>
            </a:lvl1pPr>
          </a:lstStyle>
          <a:p>
            <a:r>
              <a:rPr lang="en-GB" b="1"/>
              <a:t>Bedfordshire, Luton and Milton Keynes Health and Care Partnership</a:t>
            </a:r>
            <a:endParaRPr lang="en-GB" dirty="0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933095F4-8AE0-C24B-9632-EA99B62C40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208568" y="6356350"/>
            <a:ext cx="487208" cy="365125"/>
          </a:xfrm>
          <a:prstGeom prst="rect">
            <a:avLst/>
          </a:prstGeom>
        </p:spPr>
        <p:txBody>
          <a:bodyPr lIns="0" tIns="0" rIns="0" bIns="0"/>
          <a:lstStyle>
            <a:lvl1pPr algn="r">
              <a:defRPr/>
            </a:lvl1pPr>
          </a:lstStyle>
          <a:p>
            <a:fld id="{30A60DCE-9105-48A5-8A92-25C9283756D1}" type="slidenum">
              <a:rPr lang="en-GB" smtClean="0"/>
              <a:pPr/>
              <a:t>‹#›</a:t>
            </a:fld>
            <a:endParaRPr lang="en-GB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C30B3D59-F4A3-E643-A1FF-1826F0D1E27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79584" y="6504276"/>
            <a:ext cx="2000992" cy="8280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52DE9097-3F9F-E94F-BC45-EA2FBF7C905A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677616" y="459266"/>
            <a:ext cx="2012124" cy="7607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31601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le 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ackground pattern&#10;&#10;Description automatically generated">
            <a:extLst>
              <a:ext uri="{FF2B5EF4-FFF2-40B4-BE49-F238E27FC236}">
                <a16:creationId xmlns:a16="http://schemas.microsoft.com/office/drawing/2014/main" id="{96087D88-2B50-7D4B-B089-E96A599AEB0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flipH="1"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963084" y="2648074"/>
            <a:ext cx="6429060" cy="1362075"/>
          </a:xfrm>
        </p:spPr>
        <p:txBody>
          <a:bodyPr anchor="b" anchorCtr="0"/>
          <a:lstStyle>
            <a:lvl1pPr algn="l">
              <a:defRPr sz="4000" b="1" cap="none" baseline="0"/>
            </a:lvl1pPr>
          </a:lstStyle>
          <a:p>
            <a:r>
              <a:rPr lang="en-US" dirty="0"/>
              <a:t>Click to edit Master </a:t>
            </a:r>
            <a:br>
              <a:rPr lang="en-US" dirty="0"/>
            </a:br>
            <a:r>
              <a:rPr lang="en-US" dirty="0"/>
              <a:t>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4149080"/>
            <a:ext cx="6429060" cy="888950"/>
          </a:xfrm>
        </p:spPr>
        <p:txBody>
          <a:bodyPr anchor="t" anchorCtr="0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A0C7D8BB-BEC3-ED4E-8905-3FE19DD14C32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883500" y="459266"/>
            <a:ext cx="2712354" cy="10255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560697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0B8AFA2F-E014-7040-ADF0-F9D5345AA0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23445" y="6321714"/>
            <a:ext cx="7403008" cy="365125"/>
          </a:xfrm>
          <a:prstGeom prst="rect">
            <a:avLst/>
          </a:prstGeom>
        </p:spPr>
        <p:txBody>
          <a:bodyPr lIns="0" tIns="0" rIns="0" bIns="0"/>
          <a:lstStyle>
            <a:lvl1pPr algn="l">
              <a:defRPr/>
            </a:lvl1pPr>
          </a:lstStyle>
          <a:p>
            <a:r>
              <a:rPr lang="en-GB" b="1"/>
              <a:t>Bedfordshire, Luton and Milton Keynes Health and Care Partnership</a:t>
            </a:r>
            <a:endParaRPr lang="en-GB" dirty="0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E40110C9-9253-6E4E-959D-9ED728D2BD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208568" y="6356350"/>
            <a:ext cx="487208" cy="365125"/>
          </a:xfrm>
          <a:prstGeom prst="rect">
            <a:avLst/>
          </a:prstGeom>
        </p:spPr>
        <p:txBody>
          <a:bodyPr lIns="0" tIns="0" rIns="0" bIns="0"/>
          <a:lstStyle>
            <a:lvl1pPr algn="r">
              <a:defRPr/>
            </a:lvl1pPr>
          </a:lstStyle>
          <a:p>
            <a:fld id="{30A60DCE-9105-48A5-8A92-25C9283756D1}" type="slidenum">
              <a:rPr lang="en-GB" smtClean="0"/>
              <a:pPr/>
              <a:t>‹#›</a:t>
            </a:fld>
            <a:endParaRPr lang="en-GB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F9775023-A94F-BF46-80BA-190548B266C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79584" y="6504276"/>
            <a:ext cx="2000992" cy="828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0A31613D-8589-A049-AD80-4AA0A87E413D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677616" y="459266"/>
            <a:ext cx="2012124" cy="7607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17675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3445" y="382349"/>
            <a:ext cx="8812915" cy="1234800"/>
          </a:xfrm>
        </p:spPr>
        <p:txBody>
          <a:bodyPr lIns="0" tIns="0" rIns="0" bIns="0"/>
          <a:lstStyle>
            <a:lvl1pPr algn="l">
              <a:defRPr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3445" y="1844824"/>
            <a:ext cx="11172331" cy="4280400"/>
          </a:xfrm>
        </p:spPr>
        <p:txBody>
          <a:bodyPr lIns="0" tIns="0" rIns="0" bIns="0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23445" y="6321714"/>
            <a:ext cx="7403008" cy="365125"/>
          </a:xfrm>
          <a:prstGeom prst="rect">
            <a:avLst/>
          </a:prstGeom>
        </p:spPr>
        <p:txBody>
          <a:bodyPr lIns="0" tIns="0" rIns="0" bIns="0"/>
          <a:lstStyle>
            <a:lvl1pPr algn="l">
              <a:defRPr/>
            </a:lvl1pPr>
          </a:lstStyle>
          <a:p>
            <a:r>
              <a:rPr lang="en-GB" b="1"/>
              <a:t>Bedfordshire, Luton and Milton Keynes Health and Care Partnership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208568" y="6356350"/>
            <a:ext cx="487208" cy="365125"/>
          </a:xfrm>
          <a:prstGeom prst="rect">
            <a:avLst/>
          </a:prstGeom>
        </p:spPr>
        <p:txBody>
          <a:bodyPr lIns="0" tIns="0" rIns="0" bIns="0"/>
          <a:lstStyle>
            <a:lvl1pPr algn="r">
              <a:defRPr/>
            </a:lvl1pPr>
          </a:lstStyle>
          <a:p>
            <a:fld id="{30A60DCE-9105-48A5-8A92-25C9283756D1}" type="slidenum">
              <a:rPr lang="en-GB" smtClean="0"/>
              <a:pPr/>
              <a:t>‹#›</a:t>
            </a:fld>
            <a:endParaRPr lang="en-GB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2252987E-87A3-A74D-BF38-A2C44791006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79584" y="6504276"/>
            <a:ext cx="2000992" cy="828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32FB19C6-C53B-8847-BD23-39748DCC736A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677616" y="459266"/>
            <a:ext cx="2012124" cy="7607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50445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umber, Title and Content_1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47528" y="382349"/>
            <a:ext cx="7488832" cy="1232291"/>
          </a:xfrm>
        </p:spPr>
        <p:txBody>
          <a:bodyPr lIns="0" tIns="0" rIns="0" bIns="0"/>
          <a:lstStyle>
            <a:lvl1pPr algn="l">
              <a:defRPr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3445" y="1844825"/>
            <a:ext cx="11172331" cy="4281340"/>
          </a:xfrm>
        </p:spPr>
        <p:txBody>
          <a:bodyPr lIns="0" tIns="0" rIns="0" bIns="0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23445" y="6321714"/>
            <a:ext cx="7403008" cy="365125"/>
          </a:xfrm>
          <a:prstGeom prst="rect">
            <a:avLst/>
          </a:prstGeom>
        </p:spPr>
        <p:txBody>
          <a:bodyPr lIns="0" tIns="0" rIns="0" bIns="0"/>
          <a:lstStyle>
            <a:lvl1pPr algn="l">
              <a:defRPr/>
            </a:lvl1pPr>
          </a:lstStyle>
          <a:p>
            <a:r>
              <a:rPr lang="en-GB" b="1" dirty="0"/>
              <a:t>Bedfordshire, Luton and Milton Keynes Health and Care Partnership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208568" y="6356350"/>
            <a:ext cx="487208" cy="365125"/>
          </a:xfrm>
          <a:prstGeom prst="rect">
            <a:avLst/>
          </a:prstGeom>
        </p:spPr>
        <p:txBody>
          <a:bodyPr lIns="0" tIns="0" rIns="0" bIns="0"/>
          <a:lstStyle>
            <a:lvl1pPr algn="r">
              <a:defRPr/>
            </a:lvl1pPr>
          </a:lstStyle>
          <a:p>
            <a:fld id="{30A60DCE-9105-48A5-8A92-25C9283756D1}" type="slidenum">
              <a:rPr lang="en-GB" smtClean="0"/>
              <a:pPr/>
              <a:t>‹#›</a:t>
            </a:fld>
            <a:endParaRPr lang="en-GB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2252987E-87A3-A74D-BF38-A2C447910068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79584" y="6504276"/>
            <a:ext cx="2000992" cy="82800"/>
          </a:xfrm>
          <a:prstGeom prst="rect">
            <a:avLst/>
          </a:prstGeom>
        </p:spPr>
      </p:pic>
      <p:sp>
        <p:nvSpPr>
          <p:cNvPr id="9" name="Oval 8">
            <a:extLst>
              <a:ext uri="{FF2B5EF4-FFF2-40B4-BE49-F238E27FC236}">
                <a16:creationId xmlns:a16="http://schemas.microsoft.com/office/drawing/2014/main" id="{C061D5CC-E7BA-CD48-BEFA-732B875B9457}"/>
              </a:ext>
            </a:extLst>
          </p:cNvPr>
          <p:cNvSpPr/>
          <p:nvPr userDrawn="1"/>
        </p:nvSpPr>
        <p:spPr>
          <a:xfrm>
            <a:off x="596213" y="458434"/>
            <a:ext cx="1080120" cy="1080120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Content Placeholder 2">
            <a:extLst>
              <a:ext uri="{FF2B5EF4-FFF2-40B4-BE49-F238E27FC236}">
                <a16:creationId xmlns:a16="http://schemas.microsoft.com/office/drawing/2014/main" id="{AD6CD807-B739-3D41-88A9-ABEAAF0A12FA}"/>
              </a:ext>
            </a:extLst>
          </p:cNvPr>
          <p:cNvSpPr>
            <a:spLocks noGrp="1"/>
          </p:cNvSpPr>
          <p:nvPr>
            <p:ph idx="15" hasCustomPrompt="1"/>
          </p:nvPr>
        </p:nvSpPr>
        <p:spPr>
          <a:xfrm>
            <a:off x="609043" y="382349"/>
            <a:ext cx="1080120" cy="1232291"/>
          </a:xfrm>
        </p:spPr>
        <p:txBody>
          <a:bodyPr lIns="0" tIns="0" rIns="0" bIns="0" anchor="ctr" anchorCtr="0">
            <a:normAutofit/>
          </a:bodyPr>
          <a:lstStyle>
            <a:lvl1pPr marL="0" indent="0" algn="ctr">
              <a:buNone/>
              <a:defRPr sz="3600" b="1">
                <a:solidFill>
                  <a:schemeClr val="bg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No.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62140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umber, Title and Content_2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47528" y="382349"/>
            <a:ext cx="7488832" cy="1232291"/>
          </a:xfrm>
        </p:spPr>
        <p:txBody>
          <a:bodyPr lIns="0" tIns="0" rIns="0" bIns="0"/>
          <a:lstStyle>
            <a:lvl1pPr algn="l">
              <a:defRPr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3445" y="1844825"/>
            <a:ext cx="11172331" cy="4281340"/>
          </a:xfrm>
        </p:spPr>
        <p:txBody>
          <a:bodyPr lIns="0" tIns="0" rIns="0" bIns="0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23445" y="6321714"/>
            <a:ext cx="7403008" cy="365125"/>
          </a:xfrm>
          <a:prstGeom prst="rect">
            <a:avLst/>
          </a:prstGeom>
        </p:spPr>
        <p:txBody>
          <a:bodyPr lIns="0" tIns="0" rIns="0" bIns="0"/>
          <a:lstStyle>
            <a:lvl1pPr algn="l">
              <a:defRPr/>
            </a:lvl1pPr>
          </a:lstStyle>
          <a:p>
            <a:r>
              <a:rPr lang="en-GB" b="1"/>
              <a:t>Bedfordshire, Luton and Milton Keynes Health and Care Partnership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208568" y="6356350"/>
            <a:ext cx="487208" cy="365125"/>
          </a:xfrm>
          <a:prstGeom prst="rect">
            <a:avLst/>
          </a:prstGeom>
        </p:spPr>
        <p:txBody>
          <a:bodyPr lIns="0" tIns="0" rIns="0" bIns="0"/>
          <a:lstStyle>
            <a:lvl1pPr algn="r">
              <a:defRPr/>
            </a:lvl1pPr>
          </a:lstStyle>
          <a:p>
            <a:fld id="{30A60DCE-9105-48A5-8A92-25C9283756D1}" type="slidenum">
              <a:rPr lang="en-GB" smtClean="0"/>
              <a:pPr/>
              <a:t>‹#›</a:t>
            </a:fld>
            <a:endParaRPr lang="en-GB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2252987E-87A3-A74D-BF38-A2C447910068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79584" y="6504276"/>
            <a:ext cx="2000992" cy="82800"/>
          </a:xfrm>
          <a:prstGeom prst="rect">
            <a:avLst/>
          </a:prstGeom>
        </p:spPr>
      </p:pic>
      <p:sp>
        <p:nvSpPr>
          <p:cNvPr id="9" name="Oval 8">
            <a:extLst>
              <a:ext uri="{FF2B5EF4-FFF2-40B4-BE49-F238E27FC236}">
                <a16:creationId xmlns:a16="http://schemas.microsoft.com/office/drawing/2014/main" id="{C061D5CC-E7BA-CD48-BEFA-732B875B9457}"/>
              </a:ext>
            </a:extLst>
          </p:cNvPr>
          <p:cNvSpPr/>
          <p:nvPr userDrawn="1"/>
        </p:nvSpPr>
        <p:spPr>
          <a:xfrm>
            <a:off x="596213" y="458434"/>
            <a:ext cx="1080120" cy="108012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9BFB4F38-94C3-154F-84F3-38BCB606234C}"/>
              </a:ext>
            </a:extLst>
          </p:cNvPr>
          <p:cNvSpPr>
            <a:spLocks noGrp="1"/>
          </p:cNvSpPr>
          <p:nvPr>
            <p:ph idx="15" hasCustomPrompt="1"/>
          </p:nvPr>
        </p:nvSpPr>
        <p:spPr>
          <a:xfrm>
            <a:off x="609043" y="382349"/>
            <a:ext cx="1080120" cy="1232291"/>
          </a:xfrm>
        </p:spPr>
        <p:txBody>
          <a:bodyPr lIns="0" tIns="0" rIns="0" bIns="0" anchor="ctr" anchorCtr="0">
            <a:normAutofit/>
          </a:bodyPr>
          <a:lstStyle>
            <a:lvl1pPr marL="0" indent="0" algn="ctr">
              <a:buNone/>
              <a:defRPr sz="3600" b="1">
                <a:solidFill>
                  <a:schemeClr val="tx2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No.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793959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umber, Title and Content_3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47528" y="382349"/>
            <a:ext cx="7488832" cy="1232291"/>
          </a:xfrm>
        </p:spPr>
        <p:txBody>
          <a:bodyPr lIns="0" tIns="0" rIns="0" bIns="0"/>
          <a:lstStyle>
            <a:lvl1pPr algn="l">
              <a:defRPr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3445" y="1844825"/>
            <a:ext cx="11172331" cy="4281340"/>
          </a:xfrm>
        </p:spPr>
        <p:txBody>
          <a:bodyPr lIns="0" tIns="0" rIns="0" bIns="0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23445" y="6321714"/>
            <a:ext cx="7403008" cy="365125"/>
          </a:xfrm>
          <a:prstGeom prst="rect">
            <a:avLst/>
          </a:prstGeom>
        </p:spPr>
        <p:txBody>
          <a:bodyPr lIns="0" tIns="0" rIns="0" bIns="0"/>
          <a:lstStyle>
            <a:lvl1pPr algn="l">
              <a:defRPr/>
            </a:lvl1pPr>
          </a:lstStyle>
          <a:p>
            <a:r>
              <a:rPr lang="en-GB" b="1"/>
              <a:t>Bedfordshire, Luton and Milton Keynes Health and Care Partnership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208568" y="6356350"/>
            <a:ext cx="487208" cy="365125"/>
          </a:xfrm>
          <a:prstGeom prst="rect">
            <a:avLst/>
          </a:prstGeom>
        </p:spPr>
        <p:txBody>
          <a:bodyPr lIns="0" tIns="0" rIns="0" bIns="0"/>
          <a:lstStyle>
            <a:lvl1pPr algn="r">
              <a:defRPr/>
            </a:lvl1pPr>
          </a:lstStyle>
          <a:p>
            <a:fld id="{30A60DCE-9105-48A5-8A92-25C9283756D1}" type="slidenum">
              <a:rPr lang="en-GB" smtClean="0"/>
              <a:pPr/>
              <a:t>‹#›</a:t>
            </a:fld>
            <a:endParaRPr lang="en-GB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2252987E-87A3-A74D-BF38-A2C447910068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79584" y="6504276"/>
            <a:ext cx="2000992" cy="82800"/>
          </a:xfrm>
          <a:prstGeom prst="rect">
            <a:avLst/>
          </a:prstGeom>
        </p:spPr>
      </p:pic>
      <p:sp>
        <p:nvSpPr>
          <p:cNvPr id="9" name="Oval 8">
            <a:extLst>
              <a:ext uri="{FF2B5EF4-FFF2-40B4-BE49-F238E27FC236}">
                <a16:creationId xmlns:a16="http://schemas.microsoft.com/office/drawing/2014/main" id="{C061D5CC-E7BA-CD48-BEFA-732B875B9457}"/>
              </a:ext>
            </a:extLst>
          </p:cNvPr>
          <p:cNvSpPr/>
          <p:nvPr userDrawn="1"/>
        </p:nvSpPr>
        <p:spPr>
          <a:xfrm>
            <a:off x="596213" y="458434"/>
            <a:ext cx="1080120" cy="108012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DFDE91C4-AEF5-5F44-AB54-183B7E47CA6B}"/>
              </a:ext>
            </a:extLst>
          </p:cNvPr>
          <p:cNvSpPr>
            <a:spLocks noGrp="1"/>
          </p:cNvSpPr>
          <p:nvPr>
            <p:ph idx="15" hasCustomPrompt="1"/>
          </p:nvPr>
        </p:nvSpPr>
        <p:spPr>
          <a:xfrm>
            <a:off x="609043" y="382349"/>
            <a:ext cx="1080120" cy="1232291"/>
          </a:xfrm>
        </p:spPr>
        <p:txBody>
          <a:bodyPr lIns="0" tIns="0" rIns="0" bIns="0" anchor="ctr" anchorCtr="0">
            <a:normAutofit/>
          </a:bodyPr>
          <a:lstStyle>
            <a:lvl1pPr marL="0" indent="0" algn="ctr">
              <a:buNone/>
              <a:defRPr sz="3600" b="1">
                <a:solidFill>
                  <a:schemeClr val="tx2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No.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76753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umber, Title and Content_4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47528" y="382349"/>
            <a:ext cx="7488832" cy="1232291"/>
          </a:xfrm>
        </p:spPr>
        <p:txBody>
          <a:bodyPr lIns="0" tIns="0" rIns="0" bIns="0"/>
          <a:lstStyle>
            <a:lvl1pPr algn="l">
              <a:defRPr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3445" y="1844825"/>
            <a:ext cx="11172331" cy="4281340"/>
          </a:xfrm>
        </p:spPr>
        <p:txBody>
          <a:bodyPr lIns="0" tIns="0" rIns="0" bIns="0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23445" y="6321714"/>
            <a:ext cx="7403008" cy="365125"/>
          </a:xfrm>
          <a:prstGeom prst="rect">
            <a:avLst/>
          </a:prstGeom>
        </p:spPr>
        <p:txBody>
          <a:bodyPr lIns="0" tIns="0" rIns="0" bIns="0"/>
          <a:lstStyle>
            <a:lvl1pPr algn="l">
              <a:defRPr/>
            </a:lvl1pPr>
          </a:lstStyle>
          <a:p>
            <a:r>
              <a:rPr lang="en-GB" b="1"/>
              <a:t>Bedfordshire, Luton and Milton Keynes Health and Care Partnership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208568" y="6356350"/>
            <a:ext cx="487208" cy="365125"/>
          </a:xfrm>
          <a:prstGeom prst="rect">
            <a:avLst/>
          </a:prstGeom>
        </p:spPr>
        <p:txBody>
          <a:bodyPr lIns="0" tIns="0" rIns="0" bIns="0"/>
          <a:lstStyle>
            <a:lvl1pPr algn="r">
              <a:defRPr/>
            </a:lvl1pPr>
          </a:lstStyle>
          <a:p>
            <a:fld id="{30A60DCE-9105-48A5-8A92-25C9283756D1}" type="slidenum">
              <a:rPr lang="en-GB" smtClean="0"/>
              <a:pPr/>
              <a:t>‹#›</a:t>
            </a:fld>
            <a:endParaRPr lang="en-GB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2252987E-87A3-A74D-BF38-A2C447910068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79584" y="6504276"/>
            <a:ext cx="2000992" cy="82800"/>
          </a:xfrm>
          <a:prstGeom prst="rect">
            <a:avLst/>
          </a:prstGeom>
        </p:spPr>
      </p:pic>
      <p:sp>
        <p:nvSpPr>
          <p:cNvPr id="9" name="Oval 8">
            <a:extLst>
              <a:ext uri="{FF2B5EF4-FFF2-40B4-BE49-F238E27FC236}">
                <a16:creationId xmlns:a16="http://schemas.microsoft.com/office/drawing/2014/main" id="{C061D5CC-E7BA-CD48-BEFA-732B875B9457}"/>
              </a:ext>
            </a:extLst>
          </p:cNvPr>
          <p:cNvSpPr/>
          <p:nvPr userDrawn="1"/>
        </p:nvSpPr>
        <p:spPr>
          <a:xfrm>
            <a:off x="596213" y="458434"/>
            <a:ext cx="1080120" cy="108012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EAE0F4FD-1908-0F41-8EFE-DEE66C81FF42}"/>
              </a:ext>
            </a:extLst>
          </p:cNvPr>
          <p:cNvSpPr>
            <a:spLocks noGrp="1"/>
          </p:cNvSpPr>
          <p:nvPr>
            <p:ph idx="15" hasCustomPrompt="1"/>
          </p:nvPr>
        </p:nvSpPr>
        <p:spPr>
          <a:xfrm>
            <a:off x="609043" y="382349"/>
            <a:ext cx="1080120" cy="1232291"/>
          </a:xfrm>
        </p:spPr>
        <p:txBody>
          <a:bodyPr lIns="0" tIns="0" rIns="0" bIns="0" anchor="ctr" anchorCtr="0">
            <a:normAutofit/>
          </a:bodyPr>
          <a:lstStyle>
            <a:lvl1pPr marL="0" indent="0" algn="ctr">
              <a:buNone/>
              <a:defRPr sz="3600" b="1">
                <a:solidFill>
                  <a:schemeClr val="bg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No.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985304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umber, Title and Content_5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47528" y="382349"/>
            <a:ext cx="7488832" cy="1232291"/>
          </a:xfrm>
        </p:spPr>
        <p:txBody>
          <a:bodyPr lIns="0" tIns="0" rIns="0" bIns="0"/>
          <a:lstStyle>
            <a:lvl1pPr algn="l">
              <a:defRPr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3445" y="1844825"/>
            <a:ext cx="11172331" cy="4281340"/>
          </a:xfrm>
        </p:spPr>
        <p:txBody>
          <a:bodyPr lIns="0" tIns="0" rIns="0" bIns="0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23445" y="6321714"/>
            <a:ext cx="7403008" cy="365125"/>
          </a:xfrm>
          <a:prstGeom prst="rect">
            <a:avLst/>
          </a:prstGeom>
        </p:spPr>
        <p:txBody>
          <a:bodyPr lIns="0" tIns="0" rIns="0" bIns="0"/>
          <a:lstStyle>
            <a:lvl1pPr algn="l">
              <a:defRPr/>
            </a:lvl1pPr>
          </a:lstStyle>
          <a:p>
            <a:r>
              <a:rPr lang="en-GB" b="1"/>
              <a:t>Bedfordshire, Luton and Milton Keynes Health and Care Partnership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208568" y="6356350"/>
            <a:ext cx="487208" cy="365125"/>
          </a:xfrm>
          <a:prstGeom prst="rect">
            <a:avLst/>
          </a:prstGeom>
        </p:spPr>
        <p:txBody>
          <a:bodyPr lIns="0" tIns="0" rIns="0" bIns="0"/>
          <a:lstStyle>
            <a:lvl1pPr algn="r">
              <a:defRPr/>
            </a:lvl1pPr>
          </a:lstStyle>
          <a:p>
            <a:fld id="{30A60DCE-9105-48A5-8A92-25C9283756D1}" type="slidenum">
              <a:rPr lang="en-GB" smtClean="0"/>
              <a:pPr/>
              <a:t>‹#›</a:t>
            </a:fld>
            <a:endParaRPr lang="en-GB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2252987E-87A3-A74D-BF38-A2C447910068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79584" y="6504276"/>
            <a:ext cx="2000992" cy="82800"/>
          </a:xfrm>
          <a:prstGeom prst="rect">
            <a:avLst/>
          </a:prstGeom>
        </p:spPr>
      </p:pic>
      <p:sp>
        <p:nvSpPr>
          <p:cNvPr id="9" name="Oval 8">
            <a:extLst>
              <a:ext uri="{FF2B5EF4-FFF2-40B4-BE49-F238E27FC236}">
                <a16:creationId xmlns:a16="http://schemas.microsoft.com/office/drawing/2014/main" id="{C061D5CC-E7BA-CD48-BEFA-732B875B9457}"/>
              </a:ext>
            </a:extLst>
          </p:cNvPr>
          <p:cNvSpPr/>
          <p:nvPr userDrawn="1"/>
        </p:nvSpPr>
        <p:spPr>
          <a:xfrm>
            <a:off x="596213" y="458434"/>
            <a:ext cx="1080120" cy="1080120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08D89DE4-A435-B94B-97FE-7F11E2CA37F2}"/>
              </a:ext>
            </a:extLst>
          </p:cNvPr>
          <p:cNvSpPr>
            <a:spLocks noGrp="1"/>
          </p:cNvSpPr>
          <p:nvPr>
            <p:ph idx="15" hasCustomPrompt="1"/>
          </p:nvPr>
        </p:nvSpPr>
        <p:spPr>
          <a:xfrm>
            <a:off x="609043" y="382349"/>
            <a:ext cx="1080120" cy="1232291"/>
          </a:xfrm>
        </p:spPr>
        <p:txBody>
          <a:bodyPr lIns="0" tIns="0" rIns="0" bIns="0" anchor="ctr" anchorCtr="0">
            <a:normAutofit/>
          </a:bodyPr>
          <a:lstStyle>
            <a:lvl1pPr marL="0" indent="0" algn="ctr">
              <a:buNone/>
              <a:defRPr sz="3600" b="1">
                <a:solidFill>
                  <a:schemeClr val="bg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No.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144675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umber, Title and Content_6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47528" y="382349"/>
            <a:ext cx="7488832" cy="1232291"/>
          </a:xfrm>
        </p:spPr>
        <p:txBody>
          <a:bodyPr lIns="0" tIns="0" rIns="0" bIns="0"/>
          <a:lstStyle>
            <a:lvl1pPr algn="l">
              <a:defRPr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3445" y="1844825"/>
            <a:ext cx="11172331" cy="4281340"/>
          </a:xfrm>
        </p:spPr>
        <p:txBody>
          <a:bodyPr lIns="0" tIns="0" rIns="0" bIns="0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23445" y="6321714"/>
            <a:ext cx="7403008" cy="365125"/>
          </a:xfrm>
          <a:prstGeom prst="rect">
            <a:avLst/>
          </a:prstGeom>
        </p:spPr>
        <p:txBody>
          <a:bodyPr lIns="0" tIns="0" rIns="0" bIns="0"/>
          <a:lstStyle>
            <a:lvl1pPr algn="l">
              <a:defRPr/>
            </a:lvl1pPr>
          </a:lstStyle>
          <a:p>
            <a:r>
              <a:rPr lang="en-GB" b="1"/>
              <a:t>Bedfordshire, Luton and Milton Keynes Health and Care Partnership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208568" y="6356350"/>
            <a:ext cx="487208" cy="365125"/>
          </a:xfrm>
          <a:prstGeom prst="rect">
            <a:avLst/>
          </a:prstGeom>
        </p:spPr>
        <p:txBody>
          <a:bodyPr lIns="0" tIns="0" rIns="0" bIns="0"/>
          <a:lstStyle>
            <a:lvl1pPr algn="r">
              <a:defRPr/>
            </a:lvl1pPr>
          </a:lstStyle>
          <a:p>
            <a:fld id="{30A60DCE-9105-48A5-8A92-25C9283756D1}" type="slidenum">
              <a:rPr lang="en-GB" smtClean="0"/>
              <a:pPr/>
              <a:t>‹#›</a:t>
            </a:fld>
            <a:endParaRPr lang="en-GB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2252987E-87A3-A74D-BF38-A2C447910068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79584" y="6504276"/>
            <a:ext cx="2000992" cy="82800"/>
          </a:xfrm>
          <a:prstGeom prst="rect">
            <a:avLst/>
          </a:prstGeom>
        </p:spPr>
      </p:pic>
      <p:sp>
        <p:nvSpPr>
          <p:cNvPr id="9" name="Oval 8">
            <a:extLst>
              <a:ext uri="{FF2B5EF4-FFF2-40B4-BE49-F238E27FC236}">
                <a16:creationId xmlns:a16="http://schemas.microsoft.com/office/drawing/2014/main" id="{C061D5CC-E7BA-CD48-BEFA-732B875B9457}"/>
              </a:ext>
            </a:extLst>
          </p:cNvPr>
          <p:cNvSpPr/>
          <p:nvPr userDrawn="1"/>
        </p:nvSpPr>
        <p:spPr>
          <a:xfrm>
            <a:off x="596213" y="458434"/>
            <a:ext cx="1080120" cy="108012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2F8DF2D6-CCCF-DD4C-8ACC-D5FDF08641B1}"/>
              </a:ext>
            </a:extLst>
          </p:cNvPr>
          <p:cNvSpPr>
            <a:spLocks noGrp="1"/>
          </p:cNvSpPr>
          <p:nvPr>
            <p:ph idx="15" hasCustomPrompt="1"/>
          </p:nvPr>
        </p:nvSpPr>
        <p:spPr>
          <a:xfrm>
            <a:off x="609043" y="382349"/>
            <a:ext cx="1080120" cy="1232291"/>
          </a:xfrm>
        </p:spPr>
        <p:txBody>
          <a:bodyPr lIns="0" tIns="0" rIns="0" bIns="0" anchor="ctr" anchorCtr="0">
            <a:normAutofit/>
          </a:bodyPr>
          <a:lstStyle>
            <a:lvl1pPr marL="0" indent="0" algn="ctr">
              <a:buNone/>
              <a:defRPr sz="3600" b="1">
                <a:solidFill>
                  <a:schemeClr val="tx2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No.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184204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31371" y="332656"/>
            <a:ext cx="11233248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371" y="1700809"/>
            <a:ext cx="11233248" cy="442535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61571" y="6356351"/>
            <a:ext cx="309282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GB"/>
              <a:t>Bedfordshire, Luton and Milton Keynes Health and Care Partnership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99741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0A60DCE-9105-48A5-8A92-25C9283756D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453966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1" r:id="rId2"/>
    <p:sldLayoutId id="2147483650" r:id="rId3"/>
    <p:sldLayoutId id="2147483660" r:id="rId4"/>
    <p:sldLayoutId id="2147483667" r:id="rId5"/>
    <p:sldLayoutId id="2147483668" r:id="rId6"/>
    <p:sldLayoutId id="2147483669" r:id="rId7"/>
    <p:sldLayoutId id="2147483672" r:id="rId8"/>
    <p:sldLayoutId id="2147483671" r:id="rId9"/>
    <p:sldLayoutId id="2147483673" r:id="rId10"/>
    <p:sldLayoutId id="2147483670" r:id="rId11"/>
    <p:sldLayoutId id="2147483666" r:id="rId12"/>
    <p:sldLayoutId id="2147483661" r:id="rId13"/>
    <p:sldLayoutId id="2147483662" r:id="rId14"/>
    <p:sldLayoutId id="2147483664" r:id="rId15"/>
    <p:sldLayoutId id="2147483663" r:id="rId16"/>
    <p:sldLayoutId id="2147483665" r:id="rId17"/>
    <p:sldLayoutId id="2147483652" r:id="rId18"/>
    <p:sldLayoutId id="2147483654" r:id="rId19"/>
    <p:sldLayoutId id="2147483655" r:id="rId20"/>
  </p:sldLayoutIdLst>
  <p:hf hdr="0" dt="0"/>
  <p:txStyles>
    <p:titleStyle>
      <a:lvl1pPr algn="l" defTabSz="914400" rtl="0" eaLnBrk="1" latinLnBrk="0" hangingPunct="1">
        <a:spcBef>
          <a:spcPct val="0"/>
        </a:spcBef>
        <a:buNone/>
        <a:defRPr sz="4000" b="1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Clr>
          <a:srgbClr val="106FB8"/>
        </a:buClr>
        <a:buFont typeface="Arial" panose="020B0604020202020204" pitchFamily="34" charset="0"/>
        <a:buChar char="•"/>
        <a:defRPr sz="2400" kern="1200">
          <a:solidFill>
            <a:schemeClr val="tx1">
              <a:lumMod val="95000"/>
              <a:lumOff val="5000"/>
            </a:schemeClr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Clr>
          <a:srgbClr val="106FB8"/>
        </a:buClr>
        <a:buFont typeface="Arial" panose="020B0604020202020204" pitchFamily="34" charset="0"/>
        <a:buChar char="–"/>
        <a:defRPr sz="2200" kern="1200">
          <a:solidFill>
            <a:schemeClr val="tx1">
              <a:lumMod val="95000"/>
              <a:lumOff val="5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>
          <a:srgbClr val="106FB8"/>
        </a:buClr>
        <a:buFont typeface="Arial" panose="020B0604020202020204" pitchFamily="34" charset="0"/>
        <a:buChar char="•"/>
        <a:defRPr sz="2000" kern="1200">
          <a:solidFill>
            <a:schemeClr val="tx1">
              <a:lumMod val="95000"/>
              <a:lumOff val="5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Clr>
          <a:srgbClr val="106FB8"/>
        </a:buClr>
        <a:buFont typeface="Arial" panose="020B0604020202020204" pitchFamily="34" charset="0"/>
        <a:buChar char="–"/>
        <a:defRPr sz="1800" kern="1200">
          <a:solidFill>
            <a:schemeClr val="tx1">
              <a:lumMod val="95000"/>
              <a:lumOff val="5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Clr>
          <a:srgbClr val="106FB8"/>
        </a:buClr>
        <a:buFont typeface="Arial" panose="020B0604020202020204" pitchFamily="34" charset="0"/>
        <a:buChar char="»"/>
        <a:defRPr sz="1600" kern="1200">
          <a:solidFill>
            <a:schemeClr val="tx1">
              <a:lumMod val="95000"/>
              <a:lumOff val="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0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0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0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svg"/><Relationship Id="rId7" Type="http://schemas.openxmlformats.org/officeDocument/2006/relationships/image" Target="../media/image29.sv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8.png"/><Relationship Id="rId5" Type="http://schemas.openxmlformats.org/officeDocument/2006/relationships/image" Target="../media/image27.svg"/><Relationship Id="rId4" Type="http://schemas.openxmlformats.org/officeDocument/2006/relationships/image" Target="../media/image26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svg"/><Relationship Id="rId7" Type="http://schemas.openxmlformats.org/officeDocument/2006/relationships/image" Target="../media/image29.sv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8.png"/><Relationship Id="rId5" Type="http://schemas.openxmlformats.org/officeDocument/2006/relationships/image" Target="../media/image27.svg"/><Relationship Id="rId4" Type="http://schemas.openxmlformats.org/officeDocument/2006/relationships/image" Target="../media/image26.pn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3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3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3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svg"/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17.svg"/><Relationship Id="rId5" Type="http://schemas.openxmlformats.org/officeDocument/2006/relationships/image" Target="../media/image16.png"/><Relationship Id="rId4" Type="http://schemas.openxmlformats.org/officeDocument/2006/relationships/image" Target="../media/image15.sv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hyperlink" Target="mailto:food.first@mkuh.nhs.uk" TargetMode="External"/><Relationship Id="rId1" Type="http://schemas.openxmlformats.org/officeDocument/2006/relationships/slideLayout" Target="../slideLayouts/slideLayout3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3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3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3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3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3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3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3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18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18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18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0.png"/><Relationship Id="rId3" Type="http://schemas.openxmlformats.org/officeDocument/2006/relationships/image" Target="../media/image55.png"/><Relationship Id="rId7" Type="http://schemas.openxmlformats.org/officeDocument/2006/relationships/image" Target="../media/image59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58.png"/><Relationship Id="rId5" Type="http://schemas.openxmlformats.org/officeDocument/2006/relationships/image" Target="../media/image57.png"/><Relationship Id="rId10" Type="http://schemas.openxmlformats.org/officeDocument/2006/relationships/image" Target="../media/image62.png"/><Relationship Id="rId4" Type="http://schemas.openxmlformats.org/officeDocument/2006/relationships/image" Target="../media/image56.png"/><Relationship Id="rId9" Type="http://schemas.openxmlformats.org/officeDocument/2006/relationships/image" Target="../media/image61.png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9.xml"/><Relationship Id="rId2" Type="http://schemas.openxmlformats.org/officeDocument/2006/relationships/diagramData" Target="../diagrams/data9.xml"/><Relationship Id="rId1" Type="http://schemas.openxmlformats.org/officeDocument/2006/relationships/slideLayout" Target="../slideLayouts/slideLayout18.xml"/><Relationship Id="rId6" Type="http://schemas.microsoft.com/office/2007/relationships/diagramDrawing" Target="../diagrams/drawing9.xml"/><Relationship Id="rId5" Type="http://schemas.openxmlformats.org/officeDocument/2006/relationships/diagramColors" Target="../diagrams/colors9.xml"/><Relationship Id="rId4" Type="http://schemas.openxmlformats.org/officeDocument/2006/relationships/diagramQuickStyle" Target="../diagrams/quickStyle9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hyperlink" Target="https://vimeo.com/497349699/188da47aee" TargetMode="External"/><Relationship Id="rId1" Type="http://schemas.openxmlformats.org/officeDocument/2006/relationships/slideLayout" Target="../slideLayouts/slideLayout3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18.xml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0.xml"/><Relationship Id="rId2" Type="http://schemas.openxmlformats.org/officeDocument/2006/relationships/diagramData" Target="../diagrams/data10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10.xml"/><Relationship Id="rId5" Type="http://schemas.openxmlformats.org/officeDocument/2006/relationships/diagramColors" Target="../diagrams/colors10.xml"/><Relationship Id="rId4" Type="http://schemas.openxmlformats.org/officeDocument/2006/relationships/diagramQuickStyle" Target="../diagrams/quickStyle10.xml"/></Relationships>
</file>

<file path=ppt/slides/_rels/slide7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1.xml"/><Relationship Id="rId2" Type="http://schemas.openxmlformats.org/officeDocument/2006/relationships/diagramData" Target="../diagrams/data11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11.xml"/><Relationship Id="rId5" Type="http://schemas.openxmlformats.org/officeDocument/2006/relationships/diagramColors" Target="../diagrams/colors11.xml"/><Relationship Id="rId4" Type="http://schemas.openxmlformats.org/officeDocument/2006/relationships/diagramQuickStyle" Target="../diagrams/quickStyle11.xml"/></Relationships>
</file>

<file path=ppt/slides/_rels/slide7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2.xml"/><Relationship Id="rId7" Type="http://schemas.microsoft.com/office/2007/relationships/diagramDrawing" Target="../diagrams/drawing12.xm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Relationship Id="rId6" Type="http://schemas.openxmlformats.org/officeDocument/2006/relationships/diagramColors" Target="../diagrams/colors12.xml"/><Relationship Id="rId5" Type="http://schemas.openxmlformats.org/officeDocument/2006/relationships/diagramQuickStyle" Target="../diagrams/quickStyle12.xml"/><Relationship Id="rId4" Type="http://schemas.openxmlformats.org/officeDocument/2006/relationships/diagramLayout" Target="../diagrams/layout12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3.xml"/><Relationship Id="rId2" Type="http://schemas.openxmlformats.org/officeDocument/2006/relationships/diagramData" Target="../diagrams/data13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13.xml"/><Relationship Id="rId5" Type="http://schemas.openxmlformats.org/officeDocument/2006/relationships/diagramColors" Target="../diagrams/colors13.xml"/><Relationship Id="rId4" Type="http://schemas.openxmlformats.org/officeDocument/2006/relationships/diagramQuickStyle" Target="../diagrams/quickStyle13.xml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4.xml"/><Relationship Id="rId2" Type="http://schemas.openxmlformats.org/officeDocument/2006/relationships/diagramData" Target="../diagrams/data14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14.xml"/><Relationship Id="rId5" Type="http://schemas.openxmlformats.org/officeDocument/2006/relationships/diagramColors" Target="../diagrams/colors14.xml"/><Relationship Id="rId4" Type="http://schemas.openxmlformats.org/officeDocument/2006/relationships/diagramQuickStyle" Target="../diagrams/quickStyle14.xml"/></Relationships>
</file>

<file path=ppt/slides/_rels/slide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8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2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2DFAEB-463C-9F48-B3A1-B84176641A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42984" y="1484784"/>
            <a:ext cx="6429060" cy="1362075"/>
          </a:xfrm>
        </p:spPr>
        <p:txBody>
          <a:bodyPr/>
          <a:lstStyle/>
          <a:p>
            <a:r>
              <a:rPr lang="en-US" dirty="0"/>
              <a:t>Food First Training for Care Homes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8E08D1A-DA72-FB4F-847A-A097B0F0F30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42984" y="2884816"/>
            <a:ext cx="6429060" cy="1126326"/>
          </a:xfrm>
        </p:spPr>
        <p:txBody>
          <a:bodyPr>
            <a:normAutofit/>
          </a:bodyPr>
          <a:lstStyle/>
          <a:p>
            <a:r>
              <a:rPr lang="en-US" dirty="0"/>
              <a:t>Katy Savage </a:t>
            </a:r>
          </a:p>
          <a:p>
            <a:r>
              <a:rPr lang="en-US" dirty="0"/>
              <a:t>Lead Dietitian for Food First &amp; Prescribing Support</a:t>
            </a: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647BE546-0DD9-7C93-59F3-135064FFAB09}"/>
              </a:ext>
            </a:extLst>
          </p:cNvPr>
          <p:cNvSpPr txBox="1">
            <a:spLocks/>
          </p:cNvSpPr>
          <p:nvPr/>
        </p:nvSpPr>
        <p:spPr>
          <a:xfrm>
            <a:off x="942984" y="4725144"/>
            <a:ext cx="3801775" cy="1578099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b="1" kern="1200" cap="none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b="0" dirty="0"/>
              <a:t>Before we start, please complete this quiz:</a:t>
            </a:r>
          </a:p>
        </p:txBody>
      </p:sp>
      <p:pic>
        <p:nvPicPr>
          <p:cNvPr id="6" name="Picture 5" descr="Qr code on a screen">
            <a:extLst>
              <a:ext uri="{FF2B5EF4-FFF2-40B4-BE49-F238E27FC236}">
                <a16:creationId xmlns:a16="http://schemas.microsoft.com/office/drawing/2014/main" id="{6848AAD9-66A2-F854-1D87-8A8521B4D644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951984" y="4272491"/>
            <a:ext cx="2401056" cy="23488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17279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0A137589-70A5-EA22-9D4B-8AAD21FE864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449" y="0"/>
            <a:ext cx="12173101" cy="6858000"/>
          </a:xfrm>
          <a:prstGeom prst="rect">
            <a:avLst/>
          </a:prstGeom>
        </p:spPr>
      </p:pic>
      <p:sp>
        <p:nvSpPr>
          <p:cNvPr id="21" name="AutoShape 6"/>
          <p:cNvSpPr>
            <a:spLocks noChangeArrowheads="1"/>
          </p:cNvSpPr>
          <p:nvPr/>
        </p:nvSpPr>
        <p:spPr bwMode="auto">
          <a:xfrm>
            <a:off x="1981200" y="3771900"/>
            <a:ext cx="8153400" cy="838200"/>
          </a:xfrm>
          <a:prstGeom prst="hexagon">
            <a:avLst>
              <a:gd name="adj" fmla="val 30893"/>
              <a:gd name="vf" fmla="val 115470"/>
            </a:avLst>
          </a:prstGeom>
          <a:solidFill>
            <a:schemeClr val="tx1"/>
          </a:solidFill>
          <a:ln w="57150">
            <a:solidFill>
              <a:srgbClr val="0066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>
              <a:solidFill>
                <a:srgbClr val="000000"/>
              </a:solidFill>
            </a:endParaRPr>
          </a:p>
        </p:txBody>
      </p:sp>
      <p:sp>
        <p:nvSpPr>
          <p:cNvPr id="32770" name="AutoShape 2"/>
          <p:cNvSpPr>
            <a:spLocks noChangeArrowheads="1"/>
          </p:cNvSpPr>
          <p:nvPr/>
        </p:nvSpPr>
        <p:spPr bwMode="auto">
          <a:xfrm>
            <a:off x="2057400" y="2743200"/>
            <a:ext cx="8153400" cy="838200"/>
          </a:xfrm>
          <a:prstGeom prst="hexagon">
            <a:avLst>
              <a:gd name="adj" fmla="val 30893"/>
              <a:gd name="vf" fmla="val 115470"/>
            </a:avLst>
          </a:prstGeom>
          <a:solidFill>
            <a:schemeClr val="tx1"/>
          </a:solidFill>
          <a:ln w="57150">
            <a:solidFill>
              <a:srgbClr val="0066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>
              <a:solidFill>
                <a:srgbClr val="000000"/>
              </a:solidFill>
            </a:endParaRPr>
          </a:p>
        </p:txBody>
      </p:sp>
      <p:sp>
        <p:nvSpPr>
          <p:cNvPr id="32772" name="AutoShape 4"/>
          <p:cNvSpPr>
            <a:spLocks noChangeArrowheads="1"/>
          </p:cNvSpPr>
          <p:nvPr/>
        </p:nvSpPr>
        <p:spPr bwMode="auto">
          <a:xfrm>
            <a:off x="2047056" y="4762500"/>
            <a:ext cx="8153400" cy="838200"/>
          </a:xfrm>
          <a:prstGeom prst="hexagon">
            <a:avLst>
              <a:gd name="adj" fmla="val 30893"/>
              <a:gd name="vf" fmla="val 115470"/>
            </a:avLst>
          </a:prstGeom>
          <a:solidFill>
            <a:schemeClr val="accent1"/>
          </a:solidFill>
          <a:ln w="57150">
            <a:solidFill>
              <a:srgbClr val="0066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>
              <a:solidFill>
                <a:srgbClr val="000000"/>
              </a:solidFill>
            </a:endParaRPr>
          </a:p>
        </p:txBody>
      </p:sp>
      <p:sp>
        <p:nvSpPr>
          <p:cNvPr id="32773" name="AutoShape 5"/>
          <p:cNvSpPr>
            <a:spLocks noChangeArrowheads="1"/>
          </p:cNvSpPr>
          <p:nvPr/>
        </p:nvSpPr>
        <p:spPr bwMode="auto">
          <a:xfrm>
            <a:off x="2133600" y="228600"/>
            <a:ext cx="8001000" cy="2362200"/>
          </a:xfrm>
          <a:prstGeom prst="hexagon">
            <a:avLst>
              <a:gd name="adj" fmla="val 8280"/>
              <a:gd name="vf" fmla="val 115470"/>
            </a:avLst>
          </a:prstGeom>
          <a:solidFill>
            <a:schemeClr val="tx1"/>
          </a:solidFill>
          <a:ln w="57150">
            <a:solidFill>
              <a:srgbClr val="0066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>
              <a:solidFill>
                <a:srgbClr val="000000"/>
              </a:solidFill>
            </a:endParaRPr>
          </a:p>
        </p:txBody>
      </p:sp>
      <p:sp>
        <p:nvSpPr>
          <p:cNvPr id="32774" name="AutoShape 6"/>
          <p:cNvSpPr>
            <a:spLocks noChangeArrowheads="1"/>
          </p:cNvSpPr>
          <p:nvPr/>
        </p:nvSpPr>
        <p:spPr bwMode="auto">
          <a:xfrm>
            <a:off x="2057400" y="5715000"/>
            <a:ext cx="8153400" cy="838200"/>
          </a:xfrm>
          <a:prstGeom prst="hexagon">
            <a:avLst>
              <a:gd name="adj" fmla="val 30893"/>
              <a:gd name="vf" fmla="val 115470"/>
            </a:avLst>
          </a:prstGeom>
          <a:solidFill>
            <a:schemeClr val="tx1"/>
          </a:solidFill>
          <a:ln w="57150">
            <a:solidFill>
              <a:srgbClr val="0066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>
              <a:solidFill>
                <a:srgbClr val="000000"/>
              </a:solidFill>
            </a:endParaRPr>
          </a:p>
        </p:txBody>
      </p:sp>
      <p:sp>
        <p:nvSpPr>
          <p:cNvPr id="32775" name="Rectangle 7"/>
          <p:cNvSpPr>
            <a:spLocks noGrp="1" noChangeArrowheads="1"/>
          </p:cNvSpPr>
          <p:nvPr>
            <p:ph type="title"/>
          </p:nvPr>
        </p:nvSpPr>
        <p:spPr>
          <a:xfrm>
            <a:off x="2286000" y="381000"/>
            <a:ext cx="7696200" cy="2057400"/>
          </a:xfrm>
          <a:noFill/>
          <a:ln/>
        </p:spPr>
        <p:txBody>
          <a:bodyPr>
            <a:normAutofit/>
          </a:bodyPr>
          <a:lstStyle/>
          <a:p>
            <a:pPr algn="ctr"/>
            <a:r>
              <a:rPr lang="en-GB" sz="4300" dirty="0">
                <a:solidFill>
                  <a:schemeClr val="bg1"/>
                </a:solidFill>
              </a:rPr>
              <a:t>How many people admitted </a:t>
            </a:r>
            <a:br>
              <a:rPr lang="en-GB" sz="4300" dirty="0">
                <a:solidFill>
                  <a:schemeClr val="bg1"/>
                </a:solidFill>
              </a:rPr>
            </a:br>
            <a:r>
              <a:rPr lang="en-GB" sz="4300" dirty="0">
                <a:solidFill>
                  <a:schemeClr val="bg1"/>
                </a:solidFill>
              </a:rPr>
              <a:t>to hospital are at risk of malnutrition?</a:t>
            </a:r>
            <a:endParaRPr lang="en-US" sz="4300" dirty="0"/>
          </a:p>
        </p:txBody>
      </p:sp>
      <p:sp>
        <p:nvSpPr>
          <p:cNvPr id="32776" name="Rectangle 8"/>
          <p:cNvSpPr>
            <a:spLocks noGrp="1" noChangeArrowheads="1"/>
          </p:cNvSpPr>
          <p:nvPr>
            <p:ph idx="1"/>
          </p:nvPr>
        </p:nvSpPr>
        <p:spPr>
          <a:xfrm>
            <a:off x="2364432" y="2708920"/>
            <a:ext cx="7620000" cy="3962400"/>
          </a:xfrm>
          <a:ln/>
          <a:extLst>
            <a:ext uri="{91240B29-F687-4F45-9708-019B960494DF}">
              <a14:hiddenLine xmlns:a14="http://schemas.microsoft.com/office/drawing/2010/main" w="9525">
                <a:solidFill>
                  <a:srgbClr val="0066FF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lvl="0">
              <a:buNone/>
            </a:pPr>
            <a:r>
              <a:rPr lang="en-US" sz="4800" b="1" baseline="10000">
                <a:solidFill>
                  <a:srgbClr val="FF9900"/>
                </a:solidFill>
                <a:latin typeface="Arial" charset="0"/>
              </a:rPr>
              <a:t>A  </a:t>
            </a:r>
            <a:r>
              <a:rPr lang="en-GB" sz="5400">
                <a:solidFill>
                  <a:srgbClr val="FFFFFF"/>
                </a:solidFill>
                <a:latin typeface="Arial" charset="0"/>
              </a:rPr>
              <a:t>10-18%</a:t>
            </a:r>
            <a:endParaRPr lang="en-US" sz="5400">
              <a:solidFill>
                <a:srgbClr val="FFFFFF"/>
              </a:solidFill>
              <a:latin typeface="Arial" charset="0"/>
            </a:endParaRPr>
          </a:p>
          <a:p>
            <a:pPr lvl="0">
              <a:buNone/>
            </a:pPr>
            <a:r>
              <a:rPr lang="en-US" sz="4800" b="1" baseline="10000">
                <a:solidFill>
                  <a:srgbClr val="FF9900"/>
                </a:solidFill>
                <a:latin typeface="Arial" charset="0"/>
              </a:rPr>
              <a:t>B  </a:t>
            </a:r>
            <a:r>
              <a:rPr lang="en-US" sz="5400">
                <a:solidFill>
                  <a:srgbClr val="FFFFFF"/>
                </a:solidFill>
                <a:latin typeface="Arial" charset="0"/>
              </a:rPr>
              <a:t>18-25%</a:t>
            </a:r>
            <a:endParaRPr lang="en-GB" sz="5400">
              <a:solidFill>
                <a:srgbClr val="FFFFFF"/>
              </a:solidFill>
              <a:latin typeface="Arial" charset="0"/>
            </a:endParaRPr>
          </a:p>
          <a:p>
            <a:pPr lvl="0">
              <a:buNone/>
            </a:pPr>
            <a:r>
              <a:rPr lang="en-US" sz="4800" b="1" baseline="10000">
                <a:solidFill>
                  <a:srgbClr val="FF9900"/>
                </a:solidFill>
                <a:latin typeface="Arial" charset="0"/>
              </a:rPr>
              <a:t>C  </a:t>
            </a:r>
            <a:r>
              <a:rPr lang="en-GB" sz="5400">
                <a:solidFill>
                  <a:srgbClr val="FFFFFF"/>
                </a:solidFill>
                <a:latin typeface="Arial" charset="0"/>
              </a:rPr>
              <a:t>25-34%</a:t>
            </a:r>
            <a:endParaRPr lang="en-US" sz="5400">
              <a:solidFill>
                <a:srgbClr val="FFFFFF"/>
              </a:solidFill>
              <a:latin typeface="Arial" charset="0"/>
            </a:endParaRPr>
          </a:p>
          <a:p>
            <a:pPr lvl="0">
              <a:buNone/>
            </a:pPr>
            <a:r>
              <a:rPr lang="en-US" sz="4800" b="1" baseline="10000">
                <a:solidFill>
                  <a:srgbClr val="FF9900"/>
                </a:solidFill>
                <a:latin typeface="Arial" charset="0"/>
              </a:rPr>
              <a:t>D  </a:t>
            </a:r>
            <a:r>
              <a:rPr lang="en-GB" sz="5400">
                <a:solidFill>
                  <a:srgbClr val="FFFFFF"/>
                </a:solidFill>
                <a:latin typeface="Arial" charset="0"/>
              </a:rPr>
              <a:t>42-56%</a:t>
            </a:r>
            <a:endParaRPr lang="en-US" sz="5400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32777" name="Line 9"/>
          <p:cNvSpPr>
            <a:spLocks noChangeShapeType="1"/>
          </p:cNvSpPr>
          <p:nvPr/>
        </p:nvSpPr>
        <p:spPr bwMode="auto">
          <a:xfrm flipH="1">
            <a:off x="1524000" y="6165304"/>
            <a:ext cx="533400" cy="0"/>
          </a:xfrm>
          <a:prstGeom prst="line">
            <a:avLst/>
          </a:prstGeom>
          <a:noFill/>
          <a:ln w="57150">
            <a:solidFill>
              <a:srgbClr val="0066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>
              <a:solidFill>
                <a:srgbClr val="000000"/>
              </a:solidFill>
            </a:endParaRPr>
          </a:p>
        </p:txBody>
      </p:sp>
      <p:sp>
        <p:nvSpPr>
          <p:cNvPr id="32778" name="Line 10"/>
          <p:cNvSpPr>
            <a:spLocks noChangeShapeType="1"/>
          </p:cNvSpPr>
          <p:nvPr/>
        </p:nvSpPr>
        <p:spPr bwMode="auto">
          <a:xfrm flipH="1">
            <a:off x="1524000" y="5181600"/>
            <a:ext cx="533400" cy="0"/>
          </a:xfrm>
          <a:prstGeom prst="line">
            <a:avLst/>
          </a:prstGeom>
          <a:noFill/>
          <a:ln w="57150">
            <a:solidFill>
              <a:srgbClr val="0066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>
              <a:solidFill>
                <a:srgbClr val="000000"/>
              </a:solidFill>
            </a:endParaRPr>
          </a:p>
        </p:txBody>
      </p:sp>
      <p:sp>
        <p:nvSpPr>
          <p:cNvPr id="32779" name="Line 11"/>
          <p:cNvSpPr>
            <a:spLocks noChangeShapeType="1"/>
          </p:cNvSpPr>
          <p:nvPr/>
        </p:nvSpPr>
        <p:spPr bwMode="auto">
          <a:xfrm flipH="1">
            <a:off x="1524000" y="4191000"/>
            <a:ext cx="457200" cy="0"/>
          </a:xfrm>
          <a:prstGeom prst="line">
            <a:avLst/>
          </a:prstGeom>
          <a:noFill/>
          <a:ln w="57150">
            <a:solidFill>
              <a:srgbClr val="0066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>
              <a:solidFill>
                <a:srgbClr val="000000"/>
              </a:solidFill>
            </a:endParaRPr>
          </a:p>
        </p:txBody>
      </p:sp>
      <p:sp>
        <p:nvSpPr>
          <p:cNvPr id="32780" name="Line 12"/>
          <p:cNvSpPr>
            <a:spLocks noChangeShapeType="1"/>
          </p:cNvSpPr>
          <p:nvPr/>
        </p:nvSpPr>
        <p:spPr bwMode="auto">
          <a:xfrm flipH="1">
            <a:off x="1524000" y="3140968"/>
            <a:ext cx="533400" cy="0"/>
          </a:xfrm>
          <a:prstGeom prst="line">
            <a:avLst/>
          </a:prstGeom>
          <a:noFill/>
          <a:ln w="57150">
            <a:solidFill>
              <a:srgbClr val="0066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>
              <a:solidFill>
                <a:srgbClr val="000000"/>
              </a:solidFill>
            </a:endParaRPr>
          </a:p>
        </p:txBody>
      </p:sp>
      <p:sp>
        <p:nvSpPr>
          <p:cNvPr id="32781" name="Line 13"/>
          <p:cNvSpPr>
            <a:spLocks noChangeShapeType="1"/>
          </p:cNvSpPr>
          <p:nvPr/>
        </p:nvSpPr>
        <p:spPr bwMode="auto">
          <a:xfrm flipH="1">
            <a:off x="10210800" y="6172200"/>
            <a:ext cx="457200" cy="0"/>
          </a:xfrm>
          <a:prstGeom prst="line">
            <a:avLst/>
          </a:prstGeom>
          <a:noFill/>
          <a:ln w="57150">
            <a:solidFill>
              <a:srgbClr val="0066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>
              <a:solidFill>
                <a:srgbClr val="000000"/>
              </a:solidFill>
            </a:endParaRPr>
          </a:p>
        </p:txBody>
      </p:sp>
      <p:sp>
        <p:nvSpPr>
          <p:cNvPr id="32782" name="Line 14"/>
          <p:cNvSpPr>
            <a:spLocks noChangeShapeType="1"/>
          </p:cNvSpPr>
          <p:nvPr/>
        </p:nvSpPr>
        <p:spPr bwMode="auto">
          <a:xfrm flipH="1">
            <a:off x="10210800" y="5181600"/>
            <a:ext cx="457200" cy="0"/>
          </a:xfrm>
          <a:prstGeom prst="line">
            <a:avLst/>
          </a:prstGeom>
          <a:noFill/>
          <a:ln w="57150">
            <a:solidFill>
              <a:srgbClr val="0066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>
              <a:solidFill>
                <a:srgbClr val="000000"/>
              </a:solidFill>
            </a:endParaRPr>
          </a:p>
        </p:txBody>
      </p:sp>
      <p:sp>
        <p:nvSpPr>
          <p:cNvPr id="32783" name="Line 15"/>
          <p:cNvSpPr>
            <a:spLocks noChangeShapeType="1"/>
          </p:cNvSpPr>
          <p:nvPr/>
        </p:nvSpPr>
        <p:spPr bwMode="auto">
          <a:xfrm flipH="1">
            <a:off x="10128448" y="4191000"/>
            <a:ext cx="539552" cy="0"/>
          </a:xfrm>
          <a:prstGeom prst="line">
            <a:avLst/>
          </a:prstGeom>
          <a:noFill/>
          <a:ln w="57150">
            <a:solidFill>
              <a:srgbClr val="0066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>
              <a:solidFill>
                <a:srgbClr val="000000"/>
              </a:solidFill>
            </a:endParaRPr>
          </a:p>
        </p:txBody>
      </p:sp>
      <p:sp>
        <p:nvSpPr>
          <p:cNvPr id="32784" name="Line 16"/>
          <p:cNvSpPr>
            <a:spLocks noChangeShapeType="1"/>
          </p:cNvSpPr>
          <p:nvPr/>
        </p:nvSpPr>
        <p:spPr bwMode="auto">
          <a:xfrm flipH="1">
            <a:off x="10210800" y="3162300"/>
            <a:ext cx="457200" cy="0"/>
          </a:xfrm>
          <a:prstGeom prst="line">
            <a:avLst/>
          </a:prstGeom>
          <a:noFill/>
          <a:ln w="57150">
            <a:solidFill>
              <a:srgbClr val="0066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>
              <a:solidFill>
                <a:srgbClr val="000000"/>
              </a:solidFill>
            </a:endParaRPr>
          </a:p>
        </p:txBody>
      </p:sp>
      <p:sp>
        <p:nvSpPr>
          <p:cNvPr id="32785" name="Line 17"/>
          <p:cNvSpPr>
            <a:spLocks noChangeShapeType="1"/>
          </p:cNvSpPr>
          <p:nvPr/>
        </p:nvSpPr>
        <p:spPr bwMode="auto">
          <a:xfrm flipH="1">
            <a:off x="10134600" y="1447800"/>
            <a:ext cx="533400" cy="0"/>
          </a:xfrm>
          <a:prstGeom prst="line">
            <a:avLst/>
          </a:prstGeom>
          <a:noFill/>
          <a:ln w="57150">
            <a:solidFill>
              <a:srgbClr val="0066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>
              <a:solidFill>
                <a:srgbClr val="000000"/>
              </a:solidFill>
            </a:endParaRPr>
          </a:p>
        </p:txBody>
      </p:sp>
      <p:sp>
        <p:nvSpPr>
          <p:cNvPr id="32786" name="Line 18"/>
          <p:cNvSpPr>
            <a:spLocks noChangeShapeType="1"/>
          </p:cNvSpPr>
          <p:nvPr/>
        </p:nvSpPr>
        <p:spPr bwMode="auto">
          <a:xfrm flipH="1">
            <a:off x="1524000" y="1447800"/>
            <a:ext cx="609600" cy="0"/>
          </a:xfrm>
          <a:prstGeom prst="line">
            <a:avLst/>
          </a:prstGeom>
          <a:noFill/>
          <a:ln w="57150">
            <a:solidFill>
              <a:srgbClr val="0066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>
              <a:solidFill>
                <a:srgbClr val="000000"/>
              </a:solidFill>
            </a:endParaRPr>
          </a:p>
        </p:txBody>
      </p:sp>
      <p:sp>
        <p:nvSpPr>
          <p:cNvPr id="26" name="Line 13"/>
          <p:cNvSpPr>
            <a:spLocks noChangeShapeType="1"/>
          </p:cNvSpPr>
          <p:nvPr/>
        </p:nvSpPr>
        <p:spPr bwMode="auto">
          <a:xfrm flipH="1">
            <a:off x="10210800" y="6172200"/>
            <a:ext cx="457200" cy="0"/>
          </a:xfrm>
          <a:prstGeom prst="line">
            <a:avLst/>
          </a:prstGeom>
          <a:noFill/>
          <a:ln w="57150">
            <a:solidFill>
              <a:srgbClr val="0066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>
              <a:solidFill>
                <a:srgbClr val="000000"/>
              </a:solidFill>
            </a:endParaRPr>
          </a:p>
        </p:txBody>
      </p:sp>
      <p:sp>
        <p:nvSpPr>
          <p:cNvPr id="27" name="Line 14"/>
          <p:cNvSpPr>
            <a:spLocks noChangeShapeType="1"/>
          </p:cNvSpPr>
          <p:nvPr/>
        </p:nvSpPr>
        <p:spPr bwMode="auto">
          <a:xfrm flipH="1">
            <a:off x="10210800" y="5181600"/>
            <a:ext cx="457200" cy="0"/>
          </a:xfrm>
          <a:prstGeom prst="line">
            <a:avLst/>
          </a:prstGeom>
          <a:noFill/>
          <a:ln w="57150">
            <a:solidFill>
              <a:srgbClr val="0066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>
              <a:solidFill>
                <a:srgbClr val="000000"/>
              </a:solidFill>
            </a:endParaRPr>
          </a:p>
        </p:txBody>
      </p:sp>
      <p:sp>
        <p:nvSpPr>
          <p:cNvPr id="28" name="Line 13"/>
          <p:cNvSpPr>
            <a:spLocks noChangeShapeType="1"/>
          </p:cNvSpPr>
          <p:nvPr/>
        </p:nvSpPr>
        <p:spPr bwMode="auto">
          <a:xfrm flipH="1">
            <a:off x="10210800" y="6148379"/>
            <a:ext cx="457200" cy="0"/>
          </a:xfrm>
          <a:prstGeom prst="line">
            <a:avLst/>
          </a:prstGeom>
          <a:noFill/>
          <a:ln w="57150">
            <a:solidFill>
              <a:srgbClr val="0066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GB" sz="2400">
              <a:solidFill>
                <a:srgbClr val="000000"/>
              </a:solidFill>
            </a:endParaRPr>
          </a:p>
        </p:txBody>
      </p:sp>
      <p:sp>
        <p:nvSpPr>
          <p:cNvPr id="30" name="AutoShape 20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10210800" y="6300779"/>
            <a:ext cx="457200" cy="533400"/>
          </a:xfrm>
          <a:prstGeom prst="actionButtonBlank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GB" sz="24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6433251"/>
      </p:ext>
    </p:extLst>
  </p:cSld>
  <p:clrMapOvr>
    <a:masterClrMapping/>
  </p:clrMapOvr>
  <p:transition>
    <p:sndAc>
      <p:stSnd>
        <p:snd r:embed="rId3" name="Tarda.wav"/>
      </p:stSnd>
    </p:sndAc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9E7F1D23-1395-F63B-5FB9-8CFA1A7325B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449" y="0"/>
            <a:ext cx="12173101" cy="6858000"/>
          </a:xfrm>
          <a:prstGeom prst="rect">
            <a:avLst/>
          </a:prstGeom>
        </p:spPr>
      </p:pic>
      <p:sp>
        <p:nvSpPr>
          <p:cNvPr id="6146" name="AutoShape 2"/>
          <p:cNvSpPr>
            <a:spLocks noChangeArrowheads="1"/>
          </p:cNvSpPr>
          <p:nvPr/>
        </p:nvSpPr>
        <p:spPr bwMode="auto">
          <a:xfrm>
            <a:off x="2057400" y="2743200"/>
            <a:ext cx="8153400" cy="838200"/>
          </a:xfrm>
          <a:prstGeom prst="hexagon">
            <a:avLst>
              <a:gd name="adj" fmla="val 30893"/>
              <a:gd name="vf" fmla="val 115470"/>
            </a:avLst>
          </a:prstGeom>
          <a:solidFill>
            <a:schemeClr val="tx1"/>
          </a:solidFill>
          <a:ln w="57150">
            <a:solidFill>
              <a:srgbClr val="0066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GB" sz="2400">
              <a:solidFill>
                <a:srgbClr val="000000"/>
              </a:solidFill>
            </a:endParaRPr>
          </a:p>
        </p:txBody>
      </p:sp>
      <p:sp>
        <p:nvSpPr>
          <p:cNvPr id="6147" name="AutoShape 3"/>
          <p:cNvSpPr>
            <a:spLocks noChangeArrowheads="1"/>
          </p:cNvSpPr>
          <p:nvPr/>
        </p:nvSpPr>
        <p:spPr bwMode="auto">
          <a:xfrm>
            <a:off x="2057400" y="3733800"/>
            <a:ext cx="8153400" cy="838200"/>
          </a:xfrm>
          <a:prstGeom prst="hexagon">
            <a:avLst>
              <a:gd name="adj" fmla="val 30893"/>
              <a:gd name="vf" fmla="val 115470"/>
            </a:avLst>
          </a:prstGeom>
          <a:solidFill>
            <a:schemeClr val="tx1"/>
          </a:solidFill>
          <a:ln w="57150">
            <a:solidFill>
              <a:srgbClr val="0066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GB" sz="2400">
              <a:solidFill>
                <a:srgbClr val="000000"/>
              </a:solidFill>
            </a:endParaRPr>
          </a:p>
        </p:txBody>
      </p:sp>
      <p:sp>
        <p:nvSpPr>
          <p:cNvPr id="6148" name="AutoShape 4"/>
          <p:cNvSpPr>
            <a:spLocks noChangeArrowheads="1"/>
          </p:cNvSpPr>
          <p:nvPr/>
        </p:nvSpPr>
        <p:spPr bwMode="auto">
          <a:xfrm>
            <a:off x="2057400" y="4724400"/>
            <a:ext cx="8153400" cy="838200"/>
          </a:xfrm>
          <a:prstGeom prst="hexagon">
            <a:avLst>
              <a:gd name="adj" fmla="val 30893"/>
              <a:gd name="vf" fmla="val 115470"/>
            </a:avLst>
          </a:prstGeom>
          <a:solidFill>
            <a:schemeClr val="tx1"/>
          </a:solidFill>
          <a:ln w="57150">
            <a:solidFill>
              <a:srgbClr val="0066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GB" sz="2400">
              <a:solidFill>
                <a:srgbClr val="000000"/>
              </a:solidFill>
            </a:endParaRPr>
          </a:p>
        </p:txBody>
      </p:sp>
      <p:sp>
        <p:nvSpPr>
          <p:cNvPr id="6149" name="AutoShape 5"/>
          <p:cNvSpPr>
            <a:spLocks noChangeArrowheads="1"/>
          </p:cNvSpPr>
          <p:nvPr/>
        </p:nvSpPr>
        <p:spPr bwMode="auto">
          <a:xfrm>
            <a:off x="2133600" y="228600"/>
            <a:ext cx="8001000" cy="2362200"/>
          </a:xfrm>
          <a:prstGeom prst="hexagon">
            <a:avLst>
              <a:gd name="adj" fmla="val 8280"/>
              <a:gd name="vf" fmla="val 115470"/>
            </a:avLst>
          </a:prstGeom>
          <a:solidFill>
            <a:schemeClr val="tx1"/>
          </a:solidFill>
          <a:ln w="57150">
            <a:solidFill>
              <a:srgbClr val="0066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GB" sz="2400">
              <a:solidFill>
                <a:srgbClr val="000000"/>
              </a:solidFill>
            </a:endParaRPr>
          </a:p>
        </p:txBody>
      </p:sp>
      <p:sp>
        <p:nvSpPr>
          <p:cNvPr id="6150" name="AutoShape 6"/>
          <p:cNvSpPr>
            <a:spLocks noChangeArrowheads="1"/>
          </p:cNvSpPr>
          <p:nvPr/>
        </p:nvSpPr>
        <p:spPr bwMode="auto">
          <a:xfrm>
            <a:off x="2057400" y="5715000"/>
            <a:ext cx="8153400" cy="838200"/>
          </a:xfrm>
          <a:prstGeom prst="hexagon">
            <a:avLst>
              <a:gd name="adj" fmla="val 30893"/>
              <a:gd name="vf" fmla="val 115470"/>
            </a:avLst>
          </a:prstGeom>
          <a:solidFill>
            <a:schemeClr val="tx1"/>
          </a:solidFill>
          <a:ln w="57150">
            <a:solidFill>
              <a:srgbClr val="0066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GB" sz="2400">
              <a:solidFill>
                <a:srgbClr val="000000"/>
              </a:solidFill>
            </a:endParaRPr>
          </a:p>
        </p:txBody>
      </p:sp>
      <p:sp>
        <p:nvSpPr>
          <p:cNvPr id="6151" name="Rectangle 7"/>
          <p:cNvSpPr>
            <a:spLocks noGrp="1" noChangeArrowheads="1"/>
          </p:cNvSpPr>
          <p:nvPr>
            <p:ph type="title"/>
          </p:nvPr>
        </p:nvSpPr>
        <p:spPr>
          <a:xfrm>
            <a:off x="2286000" y="381000"/>
            <a:ext cx="7698432" cy="20574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</a:extLst>
        </p:spPr>
        <p:txBody>
          <a:bodyPr>
            <a:normAutofit/>
          </a:bodyPr>
          <a:lstStyle/>
          <a:p>
            <a:pPr algn="ctr"/>
            <a:r>
              <a:rPr lang="en-GB" sz="4300" dirty="0">
                <a:solidFill>
                  <a:schemeClr val="bg1"/>
                </a:solidFill>
              </a:rPr>
              <a:t>How many people admitted </a:t>
            </a:r>
            <a:br>
              <a:rPr lang="en-GB" sz="4300" dirty="0">
                <a:solidFill>
                  <a:schemeClr val="bg1"/>
                </a:solidFill>
              </a:rPr>
            </a:br>
            <a:r>
              <a:rPr lang="en-GB" sz="4300" dirty="0">
                <a:solidFill>
                  <a:schemeClr val="bg1"/>
                </a:solidFill>
              </a:rPr>
              <a:t>to care homes are at risk of malnutrition?</a:t>
            </a:r>
            <a:endParaRPr lang="en-US" sz="4300" dirty="0">
              <a:solidFill>
                <a:schemeClr val="bg1"/>
              </a:solidFill>
            </a:endParaRPr>
          </a:p>
        </p:txBody>
      </p:sp>
      <p:sp>
        <p:nvSpPr>
          <p:cNvPr id="6152" name="Rectangle 8"/>
          <p:cNvSpPr>
            <a:spLocks noGrp="1" noChangeArrowheads="1"/>
          </p:cNvSpPr>
          <p:nvPr>
            <p:ph idx="1"/>
          </p:nvPr>
        </p:nvSpPr>
        <p:spPr>
          <a:xfrm>
            <a:off x="2423592" y="2667000"/>
            <a:ext cx="7620000" cy="3962400"/>
          </a:xfrm>
          <a:ln/>
          <a:extLst>
            <a:ext uri="{91240B29-F687-4F45-9708-019B960494DF}">
              <a14:hiddenLine xmlns:a14="http://schemas.microsoft.com/office/drawing/2010/main" w="9525">
                <a:solidFill>
                  <a:srgbClr val="0066FF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lvl="0">
              <a:buNone/>
            </a:pPr>
            <a:r>
              <a:rPr lang="en-US" sz="4800" b="1" baseline="10000">
                <a:solidFill>
                  <a:srgbClr val="FF9900"/>
                </a:solidFill>
                <a:latin typeface="Arial" charset="0"/>
              </a:rPr>
              <a:t>A </a:t>
            </a:r>
            <a:r>
              <a:rPr lang="en-US" sz="5400">
                <a:solidFill>
                  <a:srgbClr val="000000"/>
                </a:solidFill>
                <a:latin typeface="Arial" charset="0"/>
              </a:rPr>
              <a:t> </a:t>
            </a:r>
            <a:r>
              <a:rPr lang="en-GB" sz="5400">
                <a:solidFill>
                  <a:srgbClr val="FFFFFF"/>
                </a:solidFill>
                <a:latin typeface="Arial" charset="0"/>
              </a:rPr>
              <a:t>30-42%</a:t>
            </a:r>
          </a:p>
          <a:p>
            <a:pPr lvl="0">
              <a:buNone/>
            </a:pPr>
            <a:r>
              <a:rPr lang="en-US" sz="4800" b="1" baseline="10000">
                <a:solidFill>
                  <a:srgbClr val="FF9900"/>
                </a:solidFill>
                <a:latin typeface="Arial" charset="0"/>
              </a:rPr>
              <a:t>B  </a:t>
            </a:r>
            <a:r>
              <a:rPr lang="en-US" sz="5400">
                <a:solidFill>
                  <a:srgbClr val="FFFFFF"/>
                </a:solidFill>
                <a:latin typeface="Arial" charset="0"/>
              </a:rPr>
              <a:t>15-29%</a:t>
            </a:r>
          </a:p>
          <a:p>
            <a:pPr lvl="0">
              <a:buNone/>
            </a:pPr>
            <a:r>
              <a:rPr lang="en-US" sz="4800" b="1" baseline="10000">
                <a:solidFill>
                  <a:srgbClr val="FF9900"/>
                </a:solidFill>
                <a:latin typeface="Arial" charset="0"/>
              </a:rPr>
              <a:t>C </a:t>
            </a:r>
            <a:r>
              <a:rPr lang="en-US" sz="5400">
                <a:solidFill>
                  <a:srgbClr val="000000"/>
                </a:solidFill>
                <a:latin typeface="Arial" charset="0"/>
              </a:rPr>
              <a:t> </a:t>
            </a:r>
            <a:r>
              <a:rPr lang="en-GB" sz="5400">
                <a:solidFill>
                  <a:srgbClr val="FFFFFF"/>
                </a:solidFill>
                <a:latin typeface="Arial" charset="0"/>
              </a:rPr>
              <a:t>50-68%</a:t>
            </a:r>
          </a:p>
          <a:p>
            <a:pPr lvl="0">
              <a:buNone/>
            </a:pPr>
            <a:r>
              <a:rPr lang="en-US" sz="4800" b="1" baseline="10000">
                <a:solidFill>
                  <a:srgbClr val="FF9900"/>
                </a:solidFill>
                <a:latin typeface="Arial" charset="0"/>
              </a:rPr>
              <a:t>D </a:t>
            </a:r>
            <a:r>
              <a:rPr lang="en-US" sz="5400">
                <a:solidFill>
                  <a:srgbClr val="000000"/>
                </a:solidFill>
                <a:latin typeface="Arial" charset="0"/>
              </a:rPr>
              <a:t> </a:t>
            </a:r>
            <a:r>
              <a:rPr lang="en-GB" sz="5400">
                <a:solidFill>
                  <a:srgbClr val="FFFFFF"/>
                </a:solidFill>
                <a:latin typeface="Arial" charset="0"/>
              </a:rPr>
              <a:t>5-14%</a:t>
            </a:r>
            <a:endParaRPr lang="en-US" sz="5400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6154" name="Line 10"/>
          <p:cNvSpPr>
            <a:spLocks noChangeShapeType="1"/>
          </p:cNvSpPr>
          <p:nvPr/>
        </p:nvSpPr>
        <p:spPr bwMode="auto">
          <a:xfrm flipH="1">
            <a:off x="1514901" y="5125934"/>
            <a:ext cx="533400" cy="0"/>
          </a:xfrm>
          <a:prstGeom prst="line">
            <a:avLst/>
          </a:prstGeom>
          <a:noFill/>
          <a:ln w="57150">
            <a:solidFill>
              <a:srgbClr val="0066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GB" sz="2400">
              <a:solidFill>
                <a:srgbClr val="000000"/>
              </a:solidFill>
            </a:endParaRPr>
          </a:p>
        </p:txBody>
      </p:sp>
      <p:sp>
        <p:nvSpPr>
          <p:cNvPr id="6155" name="Line 11"/>
          <p:cNvSpPr>
            <a:spLocks noChangeShapeType="1"/>
          </p:cNvSpPr>
          <p:nvPr/>
        </p:nvSpPr>
        <p:spPr bwMode="auto">
          <a:xfrm flipH="1">
            <a:off x="1514901" y="4152900"/>
            <a:ext cx="533400" cy="0"/>
          </a:xfrm>
          <a:prstGeom prst="line">
            <a:avLst/>
          </a:prstGeom>
          <a:noFill/>
          <a:ln w="57150">
            <a:solidFill>
              <a:srgbClr val="0066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GB" sz="2400">
              <a:solidFill>
                <a:srgbClr val="000000"/>
              </a:solidFill>
            </a:endParaRPr>
          </a:p>
        </p:txBody>
      </p:sp>
      <p:sp>
        <p:nvSpPr>
          <p:cNvPr id="6156" name="Line 12"/>
          <p:cNvSpPr>
            <a:spLocks noChangeShapeType="1"/>
          </p:cNvSpPr>
          <p:nvPr/>
        </p:nvSpPr>
        <p:spPr bwMode="auto">
          <a:xfrm flipH="1">
            <a:off x="1530152" y="3162300"/>
            <a:ext cx="533400" cy="0"/>
          </a:xfrm>
          <a:prstGeom prst="line">
            <a:avLst/>
          </a:prstGeom>
          <a:noFill/>
          <a:ln w="57150">
            <a:solidFill>
              <a:srgbClr val="0066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GB" sz="2400">
              <a:solidFill>
                <a:srgbClr val="000000"/>
              </a:solidFill>
            </a:endParaRPr>
          </a:p>
        </p:txBody>
      </p:sp>
      <p:sp>
        <p:nvSpPr>
          <p:cNvPr id="6157" name="Line 13"/>
          <p:cNvSpPr>
            <a:spLocks noChangeShapeType="1"/>
          </p:cNvSpPr>
          <p:nvPr/>
        </p:nvSpPr>
        <p:spPr bwMode="auto">
          <a:xfrm flipH="1">
            <a:off x="10210800" y="6172200"/>
            <a:ext cx="457200" cy="0"/>
          </a:xfrm>
          <a:prstGeom prst="line">
            <a:avLst/>
          </a:prstGeom>
          <a:noFill/>
          <a:ln w="57150">
            <a:solidFill>
              <a:srgbClr val="0066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GB" sz="2400">
              <a:solidFill>
                <a:srgbClr val="000000"/>
              </a:solidFill>
            </a:endParaRPr>
          </a:p>
        </p:txBody>
      </p:sp>
      <p:sp>
        <p:nvSpPr>
          <p:cNvPr id="6159" name="Line 15"/>
          <p:cNvSpPr>
            <a:spLocks noChangeShapeType="1"/>
          </p:cNvSpPr>
          <p:nvPr/>
        </p:nvSpPr>
        <p:spPr bwMode="auto">
          <a:xfrm flipH="1">
            <a:off x="10210800" y="4191000"/>
            <a:ext cx="457200" cy="0"/>
          </a:xfrm>
          <a:prstGeom prst="line">
            <a:avLst/>
          </a:prstGeom>
          <a:noFill/>
          <a:ln w="57150">
            <a:solidFill>
              <a:srgbClr val="0066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GB" sz="2400">
              <a:solidFill>
                <a:srgbClr val="000000"/>
              </a:solidFill>
            </a:endParaRPr>
          </a:p>
        </p:txBody>
      </p:sp>
      <p:sp>
        <p:nvSpPr>
          <p:cNvPr id="6160" name="Line 16"/>
          <p:cNvSpPr>
            <a:spLocks noChangeShapeType="1"/>
          </p:cNvSpPr>
          <p:nvPr/>
        </p:nvSpPr>
        <p:spPr bwMode="auto">
          <a:xfrm flipH="1">
            <a:off x="10210800" y="3162300"/>
            <a:ext cx="457200" cy="0"/>
          </a:xfrm>
          <a:prstGeom prst="line">
            <a:avLst/>
          </a:prstGeom>
          <a:noFill/>
          <a:ln w="57150">
            <a:solidFill>
              <a:srgbClr val="0066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GB" sz="2400">
              <a:solidFill>
                <a:srgbClr val="000000"/>
              </a:solidFill>
            </a:endParaRPr>
          </a:p>
        </p:txBody>
      </p:sp>
      <p:sp>
        <p:nvSpPr>
          <p:cNvPr id="6161" name="Line 17"/>
          <p:cNvSpPr>
            <a:spLocks noChangeShapeType="1"/>
          </p:cNvSpPr>
          <p:nvPr/>
        </p:nvSpPr>
        <p:spPr bwMode="auto">
          <a:xfrm flipH="1">
            <a:off x="10134600" y="1447800"/>
            <a:ext cx="533400" cy="0"/>
          </a:xfrm>
          <a:prstGeom prst="line">
            <a:avLst/>
          </a:prstGeom>
          <a:noFill/>
          <a:ln w="57150">
            <a:solidFill>
              <a:srgbClr val="0066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GB" sz="2400">
              <a:solidFill>
                <a:srgbClr val="000000"/>
              </a:solidFill>
            </a:endParaRPr>
          </a:p>
        </p:txBody>
      </p:sp>
      <p:sp>
        <p:nvSpPr>
          <p:cNvPr id="6162" name="Line 18"/>
          <p:cNvSpPr>
            <a:spLocks noChangeShapeType="1"/>
          </p:cNvSpPr>
          <p:nvPr/>
        </p:nvSpPr>
        <p:spPr bwMode="auto">
          <a:xfrm flipH="1">
            <a:off x="1524000" y="1447800"/>
            <a:ext cx="609600" cy="0"/>
          </a:xfrm>
          <a:prstGeom prst="line">
            <a:avLst/>
          </a:prstGeom>
          <a:noFill/>
          <a:ln w="57150">
            <a:solidFill>
              <a:srgbClr val="0066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GB" sz="2400">
              <a:solidFill>
                <a:srgbClr val="000000"/>
              </a:solidFill>
            </a:endParaRPr>
          </a:p>
        </p:txBody>
      </p:sp>
      <p:sp>
        <p:nvSpPr>
          <p:cNvPr id="6163" name="AutoShape 19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10210800" y="0"/>
            <a:ext cx="457200" cy="457200"/>
          </a:xfrm>
          <a:prstGeom prst="actionButtonBlank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GB" sz="2400">
              <a:solidFill>
                <a:srgbClr val="000000"/>
              </a:solidFill>
            </a:endParaRPr>
          </a:p>
        </p:txBody>
      </p:sp>
      <p:sp>
        <p:nvSpPr>
          <p:cNvPr id="6164" name="AutoShape 20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10210800" y="6324600"/>
            <a:ext cx="457200" cy="533400"/>
          </a:xfrm>
          <a:prstGeom prst="actionButtonBlank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GB" sz="2400">
              <a:solidFill>
                <a:srgbClr val="000000"/>
              </a:solidFill>
            </a:endParaRPr>
          </a:p>
        </p:txBody>
      </p:sp>
      <p:sp>
        <p:nvSpPr>
          <p:cNvPr id="23" name="Line 9"/>
          <p:cNvSpPr>
            <a:spLocks noChangeShapeType="1"/>
          </p:cNvSpPr>
          <p:nvPr/>
        </p:nvSpPr>
        <p:spPr bwMode="auto">
          <a:xfrm flipH="1">
            <a:off x="1524000" y="6126088"/>
            <a:ext cx="533400" cy="0"/>
          </a:xfrm>
          <a:prstGeom prst="line">
            <a:avLst/>
          </a:prstGeom>
          <a:noFill/>
          <a:ln w="57150">
            <a:solidFill>
              <a:srgbClr val="0066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GB" sz="2400">
              <a:solidFill>
                <a:srgbClr val="000000"/>
              </a:solidFill>
            </a:endParaRPr>
          </a:p>
        </p:txBody>
      </p:sp>
      <p:sp>
        <p:nvSpPr>
          <p:cNvPr id="27" name="Line 13"/>
          <p:cNvSpPr>
            <a:spLocks noChangeShapeType="1"/>
          </p:cNvSpPr>
          <p:nvPr/>
        </p:nvSpPr>
        <p:spPr bwMode="auto">
          <a:xfrm flipH="1">
            <a:off x="10210800" y="6172200"/>
            <a:ext cx="457200" cy="0"/>
          </a:xfrm>
          <a:prstGeom prst="line">
            <a:avLst/>
          </a:prstGeom>
          <a:noFill/>
          <a:ln w="57150">
            <a:solidFill>
              <a:srgbClr val="0066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>
              <a:solidFill>
                <a:srgbClr val="000000"/>
              </a:solidFill>
            </a:endParaRPr>
          </a:p>
        </p:txBody>
      </p:sp>
      <p:sp>
        <p:nvSpPr>
          <p:cNvPr id="29" name="Line 13"/>
          <p:cNvSpPr>
            <a:spLocks noChangeShapeType="1"/>
          </p:cNvSpPr>
          <p:nvPr/>
        </p:nvSpPr>
        <p:spPr bwMode="auto">
          <a:xfrm flipH="1">
            <a:off x="10210800" y="6148379"/>
            <a:ext cx="457200" cy="0"/>
          </a:xfrm>
          <a:prstGeom prst="line">
            <a:avLst/>
          </a:prstGeom>
          <a:noFill/>
          <a:ln w="57150">
            <a:solidFill>
              <a:srgbClr val="0066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GB" sz="2400">
              <a:solidFill>
                <a:srgbClr val="000000"/>
              </a:solidFill>
            </a:endParaRPr>
          </a:p>
        </p:txBody>
      </p:sp>
      <p:sp>
        <p:nvSpPr>
          <p:cNvPr id="30" name="Line 14"/>
          <p:cNvSpPr>
            <a:spLocks noChangeShapeType="1"/>
          </p:cNvSpPr>
          <p:nvPr/>
        </p:nvSpPr>
        <p:spPr bwMode="auto">
          <a:xfrm flipH="1">
            <a:off x="10210800" y="5157779"/>
            <a:ext cx="457200" cy="0"/>
          </a:xfrm>
          <a:prstGeom prst="line">
            <a:avLst/>
          </a:prstGeom>
          <a:noFill/>
          <a:ln w="57150">
            <a:solidFill>
              <a:srgbClr val="0066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GB" sz="2400">
              <a:solidFill>
                <a:srgbClr val="000000"/>
              </a:solidFill>
            </a:endParaRPr>
          </a:p>
        </p:txBody>
      </p:sp>
      <p:sp>
        <p:nvSpPr>
          <p:cNvPr id="31" name="AutoShape 20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10210800" y="6300779"/>
            <a:ext cx="457200" cy="533400"/>
          </a:xfrm>
          <a:prstGeom prst="actionButtonBlank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GB" sz="24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4070082"/>
      </p:ext>
    </p:extLst>
  </p:cSld>
  <p:clrMapOvr>
    <a:masterClrMapping/>
  </p:clrMapOvr>
  <p:transition>
    <p:zoom/>
    <p:sndAc>
      <p:stSnd>
        <p:snd r:embed="rId3" name="09. Who Correct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27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1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1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27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15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15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27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615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615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3" presetClass="entr" presetSubtype="27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615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615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52" grpId="0" build="p" autoUpdateAnimBg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1D73E081-2D1A-D48F-A0F9-A862FA72253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449" y="0"/>
            <a:ext cx="12173101" cy="6858000"/>
          </a:xfrm>
          <a:prstGeom prst="rect">
            <a:avLst/>
          </a:prstGeom>
        </p:spPr>
      </p:pic>
      <p:sp>
        <p:nvSpPr>
          <p:cNvPr id="21" name="AutoShape 6"/>
          <p:cNvSpPr>
            <a:spLocks noChangeArrowheads="1"/>
          </p:cNvSpPr>
          <p:nvPr/>
        </p:nvSpPr>
        <p:spPr bwMode="auto">
          <a:xfrm>
            <a:off x="2047056" y="3771900"/>
            <a:ext cx="8153400" cy="838200"/>
          </a:xfrm>
          <a:prstGeom prst="hexagon">
            <a:avLst>
              <a:gd name="adj" fmla="val 30893"/>
              <a:gd name="vf" fmla="val 115470"/>
            </a:avLst>
          </a:prstGeom>
          <a:solidFill>
            <a:schemeClr val="tx1"/>
          </a:solidFill>
          <a:ln w="57150">
            <a:solidFill>
              <a:srgbClr val="0066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>
              <a:solidFill>
                <a:srgbClr val="000000"/>
              </a:solidFill>
            </a:endParaRPr>
          </a:p>
        </p:txBody>
      </p:sp>
      <p:sp>
        <p:nvSpPr>
          <p:cNvPr id="32770" name="AutoShape 2"/>
          <p:cNvSpPr>
            <a:spLocks noChangeArrowheads="1"/>
          </p:cNvSpPr>
          <p:nvPr/>
        </p:nvSpPr>
        <p:spPr bwMode="auto">
          <a:xfrm>
            <a:off x="2057400" y="4751040"/>
            <a:ext cx="8153400" cy="838200"/>
          </a:xfrm>
          <a:prstGeom prst="hexagon">
            <a:avLst>
              <a:gd name="adj" fmla="val 30893"/>
              <a:gd name="vf" fmla="val 115470"/>
            </a:avLst>
          </a:prstGeom>
          <a:solidFill>
            <a:schemeClr val="tx1"/>
          </a:solidFill>
          <a:ln w="57150">
            <a:solidFill>
              <a:srgbClr val="0066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>
              <a:solidFill>
                <a:srgbClr val="000000"/>
              </a:solidFill>
            </a:endParaRPr>
          </a:p>
        </p:txBody>
      </p:sp>
      <p:sp>
        <p:nvSpPr>
          <p:cNvPr id="32772" name="AutoShape 4"/>
          <p:cNvSpPr>
            <a:spLocks noChangeArrowheads="1"/>
          </p:cNvSpPr>
          <p:nvPr/>
        </p:nvSpPr>
        <p:spPr bwMode="auto">
          <a:xfrm>
            <a:off x="2047056" y="2780928"/>
            <a:ext cx="8153400" cy="838200"/>
          </a:xfrm>
          <a:prstGeom prst="hexagon">
            <a:avLst>
              <a:gd name="adj" fmla="val 30893"/>
              <a:gd name="vf" fmla="val 115470"/>
            </a:avLst>
          </a:prstGeom>
          <a:solidFill>
            <a:schemeClr val="accent1"/>
          </a:solidFill>
          <a:ln w="57150">
            <a:solidFill>
              <a:srgbClr val="0066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>
              <a:solidFill>
                <a:srgbClr val="000000"/>
              </a:solidFill>
            </a:endParaRPr>
          </a:p>
        </p:txBody>
      </p:sp>
      <p:sp>
        <p:nvSpPr>
          <p:cNvPr id="32773" name="AutoShape 5"/>
          <p:cNvSpPr>
            <a:spLocks noChangeArrowheads="1"/>
          </p:cNvSpPr>
          <p:nvPr/>
        </p:nvSpPr>
        <p:spPr bwMode="auto">
          <a:xfrm>
            <a:off x="2133600" y="228600"/>
            <a:ext cx="8001000" cy="2362200"/>
          </a:xfrm>
          <a:prstGeom prst="hexagon">
            <a:avLst>
              <a:gd name="adj" fmla="val 8280"/>
              <a:gd name="vf" fmla="val 115470"/>
            </a:avLst>
          </a:prstGeom>
          <a:solidFill>
            <a:schemeClr val="tx1"/>
          </a:solidFill>
          <a:ln w="57150">
            <a:solidFill>
              <a:srgbClr val="0066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>
              <a:solidFill>
                <a:srgbClr val="000000"/>
              </a:solidFill>
            </a:endParaRPr>
          </a:p>
        </p:txBody>
      </p:sp>
      <p:sp>
        <p:nvSpPr>
          <p:cNvPr id="32774" name="AutoShape 6"/>
          <p:cNvSpPr>
            <a:spLocks noChangeArrowheads="1"/>
          </p:cNvSpPr>
          <p:nvPr/>
        </p:nvSpPr>
        <p:spPr bwMode="auto">
          <a:xfrm>
            <a:off x="2057400" y="5715000"/>
            <a:ext cx="8153400" cy="838200"/>
          </a:xfrm>
          <a:prstGeom prst="hexagon">
            <a:avLst>
              <a:gd name="adj" fmla="val 30893"/>
              <a:gd name="vf" fmla="val 115470"/>
            </a:avLst>
          </a:prstGeom>
          <a:solidFill>
            <a:schemeClr val="tx1"/>
          </a:solidFill>
          <a:ln w="57150">
            <a:solidFill>
              <a:srgbClr val="0066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>
              <a:solidFill>
                <a:srgbClr val="000000"/>
              </a:solidFill>
            </a:endParaRPr>
          </a:p>
        </p:txBody>
      </p:sp>
      <p:sp>
        <p:nvSpPr>
          <p:cNvPr id="32775" name="Rectangle 7"/>
          <p:cNvSpPr>
            <a:spLocks noGrp="1" noChangeArrowheads="1"/>
          </p:cNvSpPr>
          <p:nvPr>
            <p:ph type="title"/>
          </p:nvPr>
        </p:nvSpPr>
        <p:spPr>
          <a:xfrm>
            <a:off x="2286000" y="381000"/>
            <a:ext cx="7696200" cy="2057400"/>
          </a:xfrm>
          <a:noFill/>
          <a:ln/>
        </p:spPr>
        <p:txBody>
          <a:bodyPr>
            <a:normAutofit/>
          </a:bodyPr>
          <a:lstStyle/>
          <a:p>
            <a:pPr algn="ctr"/>
            <a:r>
              <a:rPr lang="en-GB" sz="4300" dirty="0">
                <a:solidFill>
                  <a:schemeClr val="bg1"/>
                </a:solidFill>
              </a:rPr>
              <a:t>How many people admitted to care homes are at risk of malnutrition?</a:t>
            </a:r>
            <a:endParaRPr lang="en-US" sz="4300" dirty="0"/>
          </a:p>
        </p:txBody>
      </p:sp>
      <p:sp>
        <p:nvSpPr>
          <p:cNvPr id="32776" name="Rectangle 8"/>
          <p:cNvSpPr>
            <a:spLocks noGrp="1" noChangeArrowheads="1"/>
          </p:cNvSpPr>
          <p:nvPr>
            <p:ph idx="1"/>
          </p:nvPr>
        </p:nvSpPr>
        <p:spPr>
          <a:xfrm>
            <a:off x="2364432" y="2708920"/>
            <a:ext cx="7620000" cy="3962400"/>
          </a:xfrm>
          <a:ln/>
          <a:extLst>
            <a:ext uri="{91240B29-F687-4F45-9708-019B960494DF}">
              <a14:hiddenLine xmlns:a14="http://schemas.microsoft.com/office/drawing/2010/main" w="9525">
                <a:solidFill>
                  <a:srgbClr val="0066FF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buFontTx/>
              <a:buNone/>
            </a:pPr>
            <a:r>
              <a:rPr lang="en-US" sz="4800" b="1" baseline="10000">
                <a:solidFill>
                  <a:srgbClr val="FF9900"/>
                </a:solidFill>
                <a:latin typeface="Arial" charset="0"/>
              </a:rPr>
              <a:t>A </a:t>
            </a:r>
            <a:r>
              <a:rPr lang="en-US" sz="5400">
                <a:latin typeface="Arial" charset="0"/>
              </a:rPr>
              <a:t> </a:t>
            </a:r>
            <a:r>
              <a:rPr lang="en-GB" sz="5400">
                <a:solidFill>
                  <a:schemeClr val="bg1"/>
                </a:solidFill>
                <a:latin typeface="Arial" charset="0"/>
              </a:rPr>
              <a:t>30-42%</a:t>
            </a:r>
          </a:p>
          <a:p>
            <a:pPr>
              <a:buFontTx/>
              <a:buNone/>
            </a:pPr>
            <a:r>
              <a:rPr lang="en-US" sz="4800" b="1" baseline="10000">
                <a:solidFill>
                  <a:srgbClr val="FF9900"/>
                </a:solidFill>
                <a:latin typeface="Arial" charset="0"/>
              </a:rPr>
              <a:t>B  </a:t>
            </a:r>
            <a:r>
              <a:rPr lang="en-US" sz="5400">
                <a:solidFill>
                  <a:schemeClr val="bg1"/>
                </a:solidFill>
                <a:latin typeface="Arial" charset="0"/>
              </a:rPr>
              <a:t>15-29%</a:t>
            </a:r>
          </a:p>
          <a:p>
            <a:pPr>
              <a:buFontTx/>
              <a:buNone/>
            </a:pPr>
            <a:r>
              <a:rPr lang="en-US" sz="4800" b="1" baseline="10000">
                <a:solidFill>
                  <a:srgbClr val="FF9900"/>
                </a:solidFill>
                <a:latin typeface="Arial" charset="0"/>
              </a:rPr>
              <a:t>C </a:t>
            </a:r>
            <a:r>
              <a:rPr lang="en-US" sz="5400">
                <a:latin typeface="Arial" charset="0"/>
              </a:rPr>
              <a:t> </a:t>
            </a:r>
            <a:r>
              <a:rPr lang="en-GB" sz="5400">
                <a:solidFill>
                  <a:schemeClr val="bg1"/>
                </a:solidFill>
                <a:latin typeface="Arial" charset="0"/>
              </a:rPr>
              <a:t>50-68%</a:t>
            </a:r>
          </a:p>
          <a:p>
            <a:pPr>
              <a:buFontTx/>
              <a:buNone/>
            </a:pPr>
            <a:r>
              <a:rPr lang="en-US" sz="4800" b="1" baseline="10000">
                <a:solidFill>
                  <a:srgbClr val="FF9900"/>
                </a:solidFill>
                <a:latin typeface="Arial" charset="0"/>
              </a:rPr>
              <a:t>D </a:t>
            </a:r>
            <a:r>
              <a:rPr lang="en-US" sz="5400">
                <a:latin typeface="Arial" charset="0"/>
              </a:rPr>
              <a:t> </a:t>
            </a:r>
            <a:r>
              <a:rPr lang="en-GB" sz="5400">
                <a:solidFill>
                  <a:schemeClr val="bg1"/>
                </a:solidFill>
                <a:latin typeface="Arial" charset="0"/>
              </a:rPr>
              <a:t>5-14%</a:t>
            </a:r>
            <a:endParaRPr lang="en-US" sz="540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32778" name="Line 10"/>
          <p:cNvSpPr>
            <a:spLocks noChangeShapeType="1"/>
          </p:cNvSpPr>
          <p:nvPr/>
        </p:nvSpPr>
        <p:spPr bwMode="auto">
          <a:xfrm flipH="1">
            <a:off x="1524000" y="5181600"/>
            <a:ext cx="533400" cy="0"/>
          </a:xfrm>
          <a:prstGeom prst="line">
            <a:avLst/>
          </a:prstGeom>
          <a:noFill/>
          <a:ln w="57150">
            <a:solidFill>
              <a:srgbClr val="0066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>
              <a:solidFill>
                <a:srgbClr val="000000"/>
              </a:solidFill>
            </a:endParaRPr>
          </a:p>
        </p:txBody>
      </p:sp>
      <p:sp>
        <p:nvSpPr>
          <p:cNvPr id="32779" name="Line 11"/>
          <p:cNvSpPr>
            <a:spLocks noChangeShapeType="1"/>
          </p:cNvSpPr>
          <p:nvPr/>
        </p:nvSpPr>
        <p:spPr bwMode="auto">
          <a:xfrm flipH="1">
            <a:off x="1524000" y="4191000"/>
            <a:ext cx="533400" cy="0"/>
          </a:xfrm>
          <a:prstGeom prst="line">
            <a:avLst/>
          </a:prstGeom>
          <a:noFill/>
          <a:ln w="57150">
            <a:solidFill>
              <a:srgbClr val="0066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>
              <a:solidFill>
                <a:srgbClr val="000000"/>
              </a:solidFill>
            </a:endParaRPr>
          </a:p>
        </p:txBody>
      </p:sp>
      <p:sp>
        <p:nvSpPr>
          <p:cNvPr id="32780" name="Line 12"/>
          <p:cNvSpPr>
            <a:spLocks noChangeShapeType="1"/>
          </p:cNvSpPr>
          <p:nvPr/>
        </p:nvSpPr>
        <p:spPr bwMode="auto">
          <a:xfrm flipH="1">
            <a:off x="1524000" y="3200400"/>
            <a:ext cx="533400" cy="0"/>
          </a:xfrm>
          <a:prstGeom prst="line">
            <a:avLst/>
          </a:prstGeom>
          <a:noFill/>
          <a:ln w="57150">
            <a:solidFill>
              <a:srgbClr val="0066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>
              <a:solidFill>
                <a:srgbClr val="000000"/>
              </a:solidFill>
            </a:endParaRPr>
          </a:p>
        </p:txBody>
      </p:sp>
      <p:sp>
        <p:nvSpPr>
          <p:cNvPr id="32781" name="Line 13"/>
          <p:cNvSpPr>
            <a:spLocks noChangeShapeType="1"/>
          </p:cNvSpPr>
          <p:nvPr/>
        </p:nvSpPr>
        <p:spPr bwMode="auto">
          <a:xfrm flipH="1">
            <a:off x="10210800" y="6172200"/>
            <a:ext cx="457200" cy="0"/>
          </a:xfrm>
          <a:prstGeom prst="line">
            <a:avLst/>
          </a:prstGeom>
          <a:noFill/>
          <a:ln w="57150">
            <a:solidFill>
              <a:srgbClr val="0066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>
              <a:solidFill>
                <a:srgbClr val="000000"/>
              </a:solidFill>
            </a:endParaRPr>
          </a:p>
        </p:txBody>
      </p:sp>
      <p:sp>
        <p:nvSpPr>
          <p:cNvPr id="32783" name="Line 15"/>
          <p:cNvSpPr>
            <a:spLocks noChangeShapeType="1"/>
          </p:cNvSpPr>
          <p:nvPr/>
        </p:nvSpPr>
        <p:spPr bwMode="auto">
          <a:xfrm flipH="1">
            <a:off x="10210800" y="4191000"/>
            <a:ext cx="457200" cy="0"/>
          </a:xfrm>
          <a:prstGeom prst="line">
            <a:avLst/>
          </a:prstGeom>
          <a:noFill/>
          <a:ln w="57150">
            <a:solidFill>
              <a:srgbClr val="0066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>
              <a:solidFill>
                <a:srgbClr val="000000"/>
              </a:solidFill>
            </a:endParaRPr>
          </a:p>
        </p:txBody>
      </p:sp>
      <p:sp>
        <p:nvSpPr>
          <p:cNvPr id="32784" name="Line 16"/>
          <p:cNvSpPr>
            <a:spLocks noChangeShapeType="1"/>
          </p:cNvSpPr>
          <p:nvPr/>
        </p:nvSpPr>
        <p:spPr bwMode="auto">
          <a:xfrm flipH="1">
            <a:off x="10210800" y="3200400"/>
            <a:ext cx="457200" cy="0"/>
          </a:xfrm>
          <a:prstGeom prst="line">
            <a:avLst/>
          </a:prstGeom>
          <a:noFill/>
          <a:ln w="57150">
            <a:solidFill>
              <a:srgbClr val="0066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>
              <a:solidFill>
                <a:srgbClr val="000000"/>
              </a:solidFill>
            </a:endParaRPr>
          </a:p>
        </p:txBody>
      </p:sp>
      <p:sp>
        <p:nvSpPr>
          <p:cNvPr id="32785" name="Line 17"/>
          <p:cNvSpPr>
            <a:spLocks noChangeShapeType="1"/>
          </p:cNvSpPr>
          <p:nvPr/>
        </p:nvSpPr>
        <p:spPr bwMode="auto">
          <a:xfrm flipH="1">
            <a:off x="10134600" y="1447800"/>
            <a:ext cx="533400" cy="0"/>
          </a:xfrm>
          <a:prstGeom prst="line">
            <a:avLst/>
          </a:prstGeom>
          <a:noFill/>
          <a:ln w="57150">
            <a:solidFill>
              <a:srgbClr val="0066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>
              <a:solidFill>
                <a:srgbClr val="000000"/>
              </a:solidFill>
            </a:endParaRPr>
          </a:p>
        </p:txBody>
      </p:sp>
      <p:sp>
        <p:nvSpPr>
          <p:cNvPr id="32786" name="Line 18"/>
          <p:cNvSpPr>
            <a:spLocks noChangeShapeType="1"/>
          </p:cNvSpPr>
          <p:nvPr/>
        </p:nvSpPr>
        <p:spPr bwMode="auto">
          <a:xfrm flipH="1">
            <a:off x="1524000" y="1447800"/>
            <a:ext cx="609600" cy="0"/>
          </a:xfrm>
          <a:prstGeom prst="line">
            <a:avLst/>
          </a:prstGeom>
          <a:noFill/>
          <a:ln w="57150">
            <a:solidFill>
              <a:srgbClr val="0066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>
              <a:solidFill>
                <a:srgbClr val="000000"/>
              </a:solidFill>
            </a:endParaRPr>
          </a:p>
        </p:txBody>
      </p:sp>
      <p:sp>
        <p:nvSpPr>
          <p:cNvPr id="22" name="Line 9"/>
          <p:cNvSpPr>
            <a:spLocks noChangeShapeType="1"/>
          </p:cNvSpPr>
          <p:nvPr/>
        </p:nvSpPr>
        <p:spPr bwMode="auto">
          <a:xfrm flipH="1">
            <a:off x="1524000" y="6126088"/>
            <a:ext cx="533400" cy="0"/>
          </a:xfrm>
          <a:prstGeom prst="line">
            <a:avLst/>
          </a:prstGeom>
          <a:noFill/>
          <a:ln w="57150">
            <a:solidFill>
              <a:srgbClr val="0066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GB" sz="2400">
              <a:solidFill>
                <a:srgbClr val="000000"/>
              </a:solidFill>
            </a:endParaRPr>
          </a:p>
        </p:txBody>
      </p:sp>
      <p:sp>
        <p:nvSpPr>
          <p:cNvPr id="26" name="Line 13"/>
          <p:cNvSpPr>
            <a:spLocks noChangeShapeType="1"/>
          </p:cNvSpPr>
          <p:nvPr/>
        </p:nvSpPr>
        <p:spPr bwMode="auto">
          <a:xfrm flipH="1">
            <a:off x="10210800" y="6172200"/>
            <a:ext cx="457200" cy="0"/>
          </a:xfrm>
          <a:prstGeom prst="line">
            <a:avLst/>
          </a:prstGeom>
          <a:noFill/>
          <a:ln w="57150">
            <a:solidFill>
              <a:srgbClr val="0066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>
              <a:solidFill>
                <a:srgbClr val="000000"/>
              </a:solidFill>
            </a:endParaRPr>
          </a:p>
        </p:txBody>
      </p:sp>
      <p:sp>
        <p:nvSpPr>
          <p:cNvPr id="28" name="Line 13"/>
          <p:cNvSpPr>
            <a:spLocks noChangeShapeType="1"/>
          </p:cNvSpPr>
          <p:nvPr/>
        </p:nvSpPr>
        <p:spPr bwMode="auto">
          <a:xfrm flipH="1">
            <a:off x="10210800" y="6148379"/>
            <a:ext cx="457200" cy="0"/>
          </a:xfrm>
          <a:prstGeom prst="line">
            <a:avLst/>
          </a:prstGeom>
          <a:noFill/>
          <a:ln w="57150">
            <a:solidFill>
              <a:srgbClr val="0066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GB" sz="2400">
              <a:solidFill>
                <a:srgbClr val="000000"/>
              </a:solidFill>
            </a:endParaRPr>
          </a:p>
        </p:txBody>
      </p:sp>
      <p:sp>
        <p:nvSpPr>
          <p:cNvPr id="29" name="Line 14"/>
          <p:cNvSpPr>
            <a:spLocks noChangeShapeType="1"/>
          </p:cNvSpPr>
          <p:nvPr/>
        </p:nvSpPr>
        <p:spPr bwMode="auto">
          <a:xfrm flipH="1">
            <a:off x="10210800" y="5157779"/>
            <a:ext cx="457200" cy="0"/>
          </a:xfrm>
          <a:prstGeom prst="line">
            <a:avLst/>
          </a:prstGeom>
          <a:noFill/>
          <a:ln w="57150">
            <a:solidFill>
              <a:srgbClr val="0066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GB" sz="2400">
              <a:solidFill>
                <a:srgbClr val="000000"/>
              </a:solidFill>
            </a:endParaRPr>
          </a:p>
        </p:txBody>
      </p:sp>
      <p:sp>
        <p:nvSpPr>
          <p:cNvPr id="30" name="AutoShape 20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10210800" y="6300779"/>
            <a:ext cx="457200" cy="533400"/>
          </a:xfrm>
          <a:prstGeom prst="actionButtonBlank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GB" sz="24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8070891"/>
      </p:ext>
    </p:extLst>
  </p:cSld>
  <p:clrMapOvr>
    <a:masterClrMapping/>
  </p:clrMapOvr>
  <p:transition>
    <p:sndAc>
      <p:stSnd>
        <p:snd r:embed="rId3" name="Tarda.wav"/>
      </p:stSnd>
    </p:sndAc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BEBCE73F-C6E9-BB92-E615-E842E2213BD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449" y="0"/>
            <a:ext cx="12173101" cy="6858000"/>
          </a:xfrm>
          <a:prstGeom prst="rect">
            <a:avLst/>
          </a:prstGeom>
        </p:spPr>
      </p:pic>
      <p:sp>
        <p:nvSpPr>
          <p:cNvPr id="6146" name="AutoShape 2"/>
          <p:cNvSpPr>
            <a:spLocks noChangeArrowheads="1"/>
          </p:cNvSpPr>
          <p:nvPr/>
        </p:nvSpPr>
        <p:spPr bwMode="auto">
          <a:xfrm>
            <a:off x="2057400" y="2743200"/>
            <a:ext cx="8153400" cy="838200"/>
          </a:xfrm>
          <a:prstGeom prst="hexagon">
            <a:avLst>
              <a:gd name="adj" fmla="val 30893"/>
              <a:gd name="vf" fmla="val 115470"/>
            </a:avLst>
          </a:prstGeom>
          <a:solidFill>
            <a:schemeClr val="tx1"/>
          </a:solidFill>
          <a:ln w="57150">
            <a:solidFill>
              <a:srgbClr val="0066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GB" sz="2400">
              <a:solidFill>
                <a:srgbClr val="000000"/>
              </a:solidFill>
            </a:endParaRPr>
          </a:p>
        </p:txBody>
      </p:sp>
      <p:sp>
        <p:nvSpPr>
          <p:cNvPr id="6147" name="AutoShape 3"/>
          <p:cNvSpPr>
            <a:spLocks noChangeArrowheads="1"/>
          </p:cNvSpPr>
          <p:nvPr/>
        </p:nvSpPr>
        <p:spPr bwMode="auto">
          <a:xfrm>
            <a:off x="2057400" y="3733800"/>
            <a:ext cx="8153400" cy="838200"/>
          </a:xfrm>
          <a:prstGeom prst="hexagon">
            <a:avLst>
              <a:gd name="adj" fmla="val 30893"/>
              <a:gd name="vf" fmla="val 115470"/>
            </a:avLst>
          </a:prstGeom>
          <a:solidFill>
            <a:schemeClr val="tx1"/>
          </a:solidFill>
          <a:ln w="57150">
            <a:solidFill>
              <a:srgbClr val="0066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GB" sz="2400">
              <a:solidFill>
                <a:srgbClr val="000000"/>
              </a:solidFill>
            </a:endParaRPr>
          </a:p>
        </p:txBody>
      </p:sp>
      <p:sp>
        <p:nvSpPr>
          <p:cNvPr id="6148" name="AutoShape 4"/>
          <p:cNvSpPr>
            <a:spLocks noChangeArrowheads="1"/>
          </p:cNvSpPr>
          <p:nvPr/>
        </p:nvSpPr>
        <p:spPr bwMode="auto">
          <a:xfrm>
            <a:off x="2057400" y="4724400"/>
            <a:ext cx="8153400" cy="838200"/>
          </a:xfrm>
          <a:prstGeom prst="hexagon">
            <a:avLst>
              <a:gd name="adj" fmla="val 30893"/>
              <a:gd name="vf" fmla="val 115470"/>
            </a:avLst>
          </a:prstGeom>
          <a:solidFill>
            <a:schemeClr val="tx1"/>
          </a:solidFill>
          <a:ln w="57150">
            <a:solidFill>
              <a:srgbClr val="0066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GB" sz="2400">
              <a:solidFill>
                <a:srgbClr val="000000"/>
              </a:solidFill>
            </a:endParaRPr>
          </a:p>
        </p:txBody>
      </p:sp>
      <p:sp>
        <p:nvSpPr>
          <p:cNvPr id="6149" name="AutoShape 5"/>
          <p:cNvSpPr>
            <a:spLocks noChangeArrowheads="1"/>
          </p:cNvSpPr>
          <p:nvPr/>
        </p:nvSpPr>
        <p:spPr bwMode="auto">
          <a:xfrm>
            <a:off x="2127448" y="228600"/>
            <a:ext cx="8001000" cy="2362200"/>
          </a:xfrm>
          <a:prstGeom prst="hexagon">
            <a:avLst>
              <a:gd name="adj" fmla="val 8280"/>
              <a:gd name="vf" fmla="val 115470"/>
            </a:avLst>
          </a:prstGeom>
          <a:solidFill>
            <a:schemeClr val="tx1"/>
          </a:solidFill>
          <a:ln w="57150">
            <a:solidFill>
              <a:srgbClr val="0066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GB" sz="2400">
              <a:solidFill>
                <a:srgbClr val="000000"/>
              </a:solidFill>
            </a:endParaRPr>
          </a:p>
        </p:txBody>
      </p:sp>
      <p:sp>
        <p:nvSpPr>
          <p:cNvPr id="6150" name="AutoShape 6"/>
          <p:cNvSpPr>
            <a:spLocks noChangeArrowheads="1"/>
          </p:cNvSpPr>
          <p:nvPr/>
        </p:nvSpPr>
        <p:spPr bwMode="auto">
          <a:xfrm>
            <a:off x="2057400" y="5715000"/>
            <a:ext cx="8153400" cy="838200"/>
          </a:xfrm>
          <a:prstGeom prst="hexagon">
            <a:avLst>
              <a:gd name="adj" fmla="val 30893"/>
              <a:gd name="vf" fmla="val 115470"/>
            </a:avLst>
          </a:prstGeom>
          <a:solidFill>
            <a:schemeClr val="tx1"/>
          </a:solidFill>
          <a:ln w="57150">
            <a:solidFill>
              <a:srgbClr val="0066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GB" sz="2400">
              <a:solidFill>
                <a:srgbClr val="000000"/>
              </a:solidFill>
            </a:endParaRPr>
          </a:p>
        </p:txBody>
      </p:sp>
      <p:sp>
        <p:nvSpPr>
          <p:cNvPr id="6151" name="Rectangle 7"/>
          <p:cNvSpPr>
            <a:spLocks noGrp="1" noChangeArrowheads="1"/>
          </p:cNvSpPr>
          <p:nvPr>
            <p:ph type="title"/>
          </p:nvPr>
        </p:nvSpPr>
        <p:spPr>
          <a:xfrm>
            <a:off x="2279576" y="381000"/>
            <a:ext cx="7704856" cy="20574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</a:extLst>
        </p:spPr>
        <p:txBody>
          <a:bodyPr>
            <a:normAutofit/>
          </a:bodyPr>
          <a:lstStyle/>
          <a:p>
            <a:pPr algn="ctr"/>
            <a:r>
              <a:rPr lang="en-GB" sz="4300" dirty="0">
                <a:solidFill>
                  <a:schemeClr val="bg1"/>
                </a:solidFill>
              </a:rPr>
              <a:t>What is the annual health </a:t>
            </a:r>
            <a:br>
              <a:rPr lang="en-GB" sz="4300" dirty="0">
                <a:solidFill>
                  <a:schemeClr val="bg1"/>
                </a:solidFill>
              </a:rPr>
            </a:br>
            <a:r>
              <a:rPr lang="en-GB" sz="4300" dirty="0">
                <a:solidFill>
                  <a:schemeClr val="bg1"/>
                </a:solidFill>
              </a:rPr>
              <a:t>cost of malnutrition in England? </a:t>
            </a:r>
            <a:endParaRPr lang="en-US" sz="4300" dirty="0">
              <a:solidFill>
                <a:schemeClr val="bg1"/>
              </a:solidFill>
            </a:endParaRPr>
          </a:p>
        </p:txBody>
      </p:sp>
      <p:sp>
        <p:nvSpPr>
          <p:cNvPr id="6152" name="Rectangle 8"/>
          <p:cNvSpPr>
            <a:spLocks noGrp="1" noChangeArrowheads="1"/>
          </p:cNvSpPr>
          <p:nvPr>
            <p:ph idx="1"/>
          </p:nvPr>
        </p:nvSpPr>
        <p:spPr>
          <a:xfrm>
            <a:off x="2423592" y="2667000"/>
            <a:ext cx="7620000" cy="3962400"/>
          </a:xfrm>
          <a:ln/>
          <a:extLst>
            <a:ext uri="{91240B29-F687-4F45-9708-019B960494DF}">
              <a14:hiddenLine xmlns:a14="http://schemas.microsoft.com/office/drawing/2010/main" w="9525">
                <a:solidFill>
                  <a:srgbClr val="0066FF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buFontTx/>
              <a:buNone/>
            </a:pPr>
            <a:r>
              <a:rPr lang="en-US" sz="4800" b="1" baseline="10000">
                <a:solidFill>
                  <a:srgbClr val="FF9900"/>
                </a:solidFill>
                <a:latin typeface="Arial" charset="0"/>
              </a:rPr>
              <a:t>A </a:t>
            </a:r>
            <a:r>
              <a:rPr lang="en-GB" sz="5400">
                <a:solidFill>
                  <a:schemeClr val="bg1"/>
                </a:solidFill>
                <a:latin typeface="Arial" charset="0"/>
              </a:rPr>
              <a:t>£572 million</a:t>
            </a:r>
            <a:endParaRPr lang="en-US" sz="5400">
              <a:solidFill>
                <a:schemeClr val="bg1"/>
              </a:solidFill>
              <a:latin typeface="Arial" charset="0"/>
            </a:endParaRPr>
          </a:p>
          <a:p>
            <a:pPr>
              <a:buFontTx/>
              <a:buNone/>
            </a:pPr>
            <a:r>
              <a:rPr lang="en-US" sz="4800" b="1" baseline="10000">
                <a:solidFill>
                  <a:srgbClr val="FF9900"/>
                </a:solidFill>
                <a:latin typeface="Arial" charset="0"/>
              </a:rPr>
              <a:t>B </a:t>
            </a:r>
            <a:r>
              <a:rPr lang="en-US" sz="5400">
                <a:solidFill>
                  <a:schemeClr val="bg1"/>
                </a:solidFill>
                <a:latin typeface="Arial" charset="0"/>
              </a:rPr>
              <a:t>£10.45 billion</a:t>
            </a:r>
            <a:endParaRPr lang="en-GB" sz="5400">
              <a:solidFill>
                <a:schemeClr val="bg1"/>
              </a:solidFill>
              <a:latin typeface="Arial" charset="0"/>
            </a:endParaRPr>
          </a:p>
          <a:p>
            <a:pPr>
              <a:buNone/>
            </a:pPr>
            <a:r>
              <a:rPr lang="en-US" sz="4800" b="1" baseline="10000">
                <a:solidFill>
                  <a:srgbClr val="FF9900"/>
                </a:solidFill>
                <a:latin typeface="Arial" charset="0"/>
              </a:rPr>
              <a:t>C </a:t>
            </a:r>
            <a:r>
              <a:rPr lang="en-GB" sz="5400">
                <a:solidFill>
                  <a:schemeClr val="bg1"/>
                </a:solidFill>
                <a:latin typeface="Arial" charset="0"/>
              </a:rPr>
              <a:t>£19.6 billion</a:t>
            </a:r>
            <a:endParaRPr lang="en-US" sz="5400">
              <a:solidFill>
                <a:schemeClr val="bg1"/>
              </a:solidFill>
              <a:latin typeface="Arial" charset="0"/>
            </a:endParaRPr>
          </a:p>
          <a:p>
            <a:pPr>
              <a:buFontTx/>
              <a:buNone/>
            </a:pPr>
            <a:r>
              <a:rPr lang="en-US" sz="4800" b="1" baseline="10000">
                <a:solidFill>
                  <a:srgbClr val="FF9900"/>
                </a:solidFill>
                <a:latin typeface="Arial" charset="0"/>
              </a:rPr>
              <a:t>D </a:t>
            </a:r>
            <a:r>
              <a:rPr lang="en-GB" sz="5400">
                <a:solidFill>
                  <a:schemeClr val="bg1"/>
                </a:solidFill>
                <a:latin typeface="Arial" charset="0"/>
              </a:rPr>
              <a:t>£5.32 billion</a:t>
            </a:r>
            <a:endParaRPr lang="en-US" sz="540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6154" name="Line 10"/>
          <p:cNvSpPr>
            <a:spLocks noChangeShapeType="1"/>
          </p:cNvSpPr>
          <p:nvPr/>
        </p:nvSpPr>
        <p:spPr bwMode="auto">
          <a:xfrm flipH="1">
            <a:off x="1524000" y="5181600"/>
            <a:ext cx="533400" cy="0"/>
          </a:xfrm>
          <a:prstGeom prst="line">
            <a:avLst/>
          </a:prstGeom>
          <a:noFill/>
          <a:ln w="57150">
            <a:solidFill>
              <a:srgbClr val="0066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GB" sz="2400">
              <a:solidFill>
                <a:srgbClr val="000000"/>
              </a:solidFill>
            </a:endParaRPr>
          </a:p>
        </p:txBody>
      </p:sp>
      <p:sp>
        <p:nvSpPr>
          <p:cNvPr id="6155" name="Line 11"/>
          <p:cNvSpPr>
            <a:spLocks noChangeShapeType="1"/>
          </p:cNvSpPr>
          <p:nvPr/>
        </p:nvSpPr>
        <p:spPr bwMode="auto">
          <a:xfrm flipH="1">
            <a:off x="1524000" y="4152900"/>
            <a:ext cx="533400" cy="0"/>
          </a:xfrm>
          <a:prstGeom prst="line">
            <a:avLst/>
          </a:prstGeom>
          <a:noFill/>
          <a:ln w="57150">
            <a:solidFill>
              <a:srgbClr val="0066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GB" sz="2400">
              <a:solidFill>
                <a:srgbClr val="000000"/>
              </a:solidFill>
            </a:endParaRPr>
          </a:p>
        </p:txBody>
      </p:sp>
      <p:sp>
        <p:nvSpPr>
          <p:cNvPr id="6156" name="Line 12"/>
          <p:cNvSpPr>
            <a:spLocks noChangeShapeType="1"/>
          </p:cNvSpPr>
          <p:nvPr/>
        </p:nvSpPr>
        <p:spPr bwMode="auto">
          <a:xfrm flipH="1">
            <a:off x="1524000" y="3162300"/>
            <a:ext cx="533400" cy="0"/>
          </a:xfrm>
          <a:prstGeom prst="line">
            <a:avLst/>
          </a:prstGeom>
          <a:noFill/>
          <a:ln w="57150">
            <a:solidFill>
              <a:srgbClr val="0066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GB" sz="2400">
              <a:solidFill>
                <a:srgbClr val="000000"/>
              </a:solidFill>
            </a:endParaRPr>
          </a:p>
        </p:txBody>
      </p:sp>
      <p:sp>
        <p:nvSpPr>
          <p:cNvPr id="6157" name="Line 13"/>
          <p:cNvSpPr>
            <a:spLocks noChangeShapeType="1"/>
          </p:cNvSpPr>
          <p:nvPr/>
        </p:nvSpPr>
        <p:spPr bwMode="auto">
          <a:xfrm flipH="1">
            <a:off x="10210800" y="6172200"/>
            <a:ext cx="457200" cy="0"/>
          </a:xfrm>
          <a:prstGeom prst="line">
            <a:avLst/>
          </a:prstGeom>
          <a:noFill/>
          <a:ln w="57150">
            <a:solidFill>
              <a:srgbClr val="0066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GB" sz="2400">
              <a:solidFill>
                <a:srgbClr val="000000"/>
              </a:solidFill>
            </a:endParaRPr>
          </a:p>
        </p:txBody>
      </p:sp>
      <p:sp>
        <p:nvSpPr>
          <p:cNvPr id="6159" name="Line 15"/>
          <p:cNvSpPr>
            <a:spLocks noChangeShapeType="1"/>
          </p:cNvSpPr>
          <p:nvPr/>
        </p:nvSpPr>
        <p:spPr bwMode="auto">
          <a:xfrm flipH="1">
            <a:off x="10210800" y="4164842"/>
            <a:ext cx="457200" cy="0"/>
          </a:xfrm>
          <a:prstGeom prst="line">
            <a:avLst/>
          </a:prstGeom>
          <a:noFill/>
          <a:ln w="57150">
            <a:solidFill>
              <a:srgbClr val="0066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GB" sz="2400">
              <a:solidFill>
                <a:srgbClr val="000000"/>
              </a:solidFill>
            </a:endParaRPr>
          </a:p>
        </p:txBody>
      </p:sp>
      <p:sp>
        <p:nvSpPr>
          <p:cNvPr id="6160" name="Line 16"/>
          <p:cNvSpPr>
            <a:spLocks noChangeShapeType="1"/>
          </p:cNvSpPr>
          <p:nvPr/>
        </p:nvSpPr>
        <p:spPr bwMode="auto">
          <a:xfrm flipH="1">
            <a:off x="10210800" y="3162300"/>
            <a:ext cx="457200" cy="0"/>
          </a:xfrm>
          <a:prstGeom prst="line">
            <a:avLst/>
          </a:prstGeom>
          <a:noFill/>
          <a:ln w="57150">
            <a:solidFill>
              <a:srgbClr val="0066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GB" sz="2400">
              <a:solidFill>
                <a:srgbClr val="000000"/>
              </a:solidFill>
            </a:endParaRPr>
          </a:p>
        </p:txBody>
      </p:sp>
      <p:sp>
        <p:nvSpPr>
          <p:cNvPr id="6161" name="Line 17"/>
          <p:cNvSpPr>
            <a:spLocks noChangeShapeType="1"/>
          </p:cNvSpPr>
          <p:nvPr/>
        </p:nvSpPr>
        <p:spPr bwMode="auto">
          <a:xfrm flipH="1">
            <a:off x="10134600" y="1447800"/>
            <a:ext cx="533400" cy="0"/>
          </a:xfrm>
          <a:prstGeom prst="line">
            <a:avLst/>
          </a:prstGeom>
          <a:noFill/>
          <a:ln w="57150">
            <a:solidFill>
              <a:srgbClr val="0066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GB" sz="2400">
              <a:solidFill>
                <a:srgbClr val="000000"/>
              </a:solidFill>
            </a:endParaRPr>
          </a:p>
        </p:txBody>
      </p:sp>
      <p:sp>
        <p:nvSpPr>
          <p:cNvPr id="6162" name="Line 18"/>
          <p:cNvSpPr>
            <a:spLocks noChangeShapeType="1"/>
          </p:cNvSpPr>
          <p:nvPr/>
        </p:nvSpPr>
        <p:spPr bwMode="auto">
          <a:xfrm flipH="1">
            <a:off x="1524000" y="1447800"/>
            <a:ext cx="609600" cy="0"/>
          </a:xfrm>
          <a:prstGeom prst="line">
            <a:avLst/>
          </a:prstGeom>
          <a:noFill/>
          <a:ln w="57150">
            <a:solidFill>
              <a:srgbClr val="0066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GB" sz="2400">
              <a:solidFill>
                <a:srgbClr val="000000"/>
              </a:solidFill>
            </a:endParaRPr>
          </a:p>
        </p:txBody>
      </p:sp>
      <p:sp>
        <p:nvSpPr>
          <p:cNvPr id="6163" name="AutoShape 19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10210800" y="0"/>
            <a:ext cx="457200" cy="457200"/>
          </a:xfrm>
          <a:prstGeom prst="actionButtonBlank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GB" sz="2400">
              <a:solidFill>
                <a:srgbClr val="000000"/>
              </a:solidFill>
            </a:endParaRPr>
          </a:p>
        </p:txBody>
      </p:sp>
      <p:sp>
        <p:nvSpPr>
          <p:cNvPr id="6164" name="AutoShape 20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10210800" y="6324600"/>
            <a:ext cx="457200" cy="533400"/>
          </a:xfrm>
          <a:prstGeom prst="actionButtonBlank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GB" sz="2400">
              <a:solidFill>
                <a:srgbClr val="000000"/>
              </a:solidFill>
            </a:endParaRPr>
          </a:p>
        </p:txBody>
      </p:sp>
      <p:sp>
        <p:nvSpPr>
          <p:cNvPr id="23" name="Line 9"/>
          <p:cNvSpPr>
            <a:spLocks noChangeShapeType="1"/>
          </p:cNvSpPr>
          <p:nvPr/>
        </p:nvSpPr>
        <p:spPr bwMode="auto">
          <a:xfrm flipH="1">
            <a:off x="1524000" y="6126088"/>
            <a:ext cx="533400" cy="0"/>
          </a:xfrm>
          <a:prstGeom prst="line">
            <a:avLst/>
          </a:prstGeom>
          <a:noFill/>
          <a:ln w="57150">
            <a:solidFill>
              <a:srgbClr val="0066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GB" sz="2400">
              <a:solidFill>
                <a:srgbClr val="000000"/>
              </a:solidFill>
            </a:endParaRPr>
          </a:p>
        </p:txBody>
      </p:sp>
      <p:sp>
        <p:nvSpPr>
          <p:cNvPr id="29" name="Line 13"/>
          <p:cNvSpPr>
            <a:spLocks noChangeShapeType="1"/>
          </p:cNvSpPr>
          <p:nvPr/>
        </p:nvSpPr>
        <p:spPr bwMode="auto">
          <a:xfrm flipH="1">
            <a:off x="10210800" y="6148379"/>
            <a:ext cx="457200" cy="0"/>
          </a:xfrm>
          <a:prstGeom prst="line">
            <a:avLst/>
          </a:prstGeom>
          <a:noFill/>
          <a:ln w="57150">
            <a:solidFill>
              <a:srgbClr val="0066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GB" sz="2400">
              <a:solidFill>
                <a:srgbClr val="000000"/>
              </a:solidFill>
            </a:endParaRPr>
          </a:p>
        </p:txBody>
      </p:sp>
      <p:sp>
        <p:nvSpPr>
          <p:cNvPr id="30" name="Line 14"/>
          <p:cNvSpPr>
            <a:spLocks noChangeShapeType="1"/>
          </p:cNvSpPr>
          <p:nvPr/>
        </p:nvSpPr>
        <p:spPr bwMode="auto">
          <a:xfrm flipH="1">
            <a:off x="10210800" y="5157779"/>
            <a:ext cx="457200" cy="0"/>
          </a:xfrm>
          <a:prstGeom prst="line">
            <a:avLst/>
          </a:prstGeom>
          <a:noFill/>
          <a:ln w="57150">
            <a:solidFill>
              <a:srgbClr val="0066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GB" sz="2400">
              <a:solidFill>
                <a:srgbClr val="000000"/>
              </a:solidFill>
            </a:endParaRPr>
          </a:p>
        </p:txBody>
      </p:sp>
      <p:sp>
        <p:nvSpPr>
          <p:cNvPr id="31" name="AutoShape 20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10210800" y="6300779"/>
            <a:ext cx="457200" cy="533400"/>
          </a:xfrm>
          <a:prstGeom prst="actionButtonBlank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GB" sz="24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048538"/>
      </p:ext>
    </p:extLst>
  </p:cSld>
  <p:clrMapOvr>
    <a:masterClrMapping/>
  </p:clrMapOvr>
  <p:transition>
    <p:zoom/>
    <p:sndAc>
      <p:stSnd>
        <p:snd r:embed="rId3" name="09. Who Correct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27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1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1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27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15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15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27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615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615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3" presetClass="entr" presetSubtype="27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615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615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52" grpId="0" build="p" autoUpdateAnimBg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0AAA99A9-241E-ABBB-CE8A-161E2C53BC4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449" y="0"/>
            <a:ext cx="12173101" cy="6858000"/>
          </a:xfrm>
          <a:prstGeom prst="rect">
            <a:avLst/>
          </a:prstGeom>
        </p:spPr>
      </p:pic>
      <p:sp>
        <p:nvSpPr>
          <p:cNvPr id="21" name="AutoShape 6"/>
          <p:cNvSpPr>
            <a:spLocks noChangeArrowheads="1"/>
          </p:cNvSpPr>
          <p:nvPr/>
        </p:nvSpPr>
        <p:spPr bwMode="auto">
          <a:xfrm>
            <a:off x="2047056" y="3771900"/>
            <a:ext cx="8153400" cy="838200"/>
          </a:xfrm>
          <a:prstGeom prst="hexagon">
            <a:avLst>
              <a:gd name="adj" fmla="val 30893"/>
              <a:gd name="vf" fmla="val 115470"/>
            </a:avLst>
          </a:prstGeom>
          <a:solidFill>
            <a:schemeClr val="tx1"/>
          </a:solidFill>
          <a:ln w="57150">
            <a:solidFill>
              <a:srgbClr val="0066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>
              <a:solidFill>
                <a:srgbClr val="000000"/>
              </a:solidFill>
            </a:endParaRPr>
          </a:p>
        </p:txBody>
      </p:sp>
      <p:sp>
        <p:nvSpPr>
          <p:cNvPr id="32770" name="AutoShape 2"/>
          <p:cNvSpPr>
            <a:spLocks noChangeArrowheads="1"/>
          </p:cNvSpPr>
          <p:nvPr/>
        </p:nvSpPr>
        <p:spPr bwMode="auto">
          <a:xfrm>
            <a:off x="2057400" y="2780928"/>
            <a:ext cx="8153400" cy="838200"/>
          </a:xfrm>
          <a:prstGeom prst="hexagon">
            <a:avLst>
              <a:gd name="adj" fmla="val 30893"/>
              <a:gd name="vf" fmla="val 115470"/>
            </a:avLst>
          </a:prstGeom>
          <a:solidFill>
            <a:schemeClr val="tx1"/>
          </a:solidFill>
          <a:ln w="57150">
            <a:solidFill>
              <a:srgbClr val="0066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>
              <a:solidFill>
                <a:srgbClr val="000000"/>
              </a:solidFill>
            </a:endParaRPr>
          </a:p>
        </p:txBody>
      </p:sp>
      <p:sp>
        <p:nvSpPr>
          <p:cNvPr id="32772" name="AutoShape 4"/>
          <p:cNvSpPr>
            <a:spLocks noChangeArrowheads="1"/>
          </p:cNvSpPr>
          <p:nvPr/>
        </p:nvSpPr>
        <p:spPr bwMode="auto">
          <a:xfrm>
            <a:off x="2047056" y="4762500"/>
            <a:ext cx="8153400" cy="838200"/>
          </a:xfrm>
          <a:prstGeom prst="hexagon">
            <a:avLst>
              <a:gd name="adj" fmla="val 30893"/>
              <a:gd name="vf" fmla="val 115470"/>
            </a:avLst>
          </a:prstGeom>
          <a:solidFill>
            <a:schemeClr val="accent1"/>
          </a:solidFill>
          <a:ln w="57150">
            <a:solidFill>
              <a:srgbClr val="0066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>
              <a:solidFill>
                <a:srgbClr val="000000"/>
              </a:solidFill>
            </a:endParaRPr>
          </a:p>
        </p:txBody>
      </p:sp>
      <p:sp>
        <p:nvSpPr>
          <p:cNvPr id="32773" name="AutoShape 5"/>
          <p:cNvSpPr>
            <a:spLocks noChangeArrowheads="1"/>
          </p:cNvSpPr>
          <p:nvPr/>
        </p:nvSpPr>
        <p:spPr bwMode="auto">
          <a:xfrm>
            <a:off x="2133600" y="228600"/>
            <a:ext cx="8001000" cy="2362200"/>
          </a:xfrm>
          <a:prstGeom prst="hexagon">
            <a:avLst>
              <a:gd name="adj" fmla="val 8280"/>
              <a:gd name="vf" fmla="val 115470"/>
            </a:avLst>
          </a:prstGeom>
          <a:solidFill>
            <a:schemeClr val="tx1"/>
          </a:solidFill>
          <a:ln w="57150">
            <a:solidFill>
              <a:srgbClr val="0066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>
              <a:solidFill>
                <a:srgbClr val="000000"/>
              </a:solidFill>
            </a:endParaRPr>
          </a:p>
        </p:txBody>
      </p:sp>
      <p:sp>
        <p:nvSpPr>
          <p:cNvPr id="32774" name="AutoShape 6"/>
          <p:cNvSpPr>
            <a:spLocks noChangeArrowheads="1"/>
          </p:cNvSpPr>
          <p:nvPr/>
        </p:nvSpPr>
        <p:spPr bwMode="auto">
          <a:xfrm>
            <a:off x="2057400" y="5715000"/>
            <a:ext cx="8153400" cy="838200"/>
          </a:xfrm>
          <a:prstGeom prst="hexagon">
            <a:avLst>
              <a:gd name="adj" fmla="val 30893"/>
              <a:gd name="vf" fmla="val 115470"/>
            </a:avLst>
          </a:prstGeom>
          <a:solidFill>
            <a:schemeClr val="tx1"/>
          </a:solidFill>
          <a:ln w="57150">
            <a:solidFill>
              <a:srgbClr val="0066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>
              <a:solidFill>
                <a:srgbClr val="000000"/>
              </a:solidFill>
            </a:endParaRPr>
          </a:p>
        </p:txBody>
      </p:sp>
      <p:sp>
        <p:nvSpPr>
          <p:cNvPr id="32775" name="Rectangle 7"/>
          <p:cNvSpPr>
            <a:spLocks noGrp="1" noChangeArrowheads="1"/>
          </p:cNvSpPr>
          <p:nvPr>
            <p:ph type="title"/>
          </p:nvPr>
        </p:nvSpPr>
        <p:spPr>
          <a:xfrm>
            <a:off x="2279576" y="404664"/>
            <a:ext cx="7704856" cy="2033736"/>
          </a:xfrm>
          <a:noFill/>
          <a:ln/>
        </p:spPr>
        <p:txBody>
          <a:bodyPr>
            <a:normAutofit/>
          </a:bodyPr>
          <a:lstStyle/>
          <a:p>
            <a:pPr algn="ctr"/>
            <a:r>
              <a:rPr lang="en-GB" sz="4300" dirty="0">
                <a:solidFill>
                  <a:schemeClr val="bg1"/>
                </a:solidFill>
              </a:rPr>
              <a:t>What is the annual health cost of malnutrition in England? </a:t>
            </a:r>
            <a:endParaRPr lang="en-US" sz="4300" dirty="0"/>
          </a:p>
        </p:txBody>
      </p:sp>
      <p:sp>
        <p:nvSpPr>
          <p:cNvPr id="32776" name="Rectangle 8"/>
          <p:cNvSpPr>
            <a:spLocks noGrp="1" noChangeArrowheads="1"/>
          </p:cNvSpPr>
          <p:nvPr>
            <p:ph idx="1"/>
          </p:nvPr>
        </p:nvSpPr>
        <p:spPr>
          <a:xfrm>
            <a:off x="2364432" y="2708920"/>
            <a:ext cx="7620000" cy="3962400"/>
          </a:xfrm>
          <a:ln/>
          <a:extLst>
            <a:ext uri="{91240B29-F687-4F45-9708-019B960494DF}">
              <a14:hiddenLine xmlns:a14="http://schemas.microsoft.com/office/drawing/2010/main" w="9525">
                <a:solidFill>
                  <a:srgbClr val="0066FF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buFontTx/>
              <a:buNone/>
            </a:pPr>
            <a:r>
              <a:rPr lang="en-US" sz="4800" b="1" baseline="10000">
                <a:solidFill>
                  <a:srgbClr val="FF9900"/>
                </a:solidFill>
                <a:latin typeface="Arial" charset="0"/>
              </a:rPr>
              <a:t>A </a:t>
            </a:r>
            <a:r>
              <a:rPr lang="en-US" sz="5400">
                <a:latin typeface="Arial" charset="0"/>
              </a:rPr>
              <a:t> </a:t>
            </a:r>
            <a:r>
              <a:rPr lang="en-GB" sz="5400">
                <a:solidFill>
                  <a:schemeClr val="bg1"/>
                </a:solidFill>
                <a:latin typeface="Arial" charset="0"/>
              </a:rPr>
              <a:t>£572 million</a:t>
            </a:r>
            <a:endParaRPr lang="en-US" sz="5400">
              <a:solidFill>
                <a:schemeClr val="bg1"/>
              </a:solidFill>
              <a:latin typeface="Arial" charset="0"/>
            </a:endParaRPr>
          </a:p>
          <a:p>
            <a:pPr>
              <a:buNone/>
            </a:pPr>
            <a:r>
              <a:rPr lang="en-US" sz="4800" b="1" baseline="10000">
                <a:solidFill>
                  <a:srgbClr val="FF9900"/>
                </a:solidFill>
                <a:latin typeface="Arial" charset="0"/>
              </a:rPr>
              <a:t>B  </a:t>
            </a:r>
            <a:r>
              <a:rPr lang="en-US" sz="5400">
                <a:solidFill>
                  <a:schemeClr val="bg1"/>
                </a:solidFill>
                <a:latin typeface="Arial" charset="0"/>
              </a:rPr>
              <a:t>£10.45 billion</a:t>
            </a:r>
            <a:endParaRPr lang="en-US" sz="5400" b="1" baseline="10000">
              <a:solidFill>
                <a:srgbClr val="FF9900"/>
              </a:solidFill>
              <a:latin typeface="Arial" charset="0"/>
            </a:endParaRPr>
          </a:p>
          <a:p>
            <a:pPr>
              <a:buNone/>
            </a:pPr>
            <a:r>
              <a:rPr lang="en-US" sz="4800" b="1" baseline="10000">
                <a:solidFill>
                  <a:srgbClr val="FF9900"/>
                </a:solidFill>
                <a:latin typeface="Arial" charset="0"/>
              </a:rPr>
              <a:t>C </a:t>
            </a:r>
            <a:r>
              <a:rPr lang="en-US" sz="5400">
                <a:latin typeface="Arial" charset="0"/>
              </a:rPr>
              <a:t> </a:t>
            </a:r>
            <a:r>
              <a:rPr lang="en-GB" sz="5400">
                <a:solidFill>
                  <a:schemeClr val="bg1"/>
                </a:solidFill>
                <a:latin typeface="Arial" charset="0"/>
              </a:rPr>
              <a:t>£19.6 billion</a:t>
            </a:r>
            <a:endParaRPr lang="en-US" sz="5400">
              <a:solidFill>
                <a:schemeClr val="bg1"/>
              </a:solidFill>
              <a:latin typeface="Arial" charset="0"/>
            </a:endParaRPr>
          </a:p>
          <a:p>
            <a:pPr>
              <a:buFontTx/>
              <a:buNone/>
            </a:pPr>
            <a:r>
              <a:rPr lang="en-US" sz="4800" b="1" baseline="10000">
                <a:solidFill>
                  <a:srgbClr val="FF9900"/>
                </a:solidFill>
                <a:latin typeface="Arial" charset="0"/>
              </a:rPr>
              <a:t>D </a:t>
            </a:r>
            <a:r>
              <a:rPr lang="en-US" sz="5400">
                <a:latin typeface="Arial" charset="0"/>
              </a:rPr>
              <a:t> </a:t>
            </a:r>
            <a:r>
              <a:rPr lang="en-GB" sz="5400">
                <a:solidFill>
                  <a:schemeClr val="bg1"/>
                </a:solidFill>
                <a:latin typeface="Arial" charset="0"/>
              </a:rPr>
              <a:t>£5.32 billion</a:t>
            </a:r>
            <a:endParaRPr lang="en-US" sz="540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32778" name="Line 10"/>
          <p:cNvSpPr>
            <a:spLocks noChangeShapeType="1"/>
          </p:cNvSpPr>
          <p:nvPr/>
        </p:nvSpPr>
        <p:spPr bwMode="auto">
          <a:xfrm flipH="1">
            <a:off x="1524000" y="5181600"/>
            <a:ext cx="533400" cy="0"/>
          </a:xfrm>
          <a:prstGeom prst="line">
            <a:avLst/>
          </a:prstGeom>
          <a:noFill/>
          <a:ln w="57150">
            <a:solidFill>
              <a:srgbClr val="0066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>
              <a:solidFill>
                <a:srgbClr val="000000"/>
              </a:solidFill>
            </a:endParaRPr>
          </a:p>
        </p:txBody>
      </p:sp>
      <p:sp>
        <p:nvSpPr>
          <p:cNvPr id="32779" name="Line 11"/>
          <p:cNvSpPr>
            <a:spLocks noChangeShapeType="1"/>
          </p:cNvSpPr>
          <p:nvPr/>
        </p:nvSpPr>
        <p:spPr bwMode="auto">
          <a:xfrm flipH="1">
            <a:off x="1524000" y="4191000"/>
            <a:ext cx="533400" cy="0"/>
          </a:xfrm>
          <a:prstGeom prst="line">
            <a:avLst/>
          </a:prstGeom>
          <a:noFill/>
          <a:ln w="57150">
            <a:solidFill>
              <a:srgbClr val="0066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>
              <a:solidFill>
                <a:srgbClr val="000000"/>
              </a:solidFill>
            </a:endParaRPr>
          </a:p>
        </p:txBody>
      </p:sp>
      <p:sp>
        <p:nvSpPr>
          <p:cNvPr id="32780" name="Line 12"/>
          <p:cNvSpPr>
            <a:spLocks noChangeShapeType="1"/>
          </p:cNvSpPr>
          <p:nvPr/>
        </p:nvSpPr>
        <p:spPr bwMode="auto">
          <a:xfrm flipH="1">
            <a:off x="1524000" y="3200400"/>
            <a:ext cx="533400" cy="0"/>
          </a:xfrm>
          <a:prstGeom prst="line">
            <a:avLst/>
          </a:prstGeom>
          <a:noFill/>
          <a:ln w="57150">
            <a:solidFill>
              <a:srgbClr val="0066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>
              <a:solidFill>
                <a:srgbClr val="000000"/>
              </a:solidFill>
            </a:endParaRPr>
          </a:p>
        </p:txBody>
      </p:sp>
      <p:sp>
        <p:nvSpPr>
          <p:cNvPr id="32781" name="Line 13"/>
          <p:cNvSpPr>
            <a:spLocks noChangeShapeType="1"/>
          </p:cNvSpPr>
          <p:nvPr/>
        </p:nvSpPr>
        <p:spPr bwMode="auto">
          <a:xfrm flipH="1">
            <a:off x="10210800" y="6172200"/>
            <a:ext cx="457200" cy="0"/>
          </a:xfrm>
          <a:prstGeom prst="line">
            <a:avLst/>
          </a:prstGeom>
          <a:noFill/>
          <a:ln w="57150">
            <a:solidFill>
              <a:srgbClr val="0066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>
              <a:solidFill>
                <a:srgbClr val="000000"/>
              </a:solidFill>
            </a:endParaRPr>
          </a:p>
        </p:txBody>
      </p:sp>
      <p:sp>
        <p:nvSpPr>
          <p:cNvPr id="32783" name="Line 15"/>
          <p:cNvSpPr>
            <a:spLocks noChangeShapeType="1"/>
          </p:cNvSpPr>
          <p:nvPr/>
        </p:nvSpPr>
        <p:spPr bwMode="auto">
          <a:xfrm flipH="1">
            <a:off x="10210800" y="4191000"/>
            <a:ext cx="457200" cy="0"/>
          </a:xfrm>
          <a:prstGeom prst="line">
            <a:avLst/>
          </a:prstGeom>
          <a:noFill/>
          <a:ln w="57150">
            <a:solidFill>
              <a:srgbClr val="0066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>
              <a:solidFill>
                <a:srgbClr val="000000"/>
              </a:solidFill>
            </a:endParaRPr>
          </a:p>
        </p:txBody>
      </p:sp>
      <p:sp>
        <p:nvSpPr>
          <p:cNvPr id="32784" name="Line 16"/>
          <p:cNvSpPr>
            <a:spLocks noChangeShapeType="1"/>
          </p:cNvSpPr>
          <p:nvPr/>
        </p:nvSpPr>
        <p:spPr bwMode="auto">
          <a:xfrm flipH="1">
            <a:off x="10210800" y="3200400"/>
            <a:ext cx="457200" cy="0"/>
          </a:xfrm>
          <a:prstGeom prst="line">
            <a:avLst/>
          </a:prstGeom>
          <a:noFill/>
          <a:ln w="57150">
            <a:solidFill>
              <a:srgbClr val="0066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>
              <a:solidFill>
                <a:srgbClr val="000000"/>
              </a:solidFill>
            </a:endParaRPr>
          </a:p>
        </p:txBody>
      </p:sp>
      <p:sp>
        <p:nvSpPr>
          <p:cNvPr id="32785" name="Line 17"/>
          <p:cNvSpPr>
            <a:spLocks noChangeShapeType="1"/>
          </p:cNvSpPr>
          <p:nvPr/>
        </p:nvSpPr>
        <p:spPr bwMode="auto">
          <a:xfrm flipH="1">
            <a:off x="10134600" y="1447800"/>
            <a:ext cx="533400" cy="0"/>
          </a:xfrm>
          <a:prstGeom prst="line">
            <a:avLst/>
          </a:prstGeom>
          <a:noFill/>
          <a:ln w="57150">
            <a:solidFill>
              <a:srgbClr val="0066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>
              <a:solidFill>
                <a:srgbClr val="000000"/>
              </a:solidFill>
            </a:endParaRPr>
          </a:p>
        </p:txBody>
      </p:sp>
      <p:sp>
        <p:nvSpPr>
          <p:cNvPr id="32786" name="Line 18"/>
          <p:cNvSpPr>
            <a:spLocks noChangeShapeType="1"/>
          </p:cNvSpPr>
          <p:nvPr/>
        </p:nvSpPr>
        <p:spPr bwMode="auto">
          <a:xfrm flipH="1">
            <a:off x="1524000" y="1447800"/>
            <a:ext cx="609600" cy="0"/>
          </a:xfrm>
          <a:prstGeom prst="line">
            <a:avLst/>
          </a:prstGeom>
          <a:noFill/>
          <a:ln w="57150">
            <a:solidFill>
              <a:srgbClr val="0066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>
              <a:solidFill>
                <a:srgbClr val="000000"/>
              </a:solidFill>
            </a:endParaRPr>
          </a:p>
        </p:txBody>
      </p:sp>
      <p:sp>
        <p:nvSpPr>
          <p:cNvPr id="22" name="Line 9"/>
          <p:cNvSpPr>
            <a:spLocks noChangeShapeType="1"/>
          </p:cNvSpPr>
          <p:nvPr/>
        </p:nvSpPr>
        <p:spPr bwMode="auto">
          <a:xfrm flipH="1">
            <a:off x="1524000" y="6126088"/>
            <a:ext cx="533400" cy="0"/>
          </a:xfrm>
          <a:prstGeom prst="line">
            <a:avLst/>
          </a:prstGeom>
          <a:noFill/>
          <a:ln w="57150">
            <a:solidFill>
              <a:srgbClr val="0066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GB" sz="2400">
              <a:solidFill>
                <a:srgbClr val="000000"/>
              </a:solidFill>
            </a:endParaRPr>
          </a:p>
        </p:txBody>
      </p:sp>
      <p:sp>
        <p:nvSpPr>
          <p:cNvPr id="26" name="Line 13"/>
          <p:cNvSpPr>
            <a:spLocks noChangeShapeType="1"/>
          </p:cNvSpPr>
          <p:nvPr/>
        </p:nvSpPr>
        <p:spPr bwMode="auto">
          <a:xfrm flipH="1">
            <a:off x="10210800" y="6172200"/>
            <a:ext cx="457200" cy="0"/>
          </a:xfrm>
          <a:prstGeom prst="line">
            <a:avLst/>
          </a:prstGeom>
          <a:noFill/>
          <a:ln w="57150">
            <a:solidFill>
              <a:srgbClr val="0066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>
              <a:solidFill>
                <a:srgbClr val="000000"/>
              </a:solidFill>
            </a:endParaRPr>
          </a:p>
        </p:txBody>
      </p:sp>
      <p:sp>
        <p:nvSpPr>
          <p:cNvPr id="28" name="Line 13"/>
          <p:cNvSpPr>
            <a:spLocks noChangeShapeType="1"/>
          </p:cNvSpPr>
          <p:nvPr/>
        </p:nvSpPr>
        <p:spPr bwMode="auto">
          <a:xfrm flipH="1">
            <a:off x="10210800" y="6148379"/>
            <a:ext cx="457200" cy="0"/>
          </a:xfrm>
          <a:prstGeom prst="line">
            <a:avLst/>
          </a:prstGeom>
          <a:noFill/>
          <a:ln w="57150">
            <a:solidFill>
              <a:srgbClr val="0066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GB" sz="2400">
              <a:solidFill>
                <a:srgbClr val="000000"/>
              </a:solidFill>
            </a:endParaRPr>
          </a:p>
        </p:txBody>
      </p:sp>
      <p:sp>
        <p:nvSpPr>
          <p:cNvPr id="29" name="Line 14"/>
          <p:cNvSpPr>
            <a:spLocks noChangeShapeType="1"/>
          </p:cNvSpPr>
          <p:nvPr/>
        </p:nvSpPr>
        <p:spPr bwMode="auto">
          <a:xfrm flipH="1">
            <a:off x="10210800" y="5157779"/>
            <a:ext cx="457200" cy="0"/>
          </a:xfrm>
          <a:prstGeom prst="line">
            <a:avLst/>
          </a:prstGeom>
          <a:noFill/>
          <a:ln w="57150">
            <a:solidFill>
              <a:srgbClr val="0066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GB" sz="2400">
              <a:solidFill>
                <a:srgbClr val="000000"/>
              </a:solidFill>
            </a:endParaRPr>
          </a:p>
        </p:txBody>
      </p:sp>
      <p:sp>
        <p:nvSpPr>
          <p:cNvPr id="30" name="AutoShape 20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10210800" y="6300779"/>
            <a:ext cx="457200" cy="533400"/>
          </a:xfrm>
          <a:prstGeom prst="actionButtonBlank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GB" sz="24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9125655"/>
      </p:ext>
    </p:extLst>
  </p:cSld>
  <p:clrMapOvr>
    <a:masterClrMapping/>
  </p:clrMapOvr>
  <p:transition>
    <p:sndAc>
      <p:stSnd>
        <p:snd r:embed="rId3" name="Tarda.wav"/>
      </p:stSnd>
    </p:sndAc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28848E8-DF5E-CA2B-FB6F-0049548BD55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0A20FA-4C5F-ABF7-52A3-F459338AE5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89542" y="2811600"/>
            <a:ext cx="8812915" cy="1234800"/>
          </a:xfrm>
        </p:spPr>
        <p:txBody>
          <a:bodyPr/>
          <a:lstStyle/>
          <a:p>
            <a:pPr algn="ctr"/>
            <a:r>
              <a:rPr lang="en-US" dirty="0"/>
              <a:t>What do you think causes malnutrition?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D3F697F-852D-23EA-12B2-D0C75715FD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b="1"/>
              <a:t>Bedfordshire, Luton and Milton Keynes Health and Care Partnership</a:t>
            </a:r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98F2E4B-50FE-CB4A-794A-4A54345805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A60DCE-9105-48A5-8A92-25C9283756D1}" type="slidenum">
              <a:rPr lang="en-GB" smtClean="0"/>
              <a:pPr/>
              <a:t>15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9690619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441CA00-9FF0-E9D2-83ED-43DE2C9CB69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3A2814-073B-FB7B-0FEB-9CC8CF2D02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Causes of Malnutrition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710D83C-2670-67B3-7E76-CF2DE895E3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b="1"/>
              <a:t>Bedfordshire, Luton and Milton Keynes Health and Care Partnership</a:t>
            </a:r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FCEA1A2-D48B-CFC9-9761-023EDA0827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A60DCE-9105-48A5-8A92-25C9283756D1}" type="slidenum">
              <a:rPr lang="en-GB" smtClean="0"/>
              <a:pPr/>
              <a:t>16</a:t>
            </a:fld>
            <a:endParaRPr lang="en-GB" dirty="0"/>
          </a:p>
        </p:txBody>
      </p:sp>
      <p:sp>
        <p:nvSpPr>
          <p:cNvPr id="11" name="Content Placeholder 5">
            <a:extLst>
              <a:ext uri="{FF2B5EF4-FFF2-40B4-BE49-F238E27FC236}">
                <a16:creationId xmlns:a16="http://schemas.microsoft.com/office/drawing/2014/main" id="{2B8BF488-2477-B206-DDCB-A34200695D34}"/>
              </a:ext>
            </a:extLst>
          </p:cNvPr>
          <p:cNvSpPr txBox="1">
            <a:spLocks/>
          </p:cNvSpPr>
          <p:nvPr/>
        </p:nvSpPr>
        <p:spPr>
          <a:xfrm>
            <a:off x="1990093" y="1806144"/>
            <a:ext cx="2395819" cy="594229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Clr>
                <a:srgbClr val="106FB8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Clr>
                <a:srgbClr val="106FB8"/>
              </a:buClr>
              <a:buFont typeface="Arial" panose="020B0604020202020204" pitchFamily="34" charset="0"/>
              <a:buChar char="–"/>
              <a:defRPr sz="2200" kern="120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Clr>
                <a:srgbClr val="106FB8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Clr>
                <a:srgbClr val="106FB8"/>
              </a:buClr>
              <a:buFont typeface="Arial" panose="020B0604020202020204" pitchFamily="34" charset="0"/>
              <a:buChar char="–"/>
              <a:defRPr sz="1800" kern="120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Clr>
                <a:srgbClr val="106FB8"/>
              </a:buClr>
              <a:buFont typeface="Arial" panose="020B0604020202020204" pitchFamily="34" charset="0"/>
              <a:buChar char="»"/>
              <a:defRPr sz="1600" kern="120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 dirty="0"/>
              <a:t>Dysphagia</a:t>
            </a: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A32632E3-EC82-38B6-A4CA-CA123F8AC479}"/>
              </a:ext>
            </a:extLst>
          </p:cNvPr>
          <p:cNvGrpSpPr/>
          <p:nvPr/>
        </p:nvGrpSpPr>
        <p:grpSpPr>
          <a:xfrm>
            <a:off x="1383794" y="1412776"/>
            <a:ext cx="3060000" cy="1620000"/>
            <a:chOff x="322950" y="2018"/>
            <a:chExt cx="3289509" cy="1973705"/>
          </a:xfrm>
          <a:solidFill>
            <a:srgbClr val="002060"/>
          </a:solidFill>
        </p:grpSpPr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FB11BB18-A051-2C9B-5071-8C7972725D09}"/>
                </a:ext>
              </a:extLst>
            </p:cNvPr>
            <p:cNvSpPr/>
            <p:nvPr/>
          </p:nvSpPr>
          <p:spPr>
            <a:xfrm>
              <a:off x="322950" y="2018"/>
              <a:ext cx="3289509" cy="1973705"/>
            </a:xfrm>
            <a:prstGeom prst="rect">
              <a:avLst/>
            </a:pr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hueOff val="0"/>
                <a:satOff val="0"/>
                <a:lumOff val="0"/>
                <a:alphaOff val="0"/>
              </a:schemeClr>
            </a:fillRef>
            <a:effectRef idx="0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en-GB"/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3FF2773A-CCA9-5E82-6D46-38FB44EB6E1A}"/>
                </a:ext>
              </a:extLst>
            </p:cNvPr>
            <p:cNvSpPr txBox="1"/>
            <p:nvPr/>
          </p:nvSpPr>
          <p:spPr>
            <a:xfrm>
              <a:off x="322950" y="2018"/>
              <a:ext cx="3289509" cy="1891467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91440" tIns="91440" rIns="91440" bIns="91440" numCol="1" spcCol="1270" anchor="ctr" anchorCtr="0">
              <a:noAutofit/>
            </a:bodyPr>
            <a:lstStyle/>
            <a:p>
              <a:pPr marL="0" lvl="0" indent="0" algn="ctr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GB" sz="2400" kern="1200" dirty="0"/>
                <a:t>Dysphagia</a:t>
              </a:r>
              <a:endParaRPr lang="en-US" sz="2400" kern="1200" dirty="0"/>
            </a:p>
          </p:txBody>
        </p: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4053539D-49C0-8CF3-E41F-4A1E0E704608}"/>
              </a:ext>
            </a:extLst>
          </p:cNvPr>
          <p:cNvGrpSpPr/>
          <p:nvPr/>
        </p:nvGrpSpPr>
        <p:grpSpPr>
          <a:xfrm>
            <a:off x="7788528" y="1412776"/>
            <a:ext cx="3060000" cy="1620000"/>
            <a:chOff x="322950" y="2018"/>
            <a:chExt cx="3289509" cy="1973705"/>
          </a:xfrm>
          <a:solidFill>
            <a:srgbClr val="002060"/>
          </a:solidFill>
        </p:grpSpPr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345631CE-3595-C8AD-C19B-BC8A50E515CB}"/>
                </a:ext>
              </a:extLst>
            </p:cNvPr>
            <p:cNvSpPr/>
            <p:nvPr/>
          </p:nvSpPr>
          <p:spPr>
            <a:xfrm>
              <a:off x="322950" y="2018"/>
              <a:ext cx="3289509" cy="1973705"/>
            </a:xfrm>
            <a:prstGeom prst="rect">
              <a:avLst/>
            </a:pr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hueOff val="0"/>
                <a:satOff val="0"/>
                <a:lumOff val="0"/>
                <a:alphaOff val="0"/>
              </a:schemeClr>
            </a:fillRef>
            <a:effectRef idx="0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en-GB"/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8097E9DD-DA61-42CF-E9EE-7F1A1C22A61C}"/>
                </a:ext>
              </a:extLst>
            </p:cNvPr>
            <p:cNvSpPr txBox="1"/>
            <p:nvPr/>
          </p:nvSpPr>
          <p:spPr>
            <a:xfrm>
              <a:off x="322950" y="2018"/>
              <a:ext cx="3289509" cy="1973705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91440" tIns="91440" rIns="91440" bIns="91440" numCol="1" spcCol="1270" anchor="ctr" anchorCtr="0">
              <a:noAutofit/>
            </a:bodyPr>
            <a:lstStyle/>
            <a:p>
              <a:pPr marL="0" lvl="0" indent="0" algn="ctr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GB" sz="2400" dirty="0"/>
                <a:t>Poor mental health</a:t>
              </a:r>
              <a:endParaRPr lang="en-US" sz="2400" kern="1200" dirty="0"/>
            </a:p>
          </p:txBody>
        </p:sp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70B896B5-D976-8BA8-AD93-BCD87A9D1803}"/>
              </a:ext>
            </a:extLst>
          </p:cNvPr>
          <p:cNvGrpSpPr/>
          <p:nvPr/>
        </p:nvGrpSpPr>
        <p:grpSpPr>
          <a:xfrm>
            <a:off x="4592237" y="1429966"/>
            <a:ext cx="3060000" cy="1620000"/>
            <a:chOff x="322950" y="2018"/>
            <a:chExt cx="3289509" cy="1973705"/>
          </a:xfrm>
          <a:solidFill>
            <a:srgbClr val="002060"/>
          </a:solidFill>
        </p:grpSpPr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3ECCA919-7D72-10F8-08D9-489669BD8E46}"/>
                </a:ext>
              </a:extLst>
            </p:cNvPr>
            <p:cNvSpPr/>
            <p:nvPr/>
          </p:nvSpPr>
          <p:spPr>
            <a:xfrm>
              <a:off x="322950" y="2018"/>
              <a:ext cx="3289509" cy="1973705"/>
            </a:xfrm>
            <a:prstGeom prst="rect">
              <a:avLst/>
            </a:pr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hueOff val="0"/>
                <a:satOff val="0"/>
                <a:lumOff val="0"/>
                <a:alphaOff val="0"/>
              </a:schemeClr>
            </a:fillRef>
            <a:effectRef idx="0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en-GB"/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5E3539DA-4C25-5717-56A0-2DE208256F3F}"/>
                </a:ext>
              </a:extLst>
            </p:cNvPr>
            <p:cNvSpPr txBox="1"/>
            <p:nvPr/>
          </p:nvSpPr>
          <p:spPr>
            <a:xfrm>
              <a:off x="322950" y="2018"/>
              <a:ext cx="3289509" cy="1973705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91440" tIns="91440" rIns="91440" bIns="91440" numCol="1" spcCol="1270" anchor="ctr" anchorCtr="0">
              <a:noAutofit/>
            </a:bodyPr>
            <a:lstStyle/>
            <a:p>
              <a:pPr marL="0" lvl="0" indent="0" algn="ctr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GB" sz="2400" kern="1200" dirty="0"/>
                <a:t>Constipation</a:t>
              </a:r>
              <a:endParaRPr lang="en-US" sz="2400" kern="1200" dirty="0"/>
            </a:p>
          </p:txBody>
        </p:sp>
      </p:grpSp>
      <p:grpSp>
        <p:nvGrpSpPr>
          <p:cNvPr id="24" name="Group 23">
            <a:extLst>
              <a:ext uri="{FF2B5EF4-FFF2-40B4-BE49-F238E27FC236}">
                <a16:creationId xmlns:a16="http://schemas.microsoft.com/office/drawing/2014/main" id="{43521FB9-EEC4-466B-67CB-0F0884E67CFD}"/>
              </a:ext>
            </a:extLst>
          </p:cNvPr>
          <p:cNvGrpSpPr/>
          <p:nvPr/>
        </p:nvGrpSpPr>
        <p:grpSpPr>
          <a:xfrm>
            <a:off x="4592237" y="3105144"/>
            <a:ext cx="3060000" cy="1620000"/>
            <a:chOff x="322950" y="2018"/>
            <a:chExt cx="3289509" cy="1973705"/>
          </a:xfrm>
          <a:solidFill>
            <a:srgbClr val="002060"/>
          </a:solidFill>
        </p:grpSpPr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0EF78EF4-DA67-1022-A665-B16CF39DC416}"/>
                </a:ext>
              </a:extLst>
            </p:cNvPr>
            <p:cNvSpPr/>
            <p:nvPr/>
          </p:nvSpPr>
          <p:spPr>
            <a:xfrm>
              <a:off x="322950" y="2018"/>
              <a:ext cx="3289509" cy="1973705"/>
            </a:xfrm>
            <a:prstGeom prst="rect">
              <a:avLst/>
            </a:pr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hueOff val="0"/>
                <a:satOff val="0"/>
                <a:lumOff val="0"/>
                <a:alphaOff val="0"/>
              </a:schemeClr>
            </a:fillRef>
            <a:effectRef idx="0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en-GB"/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5C4B59FC-18D1-A50F-D96D-D21454FCA6A0}"/>
                </a:ext>
              </a:extLst>
            </p:cNvPr>
            <p:cNvSpPr txBox="1"/>
            <p:nvPr/>
          </p:nvSpPr>
          <p:spPr>
            <a:xfrm>
              <a:off x="322950" y="2018"/>
              <a:ext cx="3289509" cy="1973705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91440" tIns="91440" rIns="91440" bIns="91440" numCol="1" spcCol="1270" anchor="ctr" anchorCtr="0">
              <a:noAutofit/>
            </a:bodyPr>
            <a:lstStyle/>
            <a:p>
              <a:pPr marL="0" lvl="0" indent="0" algn="ctr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GB" sz="2400" kern="1200" dirty="0"/>
                <a:t>Nausea/Vomiting</a:t>
              </a:r>
              <a:endParaRPr lang="en-US" sz="2400" kern="1200" dirty="0"/>
            </a:p>
          </p:txBody>
        </p:sp>
      </p:grpSp>
      <p:grpSp>
        <p:nvGrpSpPr>
          <p:cNvPr id="28" name="Group 27">
            <a:extLst>
              <a:ext uri="{FF2B5EF4-FFF2-40B4-BE49-F238E27FC236}">
                <a16:creationId xmlns:a16="http://schemas.microsoft.com/office/drawing/2014/main" id="{C3D2E213-D75A-1AD8-0C19-13EDF3E69A52}"/>
              </a:ext>
            </a:extLst>
          </p:cNvPr>
          <p:cNvGrpSpPr/>
          <p:nvPr/>
        </p:nvGrpSpPr>
        <p:grpSpPr>
          <a:xfrm>
            <a:off x="7788528" y="3105144"/>
            <a:ext cx="3060000" cy="1620000"/>
            <a:chOff x="322950" y="2018"/>
            <a:chExt cx="3289509" cy="1973705"/>
          </a:xfrm>
          <a:solidFill>
            <a:srgbClr val="002060"/>
          </a:solidFill>
        </p:grpSpPr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0B24DD9F-1C89-6B43-ACEA-73184FF26AEB}"/>
                </a:ext>
              </a:extLst>
            </p:cNvPr>
            <p:cNvSpPr/>
            <p:nvPr/>
          </p:nvSpPr>
          <p:spPr>
            <a:xfrm>
              <a:off x="322950" y="2018"/>
              <a:ext cx="3289509" cy="1973705"/>
            </a:xfrm>
            <a:prstGeom prst="rect">
              <a:avLst/>
            </a:pr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hueOff val="0"/>
                <a:satOff val="0"/>
                <a:lumOff val="0"/>
                <a:alphaOff val="0"/>
              </a:schemeClr>
            </a:fillRef>
            <a:effectRef idx="0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en-GB"/>
            </a:p>
          </p:txBody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614EAF49-8583-D7FE-DB4E-D5529C38AC02}"/>
                </a:ext>
              </a:extLst>
            </p:cNvPr>
            <p:cNvSpPr txBox="1"/>
            <p:nvPr/>
          </p:nvSpPr>
          <p:spPr>
            <a:xfrm>
              <a:off x="322950" y="2018"/>
              <a:ext cx="3289509" cy="1973705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91440" tIns="91440" rIns="91440" bIns="91440" numCol="1" spcCol="1270" anchor="ctr" anchorCtr="0">
              <a:noAutofit/>
            </a:bodyPr>
            <a:lstStyle/>
            <a:p>
              <a:pPr marL="0" lvl="0" indent="0" algn="ctr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GB" sz="2400" kern="1200" dirty="0"/>
                <a:t>Dementia</a:t>
              </a:r>
              <a:endParaRPr lang="en-US" sz="2400" kern="1200" dirty="0"/>
            </a:p>
          </p:txBody>
        </p:sp>
      </p:grpSp>
      <p:grpSp>
        <p:nvGrpSpPr>
          <p:cNvPr id="31" name="Group 30">
            <a:extLst>
              <a:ext uri="{FF2B5EF4-FFF2-40B4-BE49-F238E27FC236}">
                <a16:creationId xmlns:a16="http://schemas.microsoft.com/office/drawing/2014/main" id="{0E2B50EA-3C28-A0BF-84D3-EB945B3562C0}"/>
              </a:ext>
            </a:extLst>
          </p:cNvPr>
          <p:cNvGrpSpPr/>
          <p:nvPr/>
        </p:nvGrpSpPr>
        <p:grpSpPr>
          <a:xfrm>
            <a:off x="4566000" y="4780322"/>
            <a:ext cx="3060000" cy="1620000"/>
            <a:chOff x="322950" y="2018"/>
            <a:chExt cx="3289509" cy="1973705"/>
          </a:xfrm>
          <a:solidFill>
            <a:srgbClr val="002060"/>
          </a:solidFill>
        </p:grpSpPr>
        <p:sp>
          <p:nvSpPr>
            <p:cNvPr id="32" name="Rectangle 31">
              <a:extLst>
                <a:ext uri="{FF2B5EF4-FFF2-40B4-BE49-F238E27FC236}">
                  <a16:creationId xmlns:a16="http://schemas.microsoft.com/office/drawing/2014/main" id="{D3D63CD0-11D6-6C99-9FD8-EB1434CE9B9B}"/>
                </a:ext>
              </a:extLst>
            </p:cNvPr>
            <p:cNvSpPr/>
            <p:nvPr/>
          </p:nvSpPr>
          <p:spPr>
            <a:xfrm>
              <a:off x="322950" y="2018"/>
              <a:ext cx="3289509" cy="1973705"/>
            </a:xfrm>
            <a:prstGeom prst="rect">
              <a:avLst/>
            </a:pr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hueOff val="0"/>
                <a:satOff val="0"/>
                <a:lumOff val="0"/>
                <a:alphaOff val="0"/>
              </a:schemeClr>
            </a:fillRef>
            <a:effectRef idx="0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en-GB"/>
            </a:p>
          </p:txBody>
        </p:sp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E30F2E86-9D4E-F511-1C39-CE7D4F5B6120}"/>
                </a:ext>
              </a:extLst>
            </p:cNvPr>
            <p:cNvSpPr txBox="1"/>
            <p:nvPr/>
          </p:nvSpPr>
          <p:spPr>
            <a:xfrm>
              <a:off x="322950" y="2018"/>
              <a:ext cx="3289509" cy="1973705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91440" tIns="91440" rIns="91440" bIns="91440" numCol="1" spcCol="1270" anchor="ctr" anchorCtr="0">
              <a:noAutofit/>
            </a:bodyPr>
            <a:lstStyle/>
            <a:p>
              <a:pPr marL="0" lvl="0" indent="0" algn="ctr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GB" sz="2400" kern="1200" dirty="0"/>
                <a:t>Poor dentition</a:t>
              </a:r>
              <a:endParaRPr lang="en-US" sz="2400" kern="1200" dirty="0"/>
            </a:p>
          </p:txBody>
        </p:sp>
      </p:grpSp>
      <p:grpSp>
        <p:nvGrpSpPr>
          <p:cNvPr id="34" name="Group 33">
            <a:extLst>
              <a:ext uri="{FF2B5EF4-FFF2-40B4-BE49-F238E27FC236}">
                <a16:creationId xmlns:a16="http://schemas.microsoft.com/office/drawing/2014/main" id="{772316AF-08E6-6A89-C897-B55529A460C3}"/>
              </a:ext>
            </a:extLst>
          </p:cNvPr>
          <p:cNvGrpSpPr/>
          <p:nvPr/>
        </p:nvGrpSpPr>
        <p:grpSpPr>
          <a:xfrm>
            <a:off x="1395946" y="3105144"/>
            <a:ext cx="3060000" cy="1620000"/>
            <a:chOff x="322950" y="2018"/>
            <a:chExt cx="3289509" cy="1973705"/>
          </a:xfrm>
          <a:solidFill>
            <a:srgbClr val="002060"/>
          </a:solidFill>
        </p:grpSpPr>
        <p:sp>
          <p:nvSpPr>
            <p:cNvPr id="35" name="Rectangle 34">
              <a:extLst>
                <a:ext uri="{FF2B5EF4-FFF2-40B4-BE49-F238E27FC236}">
                  <a16:creationId xmlns:a16="http://schemas.microsoft.com/office/drawing/2014/main" id="{83BD3F26-AA8B-6EC4-2F27-0D0B0F146E73}"/>
                </a:ext>
              </a:extLst>
            </p:cNvPr>
            <p:cNvSpPr/>
            <p:nvPr/>
          </p:nvSpPr>
          <p:spPr>
            <a:xfrm>
              <a:off x="322950" y="2018"/>
              <a:ext cx="3289509" cy="1973705"/>
            </a:xfrm>
            <a:prstGeom prst="rect">
              <a:avLst/>
            </a:pr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hueOff val="0"/>
                <a:satOff val="0"/>
                <a:lumOff val="0"/>
                <a:alphaOff val="0"/>
              </a:schemeClr>
            </a:fillRef>
            <a:effectRef idx="0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en-GB"/>
            </a:p>
          </p:txBody>
        </p:sp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B0F99C63-F27B-4930-1BE1-129D47E7FD87}"/>
                </a:ext>
              </a:extLst>
            </p:cNvPr>
            <p:cNvSpPr txBox="1"/>
            <p:nvPr/>
          </p:nvSpPr>
          <p:spPr>
            <a:xfrm>
              <a:off x="322950" y="2018"/>
              <a:ext cx="3289509" cy="1973705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91440" tIns="91440" rIns="91440" bIns="91440" numCol="1" spcCol="1270" anchor="ctr" anchorCtr="0">
              <a:noAutofit/>
            </a:bodyPr>
            <a:lstStyle/>
            <a:p>
              <a:pPr marL="0" lvl="0" indent="0" algn="ctr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GB" sz="2400" kern="1200" dirty="0"/>
                <a:t>Drowsiness</a:t>
              </a:r>
              <a:endParaRPr lang="en-US" sz="2400" kern="1200" dirty="0"/>
            </a:p>
          </p:txBody>
        </p:sp>
      </p:grpSp>
    </p:spTree>
    <p:extLst>
      <p:ext uri="{BB962C8B-B14F-4D97-AF65-F5344CB8AC3E}">
        <p14:creationId xmlns:p14="http://schemas.microsoft.com/office/powerpoint/2010/main" val="302933613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7DB3A95-F967-E03F-6C53-24AE81394BF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BB7523-C3DF-5BDA-69D9-3FECB99A0E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89542" y="2811600"/>
            <a:ext cx="8812915" cy="1234800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/>
              <a:t>Do you think there are any groups of people that are at higher risk of malnutrition?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7CEDF6A-D204-C60C-5620-3AE4B71EBF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b="1"/>
              <a:t>Bedfordshire, Luton and Milton Keynes Health and Care Partnership</a:t>
            </a:r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31B5C40-E363-8698-B667-504F674CA4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A60DCE-9105-48A5-8A92-25C9283756D1}" type="slidenum">
              <a:rPr lang="en-GB" smtClean="0"/>
              <a:pPr/>
              <a:t>17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5403495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B6F1221-AC4E-84A9-54D8-277BDFA7118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E3D2B6-77FC-171D-DCA2-E14F957CA9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3445" y="382349"/>
            <a:ext cx="8812915" cy="1234800"/>
          </a:xfrm>
        </p:spPr>
        <p:txBody>
          <a:bodyPr anchor="ctr">
            <a:normAutofit/>
          </a:bodyPr>
          <a:lstStyle/>
          <a:p>
            <a:r>
              <a:rPr lang="en-US" dirty="0"/>
              <a:t>Groups at Risk of Malnutrition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DDE9B86-CADE-6582-97DE-C7F7FFC14C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23445" y="6321714"/>
            <a:ext cx="7403008" cy="365125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r>
              <a:rPr lang="en-GB" b="1"/>
              <a:t>Bedfordshire, Luton and Milton Keynes Health and Care Partnership</a:t>
            </a:r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90B23C2-BFBA-32AA-B258-3247F036FD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208568" y="6356350"/>
            <a:ext cx="487208" cy="365125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30A60DCE-9105-48A5-8A92-25C9283756D1}" type="slidenum">
              <a:rPr lang="en-GB" smtClean="0"/>
              <a:pPr>
                <a:spcAft>
                  <a:spcPts val="600"/>
                </a:spcAft>
              </a:pPr>
              <a:t>18</a:t>
            </a:fld>
            <a:endParaRPr lang="en-GB"/>
          </a:p>
        </p:txBody>
      </p:sp>
      <p:graphicFrame>
        <p:nvGraphicFramePr>
          <p:cNvPr id="8" name="Content Placeholder 5">
            <a:extLst>
              <a:ext uri="{FF2B5EF4-FFF2-40B4-BE49-F238E27FC236}">
                <a16:creationId xmlns:a16="http://schemas.microsoft.com/office/drawing/2014/main" id="{453723E3-D378-A2A4-6EDF-27A85226B8E7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911424" y="1845255"/>
          <a:ext cx="10253075" cy="4280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14556641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81B0832-642B-88EE-23F4-16CA0ED2917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3E0025-23AB-A6F7-CE74-F943001C7E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89542" y="2811600"/>
            <a:ext cx="8812915" cy="1234800"/>
          </a:xfrm>
        </p:spPr>
        <p:txBody>
          <a:bodyPr/>
          <a:lstStyle/>
          <a:p>
            <a:pPr algn="ctr"/>
            <a:r>
              <a:rPr lang="en-US" dirty="0"/>
              <a:t>What are the consequences of malnutrition?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F188ECD-DE91-8229-3B15-085214723F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b="1"/>
              <a:t>Bedfordshire, Luton and Milton Keynes Health and Care Partnership</a:t>
            </a:r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1F6FB19-2DA7-F4C2-F66C-C193652D28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A60DCE-9105-48A5-8A92-25C9283756D1}" type="slidenum">
              <a:rPr lang="en-GB" smtClean="0"/>
              <a:pPr/>
              <a:t>19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8144477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7C3FFE6-796C-D762-D36B-CBA89C88689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B91006-496D-43AA-A797-D39F1DD40E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Aim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17899DD-65AE-38A7-C73D-8E9292AEE34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3445" y="2204864"/>
            <a:ext cx="11172331" cy="392036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GB" sz="4000" dirty="0"/>
              <a:t>To improve the knowledge, attitudes and confidence of care home staff on managing malnutrition in their residents and promoting best practice.</a:t>
            </a:r>
            <a:endParaRPr lang="en-US" sz="4000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052EB84-E8F5-3166-B13C-2E9609CC5A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b="1"/>
              <a:t>Bedfordshire, Luton and Milton Keynes Health and Care Partnership</a:t>
            </a:r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FBDC8BE-2E0B-FAA7-910B-A0B6AFC025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A60DCE-9105-48A5-8A92-25C9283756D1}" type="slidenum">
              <a:rPr lang="en-GB" smtClean="0"/>
              <a:pPr/>
              <a:t>2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6992819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1428B74-C72D-E83A-81D2-2EDAC6510CF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DE24B9-1AE0-A042-FA48-3199B848AC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3445" y="382349"/>
            <a:ext cx="8812915" cy="1234800"/>
          </a:xfrm>
        </p:spPr>
        <p:txBody>
          <a:bodyPr anchor="ctr">
            <a:normAutofit/>
          </a:bodyPr>
          <a:lstStyle/>
          <a:p>
            <a:r>
              <a:rPr lang="en-US" dirty="0"/>
              <a:t>Consequences of Malnutrition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FF45D75-567A-646E-2F43-5A65F897D6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23445" y="6321714"/>
            <a:ext cx="7403008" cy="365125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r>
              <a:rPr lang="en-GB" b="1"/>
              <a:t>Bedfordshire, Luton and Milton Keynes Health and Care Partnership</a:t>
            </a:r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DEAE353-20C6-38D0-3718-6D6363C0F8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208568" y="6356350"/>
            <a:ext cx="487208" cy="365125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30A60DCE-9105-48A5-8A92-25C9283756D1}" type="slidenum">
              <a:rPr lang="en-GB" smtClean="0"/>
              <a:pPr>
                <a:spcAft>
                  <a:spcPts val="600"/>
                </a:spcAft>
              </a:pPr>
              <a:t>20</a:t>
            </a:fld>
            <a:endParaRPr lang="en-GB"/>
          </a:p>
        </p:txBody>
      </p:sp>
      <p:graphicFrame>
        <p:nvGraphicFramePr>
          <p:cNvPr id="12" name="Content Placeholder 5">
            <a:extLst>
              <a:ext uri="{FF2B5EF4-FFF2-40B4-BE49-F238E27FC236}">
                <a16:creationId xmlns:a16="http://schemas.microsoft.com/office/drawing/2014/main" id="{EF79413C-F3AF-48F3-2F8F-0B3732A02807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523445" y="1628800"/>
          <a:ext cx="11172331" cy="4280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87081466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07AC456-CE2F-5D5C-FD66-FB6C3C1682D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DC0BCE-285E-E981-D065-6787F388CB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89542" y="2811600"/>
            <a:ext cx="8812915" cy="1234800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/>
              <a:t>What does ‘MUST’ stand for?</a:t>
            </a:r>
            <a:br>
              <a:rPr lang="en-US" dirty="0"/>
            </a:br>
            <a:br>
              <a:rPr lang="en-US" dirty="0"/>
            </a:br>
            <a:r>
              <a:rPr lang="en-US" dirty="0"/>
              <a:t>Has anyone used it?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7B1D69D-7060-0B88-2EDA-1C2CD85B54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b="1"/>
              <a:t>Bedfordshire, Luton and Milton Keynes Health and Care Partnership</a:t>
            </a:r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9C1A10F-E37D-8633-5847-50B1C01B71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A60DCE-9105-48A5-8A92-25C9283756D1}" type="slidenum">
              <a:rPr lang="en-GB" smtClean="0"/>
              <a:pPr/>
              <a:t>21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7508521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95400" y="404664"/>
            <a:ext cx="8229600" cy="1188000"/>
          </a:xfrm>
        </p:spPr>
        <p:txBody>
          <a:bodyPr/>
          <a:lstStyle/>
          <a:p>
            <a:r>
              <a:rPr lang="en-GB" dirty="0"/>
              <a:t>‘MUST’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5447928" y="1438570"/>
            <a:ext cx="4968552" cy="4870751"/>
          </a:xfrm>
        </p:spPr>
        <p:txBody>
          <a:bodyPr>
            <a:normAutofit/>
          </a:bodyPr>
          <a:lstStyle/>
          <a:p>
            <a:pPr>
              <a:buClr>
                <a:srgbClr val="0070C0"/>
              </a:buClr>
            </a:pPr>
            <a:r>
              <a:rPr lang="en-GB" dirty="0">
                <a:solidFill>
                  <a:schemeClr val="tx1"/>
                </a:solidFill>
              </a:rPr>
              <a:t>‘MUST’ stands for Malnutrition Universal screening Tool.</a:t>
            </a:r>
          </a:p>
          <a:p>
            <a:pPr marL="0" indent="0">
              <a:buClr>
                <a:srgbClr val="0070C0"/>
              </a:buClr>
              <a:buNone/>
            </a:pPr>
            <a:endParaRPr lang="en-GB" dirty="0">
              <a:solidFill>
                <a:schemeClr val="tx1"/>
              </a:solidFill>
            </a:endParaRPr>
          </a:p>
          <a:p>
            <a:pPr>
              <a:buClr>
                <a:srgbClr val="0070C0"/>
              </a:buClr>
            </a:pPr>
            <a:r>
              <a:rPr lang="en-GB" dirty="0">
                <a:solidFill>
                  <a:schemeClr val="tx1"/>
                </a:solidFill>
              </a:rPr>
              <a:t>It is the only validated nutritional screening tool. </a:t>
            </a:r>
          </a:p>
          <a:p>
            <a:pPr marL="0" indent="0">
              <a:buClr>
                <a:srgbClr val="0070C0"/>
              </a:buClr>
              <a:buNone/>
            </a:pPr>
            <a:endParaRPr lang="en-GB" dirty="0">
              <a:solidFill>
                <a:schemeClr val="tx1"/>
              </a:solidFill>
            </a:endParaRPr>
          </a:p>
          <a:p>
            <a:pPr>
              <a:buClr>
                <a:srgbClr val="0070C0"/>
              </a:buClr>
            </a:pPr>
            <a:r>
              <a:rPr lang="en-GB" dirty="0">
                <a:solidFill>
                  <a:schemeClr val="tx1"/>
                </a:solidFill>
              </a:rPr>
              <a:t>It is </a:t>
            </a:r>
            <a:r>
              <a:rPr lang="en-GB" b="1" dirty="0">
                <a:solidFill>
                  <a:schemeClr val="tx1"/>
                </a:solidFill>
              </a:rPr>
              <a:t>not</a:t>
            </a:r>
            <a:r>
              <a:rPr lang="en-GB" dirty="0">
                <a:solidFill>
                  <a:schemeClr val="tx1"/>
                </a:solidFill>
              </a:rPr>
              <a:t> a diagnostic tool but determines someone’s </a:t>
            </a:r>
            <a:r>
              <a:rPr lang="en-GB" b="1" dirty="0">
                <a:solidFill>
                  <a:schemeClr val="tx1"/>
                </a:solidFill>
              </a:rPr>
              <a:t>risk</a:t>
            </a:r>
            <a:r>
              <a:rPr lang="en-GB" dirty="0">
                <a:solidFill>
                  <a:schemeClr val="tx1"/>
                </a:solidFill>
              </a:rPr>
              <a:t> of becoming malnourished. 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715832" y="1592663"/>
            <a:ext cx="3940007" cy="50375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850746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697078" y="2002630"/>
            <a:ext cx="8784976" cy="35008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&quot;No&quot; Symbol 6"/>
          <p:cNvSpPr/>
          <p:nvPr/>
        </p:nvSpPr>
        <p:spPr>
          <a:xfrm>
            <a:off x="7274594" y="2204864"/>
            <a:ext cx="3204864" cy="3096344"/>
          </a:xfrm>
          <a:prstGeom prst="noSmoking">
            <a:avLst>
              <a:gd name="adj" fmla="val 5737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433588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99656" y="1284930"/>
            <a:ext cx="6120680" cy="47363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Oval 3"/>
          <p:cNvSpPr/>
          <p:nvPr/>
        </p:nvSpPr>
        <p:spPr>
          <a:xfrm>
            <a:off x="5125787" y="4730179"/>
            <a:ext cx="1868418" cy="316693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Oval 5"/>
          <p:cNvSpPr/>
          <p:nvPr/>
        </p:nvSpPr>
        <p:spPr>
          <a:xfrm>
            <a:off x="3033548" y="4413486"/>
            <a:ext cx="1868418" cy="316693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Oval 6"/>
          <p:cNvSpPr/>
          <p:nvPr/>
        </p:nvSpPr>
        <p:spPr>
          <a:xfrm>
            <a:off x="6960096" y="5072693"/>
            <a:ext cx="1868418" cy="316693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9577663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237DA93B-6F33-21FC-17B3-4805884476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3445" y="382349"/>
            <a:ext cx="8812915" cy="1234800"/>
          </a:xfrm>
        </p:spPr>
        <p:txBody>
          <a:bodyPr anchor="ctr">
            <a:normAutofit/>
          </a:bodyPr>
          <a:lstStyle/>
          <a:p>
            <a:r>
              <a:rPr lang="en-GB" dirty="0"/>
              <a:t>Step 1: Body Mass Index (BMI)</a:t>
            </a:r>
          </a:p>
        </p:txBody>
      </p:sp>
      <p:sp>
        <p:nvSpPr>
          <p:cNvPr id="13" name="Footer Placeholder 4">
            <a:extLst>
              <a:ext uri="{FF2B5EF4-FFF2-40B4-BE49-F238E27FC236}">
                <a16:creationId xmlns:a16="http://schemas.microsoft.com/office/drawing/2014/main" id="{B7BC4C53-6E33-C65F-3785-62A89F73A1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23445" y="6321714"/>
            <a:ext cx="7403008" cy="365125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r>
              <a:rPr lang="en-GB" b="1" dirty="0"/>
              <a:t>Bedfordshire, Luton and Milton Keynes Health and Care Partnership</a:t>
            </a:r>
            <a:endParaRPr lang="en-GB" dirty="0"/>
          </a:p>
        </p:txBody>
      </p:sp>
      <p:sp>
        <p:nvSpPr>
          <p:cNvPr id="15" name="Slide Number Placeholder 5">
            <a:extLst>
              <a:ext uri="{FF2B5EF4-FFF2-40B4-BE49-F238E27FC236}">
                <a16:creationId xmlns:a16="http://schemas.microsoft.com/office/drawing/2014/main" id="{D098DF5D-D0B1-C987-CD0C-133C424962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208568" y="6356350"/>
            <a:ext cx="487208" cy="365125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30A60DCE-9105-48A5-8A92-25C9283756D1}" type="slidenum">
              <a:rPr lang="en-GB" smtClean="0"/>
              <a:pPr>
                <a:spcAft>
                  <a:spcPts val="600"/>
                </a:spcAft>
              </a:pPr>
              <a:t>25</a:t>
            </a:fld>
            <a:endParaRPr lang="en-GB"/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0F4376EA-72BD-3006-946A-55E15714FA5F}"/>
              </a:ext>
            </a:extLst>
          </p:cNvPr>
          <p:cNvGrpSpPr/>
          <p:nvPr/>
        </p:nvGrpSpPr>
        <p:grpSpPr>
          <a:xfrm>
            <a:off x="523445" y="1845346"/>
            <a:ext cx="11172331" cy="4279354"/>
            <a:chOff x="523445" y="1845346"/>
            <a:chExt cx="11172331" cy="4279354"/>
          </a:xfrm>
        </p:grpSpPr>
        <p:sp>
          <p:nvSpPr>
            <p:cNvPr id="4" name="Rectangle: Rounded Corners 3">
              <a:extLst>
                <a:ext uri="{FF2B5EF4-FFF2-40B4-BE49-F238E27FC236}">
                  <a16:creationId xmlns:a16="http://schemas.microsoft.com/office/drawing/2014/main" id="{AF67D003-82F3-BE13-35C1-7FDCE2C2EBDD}"/>
                </a:ext>
              </a:extLst>
            </p:cNvPr>
            <p:cNvSpPr/>
            <p:nvPr/>
          </p:nvSpPr>
          <p:spPr>
            <a:xfrm>
              <a:off x="523445" y="1845346"/>
              <a:ext cx="11172331" cy="1222672"/>
            </a:xfrm>
            <a:prstGeom prst="roundRect">
              <a:avLst>
                <a:gd name="adj" fmla="val 10000"/>
              </a:avLst>
            </a:prstGeom>
          </p:spPr>
          <p:style>
            <a:lnRef idx="0">
              <a:schemeClr val="accent3">
                <a:hueOff val="0"/>
                <a:satOff val="0"/>
                <a:lumOff val="0"/>
                <a:alphaOff val="0"/>
              </a:schemeClr>
            </a:lnRef>
            <a:fillRef idx="1">
              <a:schemeClr val="accent3">
                <a:tint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3"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/>
            <a:lstStyle/>
            <a:p>
              <a:endParaRPr lang="en-GB"/>
            </a:p>
          </p:txBody>
        </p:sp>
        <p:sp>
          <p:nvSpPr>
            <p:cNvPr id="6" name="Rectangle 5" descr="Scale">
              <a:extLst>
                <a:ext uri="{FF2B5EF4-FFF2-40B4-BE49-F238E27FC236}">
                  <a16:creationId xmlns:a16="http://schemas.microsoft.com/office/drawing/2014/main" id="{27CB9D1B-9BAC-D79E-F86E-76C9C534F8C3}"/>
                </a:ext>
              </a:extLst>
            </p:cNvPr>
            <p:cNvSpPr/>
            <p:nvPr/>
          </p:nvSpPr>
          <p:spPr>
            <a:xfrm>
              <a:off x="893303" y="2120447"/>
              <a:ext cx="672470" cy="672470"/>
            </a:xfrm>
            <a:prstGeom prst="rect">
              <a:avLst/>
            </a:prstGeom>
            <a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3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en-GB"/>
            </a:p>
          </p:txBody>
        </p:sp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id="{1BB05DAD-FF61-1560-06A0-C7338400994D}"/>
                </a:ext>
              </a:extLst>
            </p:cNvPr>
            <p:cNvSpPr/>
            <p:nvPr/>
          </p:nvSpPr>
          <p:spPr>
            <a:xfrm>
              <a:off x="1935632" y="1845346"/>
              <a:ext cx="9416952" cy="1222672"/>
            </a:xfrm>
            <a:custGeom>
              <a:avLst/>
              <a:gdLst>
                <a:gd name="connsiteX0" fmla="*/ 0 w 5027548"/>
                <a:gd name="connsiteY0" fmla="*/ 0 h 1222672"/>
                <a:gd name="connsiteX1" fmla="*/ 5027548 w 5027548"/>
                <a:gd name="connsiteY1" fmla="*/ 0 h 1222672"/>
                <a:gd name="connsiteX2" fmla="*/ 5027548 w 5027548"/>
                <a:gd name="connsiteY2" fmla="*/ 1222672 h 1222672"/>
                <a:gd name="connsiteX3" fmla="*/ 0 w 5027548"/>
                <a:gd name="connsiteY3" fmla="*/ 1222672 h 1222672"/>
                <a:gd name="connsiteX4" fmla="*/ 0 w 5027548"/>
                <a:gd name="connsiteY4" fmla="*/ 0 h 12226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027548" h="1222672">
                  <a:moveTo>
                    <a:pt x="0" y="0"/>
                  </a:moveTo>
                  <a:lnTo>
                    <a:pt x="5027548" y="0"/>
                  </a:lnTo>
                  <a:lnTo>
                    <a:pt x="5027548" y="1222672"/>
                  </a:lnTo>
                  <a:lnTo>
                    <a:pt x="0" y="1222672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29400" tIns="129400" rIns="129400" bIns="129400" numCol="1" spcCol="1270" anchor="ctr" anchorCtr="0">
              <a:noAutofit/>
            </a:bodyPr>
            <a:lstStyle/>
            <a:p>
              <a:pPr marL="0" lvl="0" indent="0" algn="l" defTabSz="933450">
                <a:lnSpc>
                  <a:spcPct val="10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GB" sz="2100" kern="1200" dirty="0"/>
                <a:t>It uses height (metres) and weight (kilograms) to work out if weight is in the healthy range. The l</a:t>
              </a:r>
              <a:r>
                <a:rPr lang="en-GB" sz="2100" dirty="0"/>
                <a:t>ower the BMI, the higher the risk of malnutrition </a:t>
              </a:r>
              <a:endParaRPr lang="en-GB" sz="2100" kern="1200" dirty="0"/>
            </a:p>
          </p:txBody>
        </p:sp>
        <p:sp>
          <p:nvSpPr>
            <p:cNvPr id="10" name="Rectangle: Rounded Corners 9">
              <a:extLst>
                <a:ext uri="{FF2B5EF4-FFF2-40B4-BE49-F238E27FC236}">
                  <a16:creationId xmlns:a16="http://schemas.microsoft.com/office/drawing/2014/main" id="{03CAFDAC-9D91-1047-D70A-82C864F0B048}"/>
                </a:ext>
              </a:extLst>
            </p:cNvPr>
            <p:cNvSpPr/>
            <p:nvPr/>
          </p:nvSpPr>
          <p:spPr>
            <a:xfrm>
              <a:off x="523445" y="3430464"/>
              <a:ext cx="11172331" cy="1222672"/>
            </a:xfrm>
            <a:prstGeom prst="roundRect">
              <a:avLst>
                <a:gd name="adj" fmla="val 10000"/>
              </a:avLst>
            </a:prstGeom>
          </p:spPr>
          <p:style>
            <a:lnRef idx="0">
              <a:schemeClr val="accent3">
                <a:hueOff val="0"/>
                <a:satOff val="0"/>
                <a:lumOff val="0"/>
                <a:alphaOff val="0"/>
              </a:schemeClr>
            </a:lnRef>
            <a:fillRef idx="1">
              <a:schemeClr val="accent3">
                <a:tint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3"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/>
            <a:lstStyle/>
            <a:p>
              <a:endParaRPr lang="en-GB"/>
            </a:p>
          </p:txBody>
        </p:sp>
        <p:sp>
          <p:nvSpPr>
            <p:cNvPr id="12" name="Rectangle 11" descr="Calculator">
              <a:extLst>
                <a:ext uri="{FF2B5EF4-FFF2-40B4-BE49-F238E27FC236}">
                  <a16:creationId xmlns:a16="http://schemas.microsoft.com/office/drawing/2014/main" id="{9D5B1B69-599A-A691-70CF-AFDEFFC62C87}"/>
                </a:ext>
              </a:extLst>
            </p:cNvPr>
            <p:cNvSpPr/>
            <p:nvPr/>
          </p:nvSpPr>
          <p:spPr>
            <a:xfrm>
              <a:off x="893303" y="3648788"/>
              <a:ext cx="672470" cy="672470"/>
            </a:xfrm>
            <a:prstGeom prst="rect">
              <a:avLst/>
            </a:prstGeom>
            <a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3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en-GB"/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D9D84370-040F-B793-9D8E-A2DD5FDF271C}"/>
                </a:ext>
              </a:extLst>
            </p:cNvPr>
            <p:cNvSpPr/>
            <p:nvPr/>
          </p:nvSpPr>
          <p:spPr>
            <a:xfrm>
              <a:off x="1935631" y="3613620"/>
              <a:ext cx="9056912" cy="1222672"/>
            </a:xfrm>
            <a:custGeom>
              <a:avLst/>
              <a:gdLst>
                <a:gd name="connsiteX0" fmla="*/ 0 w 5027548"/>
                <a:gd name="connsiteY0" fmla="*/ 0 h 1222672"/>
                <a:gd name="connsiteX1" fmla="*/ 5027548 w 5027548"/>
                <a:gd name="connsiteY1" fmla="*/ 0 h 1222672"/>
                <a:gd name="connsiteX2" fmla="*/ 5027548 w 5027548"/>
                <a:gd name="connsiteY2" fmla="*/ 1222672 h 1222672"/>
                <a:gd name="connsiteX3" fmla="*/ 0 w 5027548"/>
                <a:gd name="connsiteY3" fmla="*/ 1222672 h 1222672"/>
                <a:gd name="connsiteX4" fmla="*/ 0 w 5027548"/>
                <a:gd name="connsiteY4" fmla="*/ 0 h 12226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027548" h="1222672">
                  <a:moveTo>
                    <a:pt x="0" y="0"/>
                  </a:moveTo>
                  <a:lnTo>
                    <a:pt x="5027548" y="0"/>
                  </a:lnTo>
                  <a:lnTo>
                    <a:pt x="5027548" y="1222672"/>
                  </a:lnTo>
                  <a:lnTo>
                    <a:pt x="0" y="1222672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29400" tIns="129400" rIns="129400" bIns="129400" numCol="1" spcCol="1270" anchor="ctr" anchorCtr="0">
              <a:noAutofit/>
            </a:bodyPr>
            <a:lstStyle/>
            <a:p>
              <a:pPr marL="0" lvl="0" indent="0" algn="l" defTabSz="933450">
                <a:lnSpc>
                  <a:spcPct val="10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GB" sz="2100" kern="1200" dirty="0"/>
                <a:t>Calculation: BMI calculation = weight (kg) ÷ height (m) ÷ height (m)</a:t>
              </a:r>
            </a:p>
            <a:p>
              <a:pPr marL="0" lvl="0" indent="0" algn="l" defTabSz="933450">
                <a:lnSpc>
                  <a:spcPct val="10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endParaRPr lang="en-US" sz="2100" kern="1200" dirty="0"/>
            </a:p>
          </p:txBody>
        </p:sp>
        <p:sp>
          <p:nvSpPr>
            <p:cNvPr id="17" name="Rectangle: Rounded Corners 16">
              <a:extLst>
                <a:ext uri="{FF2B5EF4-FFF2-40B4-BE49-F238E27FC236}">
                  <a16:creationId xmlns:a16="http://schemas.microsoft.com/office/drawing/2014/main" id="{9D2E9257-CD9F-045B-855A-8FCBEF574E7A}"/>
                </a:ext>
              </a:extLst>
            </p:cNvPr>
            <p:cNvSpPr/>
            <p:nvPr/>
          </p:nvSpPr>
          <p:spPr>
            <a:xfrm>
              <a:off x="523445" y="4902028"/>
              <a:ext cx="11172331" cy="1222672"/>
            </a:xfrm>
            <a:prstGeom prst="roundRect">
              <a:avLst>
                <a:gd name="adj" fmla="val 10000"/>
              </a:avLst>
            </a:prstGeom>
          </p:spPr>
          <p:style>
            <a:lnRef idx="0">
              <a:schemeClr val="accent3">
                <a:hueOff val="0"/>
                <a:satOff val="0"/>
                <a:lumOff val="0"/>
                <a:alphaOff val="0"/>
              </a:schemeClr>
            </a:lnRef>
            <a:fillRef idx="1">
              <a:schemeClr val="accent3">
                <a:tint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3"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/>
            <a:lstStyle/>
            <a:p>
              <a:endParaRPr lang="en-GB"/>
            </a:p>
          </p:txBody>
        </p:sp>
        <p:sp>
          <p:nvSpPr>
            <p:cNvPr id="18" name="Rectangle 17" descr="Dumbbell">
              <a:extLst>
                <a:ext uri="{FF2B5EF4-FFF2-40B4-BE49-F238E27FC236}">
                  <a16:creationId xmlns:a16="http://schemas.microsoft.com/office/drawing/2014/main" id="{D401A8BB-EDA3-7603-0352-6D9DD137787C}"/>
                </a:ext>
              </a:extLst>
            </p:cNvPr>
            <p:cNvSpPr/>
            <p:nvPr/>
          </p:nvSpPr>
          <p:spPr>
            <a:xfrm>
              <a:off x="893303" y="5177130"/>
              <a:ext cx="672470" cy="672470"/>
            </a:xfrm>
            <a:prstGeom prst="rect">
              <a:avLst/>
            </a:prstGeom>
            <a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3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en-GB"/>
            </a:p>
          </p:txBody>
        </p:sp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7DBBB490-B141-DA7A-029F-85C363B3086F}"/>
                </a:ext>
              </a:extLst>
            </p:cNvPr>
            <p:cNvSpPr/>
            <p:nvPr/>
          </p:nvSpPr>
          <p:spPr>
            <a:xfrm>
              <a:off x="2183127" y="4869160"/>
              <a:ext cx="8737409" cy="1222672"/>
            </a:xfrm>
            <a:custGeom>
              <a:avLst/>
              <a:gdLst>
                <a:gd name="connsiteX0" fmla="*/ 0 w 4732594"/>
                <a:gd name="connsiteY0" fmla="*/ 0 h 1222672"/>
                <a:gd name="connsiteX1" fmla="*/ 4732594 w 4732594"/>
                <a:gd name="connsiteY1" fmla="*/ 0 h 1222672"/>
                <a:gd name="connsiteX2" fmla="*/ 4732594 w 4732594"/>
                <a:gd name="connsiteY2" fmla="*/ 1222672 h 1222672"/>
                <a:gd name="connsiteX3" fmla="*/ 0 w 4732594"/>
                <a:gd name="connsiteY3" fmla="*/ 1222672 h 1222672"/>
                <a:gd name="connsiteX4" fmla="*/ 0 w 4732594"/>
                <a:gd name="connsiteY4" fmla="*/ 0 h 12226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732594" h="1222672">
                  <a:moveTo>
                    <a:pt x="0" y="0"/>
                  </a:moveTo>
                  <a:lnTo>
                    <a:pt x="4732594" y="0"/>
                  </a:lnTo>
                  <a:lnTo>
                    <a:pt x="4732594" y="1222672"/>
                  </a:lnTo>
                  <a:lnTo>
                    <a:pt x="0" y="1222672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29400" tIns="129400" rIns="129400" bIns="129400" numCol="1" spcCol="1270" anchor="ctr" anchorCtr="0">
              <a:noAutofit/>
            </a:bodyPr>
            <a:lstStyle/>
            <a:p>
              <a:pPr marL="0" lvl="0" indent="0" algn="l" defTabSz="711200">
                <a:lnSpc>
                  <a:spcPct val="10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GB" sz="2400" b="1" dirty="0">
                  <a:solidFill>
                    <a:schemeClr val="accent5"/>
                  </a:solidFill>
                </a:rPr>
                <a:t>&gt;20kg/m</a:t>
              </a:r>
              <a:r>
                <a:rPr lang="en-GB" sz="2400" b="1" baseline="30000" dirty="0">
                  <a:solidFill>
                    <a:schemeClr val="accent5"/>
                  </a:solidFill>
                </a:rPr>
                <a:t>2</a:t>
              </a:r>
              <a:r>
                <a:rPr lang="en-GB" sz="2400" b="1" kern="1200" dirty="0">
                  <a:solidFill>
                    <a:schemeClr val="accent5"/>
                  </a:solidFill>
                </a:rPr>
                <a:t> = 0 		</a:t>
              </a:r>
              <a:r>
                <a:rPr lang="en-GB" sz="2400" b="1" kern="1200" dirty="0">
                  <a:solidFill>
                    <a:schemeClr val="accent4"/>
                  </a:solidFill>
                </a:rPr>
                <a:t>18.5-20kg/m</a:t>
              </a:r>
              <a:r>
                <a:rPr lang="en-GB" sz="2400" b="1" kern="1200" baseline="30000" dirty="0">
                  <a:solidFill>
                    <a:schemeClr val="accent4"/>
                  </a:solidFill>
                </a:rPr>
                <a:t>2</a:t>
              </a:r>
              <a:r>
                <a:rPr lang="en-GB" sz="2400" b="1" kern="1200" dirty="0">
                  <a:solidFill>
                    <a:schemeClr val="accent4"/>
                  </a:solidFill>
                </a:rPr>
                <a:t> = 1          </a:t>
              </a:r>
              <a:r>
                <a:rPr lang="en-GB" sz="2400" b="1" dirty="0">
                  <a:solidFill>
                    <a:srgbClr val="FF0000"/>
                  </a:solidFill>
                </a:rPr>
                <a:t>18.5k</a:t>
              </a:r>
              <a:r>
                <a:rPr lang="en-GB" sz="2400" b="1" kern="1200" dirty="0">
                  <a:solidFill>
                    <a:srgbClr val="FF0000"/>
                  </a:solidFill>
                </a:rPr>
                <a:t>g/m</a:t>
              </a:r>
              <a:r>
                <a:rPr lang="en-GB" sz="2400" b="1" kern="1200" baseline="30000" dirty="0">
                  <a:solidFill>
                    <a:srgbClr val="FF0000"/>
                  </a:solidFill>
                </a:rPr>
                <a:t>2</a:t>
              </a:r>
              <a:r>
                <a:rPr lang="en-GB" sz="2400" b="1" kern="1200" dirty="0">
                  <a:solidFill>
                    <a:srgbClr val="FF0000"/>
                  </a:solidFill>
                </a:rPr>
                <a:t>  = 2</a:t>
              </a:r>
              <a:endParaRPr lang="en-US" sz="2400" kern="1200" dirty="0">
                <a:solidFill>
                  <a:srgbClr val="FF00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68952596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237DA93B-6F33-21FC-17B3-4805884476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3445" y="382349"/>
            <a:ext cx="8812915" cy="1234800"/>
          </a:xfrm>
        </p:spPr>
        <p:txBody>
          <a:bodyPr anchor="ctr">
            <a:normAutofit/>
          </a:bodyPr>
          <a:lstStyle/>
          <a:p>
            <a:r>
              <a:rPr lang="en-GB" dirty="0"/>
              <a:t>Step 2: Weight Loss Score</a:t>
            </a:r>
          </a:p>
        </p:txBody>
      </p:sp>
      <p:sp>
        <p:nvSpPr>
          <p:cNvPr id="13" name="Footer Placeholder 4">
            <a:extLst>
              <a:ext uri="{FF2B5EF4-FFF2-40B4-BE49-F238E27FC236}">
                <a16:creationId xmlns:a16="http://schemas.microsoft.com/office/drawing/2014/main" id="{B7BC4C53-6E33-C65F-3785-62A89F73A1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23445" y="6321714"/>
            <a:ext cx="7403008" cy="365125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r>
              <a:rPr lang="en-GB" b="1"/>
              <a:t>Bedfordshire, Luton and Milton Keynes Health and Care Partnership</a:t>
            </a:r>
            <a:endParaRPr lang="en-GB"/>
          </a:p>
        </p:txBody>
      </p:sp>
      <p:sp>
        <p:nvSpPr>
          <p:cNvPr id="15" name="Slide Number Placeholder 5">
            <a:extLst>
              <a:ext uri="{FF2B5EF4-FFF2-40B4-BE49-F238E27FC236}">
                <a16:creationId xmlns:a16="http://schemas.microsoft.com/office/drawing/2014/main" id="{D098DF5D-D0B1-C987-CD0C-133C424962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208568" y="6356350"/>
            <a:ext cx="487208" cy="365125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30A60DCE-9105-48A5-8A92-25C9283756D1}" type="slidenum">
              <a:rPr lang="en-GB" smtClean="0"/>
              <a:pPr>
                <a:spcAft>
                  <a:spcPts val="600"/>
                </a:spcAft>
              </a:pPr>
              <a:t>26</a:t>
            </a:fld>
            <a:endParaRPr lang="en-GB"/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0F4376EA-72BD-3006-946A-55E15714FA5F}"/>
              </a:ext>
            </a:extLst>
          </p:cNvPr>
          <p:cNvGrpSpPr/>
          <p:nvPr/>
        </p:nvGrpSpPr>
        <p:grpSpPr>
          <a:xfrm>
            <a:off x="523445" y="1845346"/>
            <a:ext cx="11321854" cy="4279354"/>
            <a:chOff x="523445" y="1845346"/>
            <a:chExt cx="11321854" cy="4279354"/>
          </a:xfrm>
        </p:grpSpPr>
        <p:sp>
          <p:nvSpPr>
            <p:cNvPr id="4" name="Rectangle: Rounded Corners 3">
              <a:extLst>
                <a:ext uri="{FF2B5EF4-FFF2-40B4-BE49-F238E27FC236}">
                  <a16:creationId xmlns:a16="http://schemas.microsoft.com/office/drawing/2014/main" id="{AF67D003-82F3-BE13-35C1-7FDCE2C2EBDD}"/>
                </a:ext>
              </a:extLst>
            </p:cNvPr>
            <p:cNvSpPr/>
            <p:nvPr/>
          </p:nvSpPr>
          <p:spPr>
            <a:xfrm>
              <a:off x="523445" y="1845346"/>
              <a:ext cx="11172331" cy="1222672"/>
            </a:xfrm>
            <a:prstGeom prst="roundRect">
              <a:avLst>
                <a:gd name="adj" fmla="val 10000"/>
              </a:avLst>
            </a:prstGeom>
          </p:spPr>
          <p:style>
            <a:lnRef idx="0">
              <a:schemeClr val="accent3">
                <a:hueOff val="0"/>
                <a:satOff val="0"/>
                <a:lumOff val="0"/>
                <a:alphaOff val="0"/>
              </a:schemeClr>
            </a:lnRef>
            <a:fillRef idx="1">
              <a:schemeClr val="accent3">
                <a:tint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3"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/>
            <a:lstStyle/>
            <a:p>
              <a:endParaRPr lang="en-GB"/>
            </a:p>
          </p:txBody>
        </p:sp>
        <p:sp>
          <p:nvSpPr>
            <p:cNvPr id="6" name="Rectangle 5" descr="Scale">
              <a:extLst>
                <a:ext uri="{FF2B5EF4-FFF2-40B4-BE49-F238E27FC236}">
                  <a16:creationId xmlns:a16="http://schemas.microsoft.com/office/drawing/2014/main" id="{27CB9D1B-9BAC-D79E-F86E-76C9C534F8C3}"/>
                </a:ext>
              </a:extLst>
            </p:cNvPr>
            <p:cNvSpPr/>
            <p:nvPr/>
          </p:nvSpPr>
          <p:spPr>
            <a:xfrm>
              <a:off x="893303" y="2120447"/>
              <a:ext cx="672470" cy="672470"/>
            </a:xfrm>
            <a:prstGeom prst="rect">
              <a:avLst/>
            </a:prstGeom>
            <a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3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en-GB"/>
            </a:p>
          </p:txBody>
        </p:sp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id="{1BB05DAD-FF61-1560-06A0-C7338400994D}"/>
                </a:ext>
              </a:extLst>
            </p:cNvPr>
            <p:cNvSpPr/>
            <p:nvPr/>
          </p:nvSpPr>
          <p:spPr>
            <a:xfrm>
              <a:off x="1935632" y="1845346"/>
              <a:ext cx="5027548" cy="1222672"/>
            </a:xfrm>
            <a:custGeom>
              <a:avLst/>
              <a:gdLst>
                <a:gd name="connsiteX0" fmla="*/ 0 w 5027548"/>
                <a:gd name="connsiteY0" fmla="*/ 0 h 1222672"/>
                <a:gd name="connsiteX1" fmla="*/ 5027548 w 5027548"/>
                <a:gd name="connsiteY1" fmla="*/ 0 h 1222672"/>
                <a:gd name="connsiteX2" fmla="*/ 5027548 w 5027548"/>
                <a:gd name="connsiteY2" fmla="*/ 1222672 h 1222672"/>
                <a:gd name="connsiteX3" fmla="*/ 0 w 5027548"/>
                <a:gd name="connsiteY3" fmla="*/ 1222672 h 1222672"/>
                <a:gd name="connsiteX4" fmla="*/ 0 w 5027548"/>
                <a:gd name="connsiteY4" fmla="*/ 0 h 12226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027548" h="1222672">
                  <a:moveTo>
                    <a:pt x="0" y="0"/>
                  </a:moveTo>
                  <a:lnTo>
                    <a:pt x="5027548" y="0"/>
                  </a:lnTo>
                  <a:lnTo>
                    <a:pt x="5027548" y="1222672"/>
                  </a:lnTo>
                  <a:lnTo>
                    <a:pt x="0" y="1222672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29400" tIns="129400" rIns="129400" bIns="129400" numCol="1" spcCol="1270" anchor="ctr" anchorCtr="0">
              <a:noAutofit/>
            </a:bodyPr>
            <a:lstStyle/>
            <a:p>
              <a:pPr marL="0" lvl="0" indent="0" algn="l" defTabSz="933450">
                <a:lnSpc>
                  <a:spcPct val="10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GB" sz="2100" kern="1200" dirty="0"/>
                <a:t>Uses current weight and weight from 3 months* ago</a:t>
              </a:r>
              <a:endParaRPr lang="en-US" sz="2100" kern="1200" dirty="0"/>
            </a:p>
          </p:txBody>
        </p:sp>
        <p:sp>
          <p:nvSpPr>
            <p:cNvPr id="10" name="Rectangle: Rounded Corners 9">
              <a:extLst>
                <a:ext uri="{FF2B5EF4-FFF2-40B4-BE49-F238E27FC236}">
                  <a16:creationId xmlns:a16="http://schemas.microsoft.com/office/drawing/2014/main" id="{03CAFDAC-9D91-1047-D70A-82C864F0B048}"/>
                </a:ext>
              </a:extLst>
            </p:cNvPr>
            <p:cNvSpPr/>
            <p:nvPr/>
          </p:nvSpPr>
          <p:spPr>
            <a:xfrm>
              <a:off x="523445" y="3430464"/>
              <a:ext cx="11172331" cy="1222672"/>
            </a:xfrm>
            <a:prstGeom prst="roundRect">
              <a:avLst>
                <a:gd name="adj" fmla="val 10000"/>
              </a:avLst>
            </a:prstGeom>
          </p:spPr>
          <p:style>
            <a:lnRef idx="0">
              <a:schemeClr val="accent3">
                <a:hueOff val="0"/>
                <a:satOff val="0"/>
                <a:lumOff val="0"/>
                <a:alphaOff val="0"/>
              </a:schemeClr>
            </a:lnRef>
            <a:fillRef idx="1">
              <a:schemeClr val="accent3">
                <a:tint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3"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/>
            <a:lstStyle/>
            <a:p>
              <a:endParaRPr lang="en-GB"/>
            </a:p>
          </p:txBody>
        </p:sp>
        <p:sp>
          <p:nvSpPr>
            <p:cNvPr id="12" name="Rectangle 11" descr="Calculator">
              <a:extLst>
                <a:ext uri="{FF2B5EF4-FFF2-40B4-BE49-F238E27FC236}">
                  <a16:creationId xmlns:a16="http://schemas.microsoft.com/office/drawing/2014/main" id="{9D5B1B69-599A-A691-70CF-AFDEFFC62C87}"/>
                </a:ext>
              </a:extLst>
            </p:cNvPr>
            <p:cNvSpPr/>
            <p:nvPr/>
          </p:nvSpPr>
          <p:spPr>
            <a:xfrm>
              <a:off x="893303" y="3648788"/>
              <a:ext cx="672470" cy="672470"/>
            </a:xfrm>
            <a:prstGeom prst="rect">
              <a:avLst/>
            </a:prstGeom>
            <a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3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en-GB"/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D9D84370-040F-B793-9D8E-A2DD5FDF271C}"/>
                </a:ext>
              </a:extLst>
            </p:cNvPr>
            <p:cNvSpPr/>
            <p:nvPr/>
          </p:nvSpPr>
          <p:spPr>
            <a:xfrm>
              <a:off x="1935632" y="3212976"/>
              <a:ext cx="9056912" cy="1222672"/>
            </a:xfrm>
            <a:custGeom>
              <a:avLst/>
              <a:gdLst>
                <a:gd name="connsiteX0" fmla="*/ 0 w 5027548"/>
                <a:gd name="connsiteY0" fmla="*/ 0 h 1222672"/>
                <a:gd name="connsiteX1" fmla="*/ 5027548 w 5027548"/>
                <a:gd name="connsiteY1" fmla="*/ 0 h 1222672"/>
                <a:gd name="connsiteX2" fmla="*/ 5027548 w 5027548"/>
                <a:gd name="connsiteY2" fmla="*/ 1222672 h 1222672"/>
                <a:gd name="connsiteX3" fmla="*/ 0 w 5027548"/>
                <a:gd name="connsiteY3" fmla="*/ 1222672 h 1222672"/>
                <a:gd name="connsiteX4" fmla="*/ 0 w 5027548"/>
                <a:gd name="connsiteY4" fmla="*/ 0 h 12226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027548" h="1222672">
                  <a:moveTo>
                    <a:pt x="0" y="0"/>
                  </a:moveTo>
                  <a:lnTo>
                    <a:pt x="5027548" y="0"/>
                  </a:lnTo>
                  <a:lnTo>
                    <a:pt x="5027548" y="1222672"/>
                  </a:lnTo>
                  <a:lnTo>
                    <a:pt x="0" y="1222672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29400" tIns="129400" rIns="129400" bIns="129400" numCol="1" spcCol="1270" anchor="ctr" anchorCtr="0">
              <a:noAutofit/>
            </a:bodyPr>
            <a:lstStyle/>
            <a:p>
              <a:pPr marL="0" lvl="0" indent="0" algn="l" defTabSz="933450">
                <a:lnSpc>
                  <a:spcPct val="10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GB" sz="2100" kern="1200" dirty="0"/>
                <a:t>Calculation: </a:t>
              </a:r>
              <a:r>
                <a:rPr lang="en-GB" sz="2100" u="sng" kern="1200" dirty="0"/>
                <a:t>(Weight from 3 months* ago – Current weight)</a:t>
              </a:r>
              <a:r>
                <a:rPr lang="en-GB" sz="2100" kern="1200" dirty="0"/>
                <a:t> x 100</a:t>
              </a:r>
              <a:endParaRPr lang="en-US" sz="2100" kern="1200" dirty="0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1D58D6A8-B10C-93E0-47CF-37A4817DF82C}"/>
                </a:ext>
              </a:extLst>
            </p:cNvPr>
            <p:cNvSpPr/>
            <p:nvPr/>
          </p:nvSpPr>
          <p:spPr>
            <a:xfrm>
              <a:off x="4747782" y="3573016"/>
              <a:ext cx="4732594" cy="1222672"/>
            </a:xfrm>
            <a:custGeom>
              <a:avLst/>
              <a:gdLst>
                <a:gd name="connsiteX0" fmla="*/ 0 w 4732594"/>
                <a:gd name="connsiteY0" fmla="*/ 0 h 1222672"/>
                <a:gd name="connsiteX1" fmla="*/ 4732594 w 4732594"/>
                <a:gd name="connsiteY1" fmla="*/ 0 h 1222672"/>
                <a:gd name="connsiteX2" fmla="*/ 4732594 w 4732594"/>
                <a:gd name="connsiteY2" fmla="*/ 1222672 h 1222672"/>
                <a:gd name="connsiteX3" fmla="*/ 0 w 4732594"/>
                <a:gd name="connsiteY3" fmla="*/ 1222672 h 1222672"/>
                <a:gd name="connsiteX4" fmla="*/ 0 w 4732594"/>
                <a:gd name="connsiteY4" fmla="*/ 0 h 12226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732594" h="1222672">
                  <a:moveTo>
                    <a:pt x="0" y="0"/>
                  </a:moveTo>
                  <a:lnTo>
                    <a:pt x="4732594" y="0"/>
                  </a:lnTo>
                  <a:lnTo>
                    <a:pt x="4732594" y="1222672"/>
                  </a:lnTo>
                  <a:lnTo>
                    <a:pt x="0" y="1222672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29400" tIns="129400" rIns="129400" bIns="129400" numCol="1" spcCol="1270" anchor="ctr" anchorCtr="0">
              <a:noAutofit/>
            </a:bodyPr>
            <a:lstStyle/>
            <a:p>
              <a:pPr marL="0" lvl="0" indent="0" algn="l" defTabSz="711200">
                <a:lnSpc>
                  <a:spcPct val="10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GB" sz="2100" kern="1200" dirty="0"/>
                <a:t>Weight from 3 months ago</a:t>
              </a:r>
              <a:endParaRPr lang="en-US" sz="2100" kern="1200" dirty="0"/>
            </a:p>
          </p:txBody>
        </p:sp>
        <p:sp>
          <p:nvSpPr>
            <p:cNvPr id="17" name="Rectangle: Rounded Corners 16">
              <a:extLst>
                <a:ext uri="{FF2B5EF4-FFF2-40B4-BE49-F238E27FC236}">
                  <a16:creationId xmlns:a16="http://schemas.microsoft.com/office/drawing/2014/main" id="{9D2E9257-CD9F-045B-855A-8FCBEF574E7A}"/>
                </a:ext>
              </a:extLst>
            </p:cNvPr>
            <p:cNvSpPr/>
            <p:nvPr/>
          </p:nvSpPr>
          <p:spPr>
            <a:xfrm>
              <a:off x="523445" y="4902028"/>
              <a:ext cx="11172331" cy="1222672"/>
            </a:xfrm>
            <a:prstGeom prst="roundRect">
              <a:avLst>
                <a:gd name="adj" fmla="val 10000"/>
              </a:avLst>
            </a:prstGeom>
          </p:spPr>
          <p:style>
            <a:lnRef idx="0">
              <a:schemeClr val="accent3">
                <a:hueOff val="0"/>
                <a:satOff val="0"/>
                <a:lumOff val="0"/>
                <a:alphaOff val="0"/>
              </a:schemeClr>
            </a:lnRef>
            <a:fillRef idx="1">
              <a:schemeClr val="accent3">
                <a:tint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3"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/>
            <a:lstStyle/>
            <a:p>
              <a:endParaRPr lang="en-GB"/>
            </a:p>
          </p:txBody>
        </p:sp>
        <p:sp>
          <p:nvSpPr>
            <p:cNvPr id="18" name="Rectangle 17" descr="Dumbbell">
              <a:extLst>
                <a:ext uri="{FF2B5EF4-FFF2-40B4-BE49-F238E27FC236}">
                  <a16:creationId xmlns:a16="http://schemas.microsoft.com/office/drawing/2014/main" id="{D401A8BB-EDA3-7603-0352-6D9DD137787C}"/>
                </a:ext>
              </a:extLst>
            </p:cNvPr>
            <p:cNvSpPr/>
            <p:nvPr/>
          </p:nvSpPr>
          <p:spPr>
            <a:xfrm>
              <a:off x="893303" y="5177130"/>
              <a:ext cx="672470" cy="672470"/>
            </a:xfrm>
            <a:prstGeom prst="rect">
              <a:avLst/>
            </a:prstGeom>
            <a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3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en-GB"/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CA77FE08-AD63-1AF1-CE5C-BCA5A2236E06}"/>
                </a:ext>
              </a:extLst>
            </p:cNvPr>
            <p:cNvSpPr/>
            <p:nvPr/>
          </p:nvSpPr>
          <p:spPr>
            <a:xfrm>
              <a:off x="7321806" y="1856550"/>
              <a:ext cx="4523493" cy="1222672"/>
            </a:xfrm>
            <a:custGeom>
              <a:avLst/>
              <a:gdLst>
                <a:gd name="connsiteX0" fmla="*/ 0 w 9760143"/>
                <a:gd name="connsiteY0" fmla="*/ 0 h 1222672"/>
                <a:gd name="connsiteX1" fmla="*/ 9760143 w 9760143"/>
                <a:gd name="connsiteY1" fmla="*/ 0 h 1222672"/>
                <a:gd name="connsiteX2" fmla="*/ 9760143 w 9760143"/>
                <a:gd name="connsiteY2" fmla="*/ 1222672 h 1222672"/>
                <a:gd name="connsiteX3" fmla="*/ 0 w 9760143"/>
                <a:gd name="connsiteY3" fmla="*/ 1222672 h 1222672"/>
                <a:gd name="connsiteX4" fmla="*/ 0 w 9760143"/>
                <a:gd name="connsiteY4" fmla="*/ 0 h 12226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760143" h="1222672">
                  <a:moveTo>
                    <a:pt x="0" y="0"/>
                  </a:moveTo>
                  <a:lnTo>
                    <a:pt x="9760143" y="0"/>
                  </a:lnTo>
                  <a:lnTo>
                    <a:pt x="9760143" y="1222672"/>
                  </a:lnTo>
                  <a:lnTo>
                    <a:pt x="0" y="1222672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29400" tIns="129400" rIns="129400" bIns="129400" numCol="1" spcCol="1270" anchor="ctr" anchorCtr="0">
              <a:noAutofit/>
            </a:bodyPr>
            <a:lstStyle/>
            <a:p>
              <a:pPr marL="0" lvl="0" indent="0" algn="l" defTabSz="933450">
                <a:lnSpc>
                  <a:spcPct val="10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GB" i="1" kern="1200" dirty="0"/>
                <a:t>*Some electronic care systems take weight from 6 months ago/highest weight from past 3-6 months</a:t>
              </a:r>
              <a:endParaRPr lang="en-US" kern="1200" dirty="0"/>
            </a:p>
          </p:txBody>
        </p:sp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7DBBB490-B141-DA7A-029F-85C363B3086F}"/>
                </a:ext>
              </a:extLst>
            </p:cNvPr>
            <p:cNvSpPr/>
            <p:nvPr/>
          </p:nvSpPr>
          <p:spPr>
            <a:xfrm>
              <a:off x="2183127" y="4869160"/>
              <a:ext cx="8737409" cy="1222672"/>
            </a:xfrm>
            <a:custGeom>
              <a:avLst/>
              <a:gdLst>
                <a:gd name="connsiteX0" fmla="*/ 0 w 4732594"/>
                <a:gd name="connsiteY0" fmla="*/ 0 h 1222672"/>
                <a:gd name="connsiteX1" fmla="*/ 4732594 w 4732594"/>
                <a:gd name="connsiteY1" fmla="*/ 0 h 1222672"/>
                <a:gd name="connsiteX2" fmla="*/ 4732594 w 4732594"/>
                <a:gd name="connsiteY2" fmla="*/ 1222672 h 1222672"/>
                <a:gd name="connsiteX3" fmla="*/ 0 w 4732594"/>
                <a:gd name="connsiteY3" fmla="*/ 1222672 h 1222672"/>
                <a:gd name="connsiteX4" fmla="*/ 0 w 4732594"/>
                <a:gd name="connsiteY4" fmla="*/ 0 h 12226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732594" h="1222672">
                  <a:moveTo>
                    <a:pt x="0" y="0"/>
                  </a:moveTo>
                  <a:lnTo>
                    <a:pt x="4732594" y="0"/>
                  </a:lnTo>
                  <a:lnTo>
                    <a:pt x="4732594" y="1222672"/>
                  </a:lnTo>
                  <a:lnTo>
                    <a:pt x="0" y="1222672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29400" tIns="129400" rIns="129400" bIns="129400" numCol="1" spcCol="1270" anchor="ctr" anchorCtr="0">
              <a:noAutofit/>
            </a:bodyPr>
            <a:lstStyle/>
            <a:p>
              <a:pPr marL="0" lvl="0" indent="0" algn="l" defTabSz="711200">
                <a:lnSpc>
                  <a:spcPct val="10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GB" sz="2400" b="1" kern="1200" dirty="0">
                  <a:solidFill>
                    <a:schemeClr val="accent5"/>
                  </a:solidFill>
                </a:rPr>
                <a:t>&lt;5</a:t>
              </a:r>
              <a:r>
                <a:rPr lang="en-GB" sz="2400" b="1" dirty="0">
                  <a:solidFill>
                    <a:schemeClr val="accent5"/>
                  </a:solidFill>
                </a:rPr>
                <a:t>%</a:t>
              </a:r>
              <a:r>
                <a:rPr lang="en-GB" sz="2400" b="1" kern="1200" dirty="0">
                  <a:solidFill>
                    <a:schemeClr val="accent5"/>
                  </a:solidFill>
                </a:rPr>
                <a:t> = 0 			</a:t>
              </a:r>
              <a:r>
                <a:rPr lang="en-GB" sz="2400" b="1" kern="1200" dirty="0">
                  <a:solidFill>
                    <a:schemeClr val="accent4"/>
                  </a:solidFill>
                </a:rPr>
                <a:t>5-10% = 1               </a:t>
              </a:r>
              <a:r>
                <a:rPr lang="en-GB" sz="2400" b="1" kern="1200" dirty="0">
                  <a:solidFill>
                    <a:srgbClr val="FF0000"/>
                  </a:solidFill>
                </a:rPr>
                <a:t>&gt;10% = 2</a:t>
              </a:r>
              <a:endParaRPr lang="en-US" sz="2400" kern="1200" dirty="0">
                <a:solidFill>
                  <a:srgbClr val="FF00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41946142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C3413D31-9967-4BF3-3FDD-DCFA084D5C31}"/>
              </a:ext>
            </a:extLst>
          </p:cNvPr>
          <p:cNvSpPr/>
          <p:nvPr/>
        </p:nvSpPr>
        <p:spPr>
          <a:xfrm>
            <a:off x="6897166" y="1676701"/>
            <a:ext cx="3447306" cy="2806859"/>
          </a:xfrm>
          <a:prstGeom prst="roundRect">
            <a:avLst>
              <a:gd name="adj" fmla="val 10000"/>
            </a:avLst>
          </a:prstGeom>
        </p:spPr>
        <p:style>
          <a:lnRef idx="0">
            <a:schemeClr val="accent3">
              <a:hueOff val="0"/>
              <a:satOff val="0"/>
              <a:lumOff val="0"/>
              <a:alphaOff val="0"/>
            </a:schemeClr>
          </a:lnRef>
          <a:fillRef idx="1">
            <a:schemeClr val="accent3">
              <a:tint val="40000"/>
              <a:hueOff val="0"/>
              <a:satOff val="0"/>
              <a:lumOff val="0"/>
              <a:alphaOff val="0"/>
            </a:schemeClr>
          </a:fillRef>
          <a:effectRef idx="0">
            <a:schemeClr val="accent3"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endParaRPr lang="en-GB"/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E0C75D73-AC2D-28B5-43CA-4ACBC99E4AA1}"/>
              </a:ext>
            </a:extLst>
          </p:cNvPr>
          <p:cNvSpPr/>
          <p:nvPr/>
        </p:nvSpPr>
        <p:spPr>
          <a:xfrm>
            <a:off x="1904299" y="1702261"/>
            <a:ext cx="3447308" cy="2806859"/>
          </a:xfrm>
          <a:prstGeom prst="roundRect">
            <a:avLst>
              <a:gd name="adj" fmla="val 10000"/>
            </a:avLst>
          </a:prstGeom>
        </p:spPr>
        <p:style>
          <a:lnRef idx="0">
            <a:schemeClr val="accent3">
              <a:hueOff val="0"/>
              <a:satOff val="0"/>
              <a:lumOff val="0"/>
              <a:alphaOff val="0"/>
            </a:schemeClr>
          </a:lnRef>
          <a:fillRef idx="1">
            <a:schemeClr val="accent3">
              <a:tint val="40000"/>
              <a:hueOff val="0"/>
              <a:satOff val="0"/>
              <a:lumOff val="0"/>
              <a:alphaOff val="0"/>
            </a:schemeClr>
          </a:fillRef>
          <a:effectRef idx="0">
            <a:schemeClr val="accent3"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Total ‘MUST’ Score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04863" y="2208485"/>
            <a:ext cx="2713779" cy="1828799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GB" b="1" dirty="0">
                <a:solidFill>
                  <a:schemeClr val="tx2"/>
                </a:solidFill>
              </a:rPr>
              <a:t>BMI Score                                       </a:t>
            </a:r>
          </a:p>
          <a:p>
            <a:pPr marL="0" indent="0" algn="ctr">
              <a:buNone/>
            </a:pPr>
            <a:r>
              <a:rPr lang="en-GB" b="1" dirty="0">
                <a:solidFill>
                  <a:srgbClr val="00B050"/>
                </a:solidFill>
              </a:rPr>
              <a:t>&gt;20kg/m</a:t>
            </a:r>
            <a:r>
              <a:rPr lang="en-GB" b="1" baseline="30000" dirty="0">
                <a:solidFill>
                  <a:srgbClr val="00B050"/>
                </a:solidFill>
              </a:rPr>
              <a:t>2</a:t>
            </a:r>
            <a:r>
              <a:rPr lang="en-GB" b="1" dirty="0">
                <a:solidFill>
                  <a:srgbClr val="00B050"/>
                </a:solidFill>
              </a:rPr>
              <a:t> = 0</a:t>
            </a:r>
          </a:p>
          <a:p>
            <a:pPr marL="0" indent="0" algn="ctr">
              <a:buNone/>
            </a:pPr>
            <a:r>
              <a:rPr lang="en-GB" b="1" dirty="0">
                <a:solidFill>
                  <a:srgbClr val="FFC000"/>
                </a:solidFill>
              </a:rPr>
              <a:t>18.5-20kg/m</a:t>
            </a:r>
            <a:r>
              <a:rPr lang="en-GB" b="1" baseline="30000" dirty="0">
                <a:solidFill>
                  <a:srgbClr val="FFC000"/>
                </a:solidFill>
              </a:rPr>
              <a:t>2</a:t>
            </a:r>
            <a:r>
              <a:rPr lang="en-GB" b="1" dirty="0">
                <a:solidFill>
                  <a:srgbClr val="FFC000"/>
                </a:solidFill>
              </a:rPr>
              <a:t> = 1</a:t>
            </a:r>
          </a:p>
          <a:p>
            <a:pPr marL="0" indent="0" algn="ctr">
              <a:buNone/>
            </a:pPr>
            <a:r>
              <a:rPr lang="en-GB" b="1" dirty="0">
                <a:solidFill>
                  <a:srgbClr val="FF0000"/>
                </a:solidFill>
              </a:rPr>
              <a:t>&lt;18.5kg/m</a:t>
            </a:r>
            <a:r>
              <a:rPr lang="en-GB" b="1" baseline="30000" dirty="0">
                <a:solidFill>
                  <a:srgbClr val="FF0000"/>
                </a:solidFill>
              </a:rPr>
              <a:t>2</a:t>
            </a:r>
            <a:r>
              <a:rPr lang="en-GB" b="1" dirty="0">
                <a:solidFill>
                  <a:srgbClr val="FF0000"/>
                </a:solidFill>
              </a:rPr>
              <a:t> = 2		</a:t>
            </a:r>
            <a:endParaRPr lang="en-GB" b="1" dirty="0"/>
          </a:p>
          <a:p>
            <a:pPr marL="0" indent="0" algn="ctr">
              <a:buNone/>
            </a:pPr>
            <a:endParaRPr lang="en-GB" dirty="0"/>
          </a:p>
        </p:txBody>
      </p:sp>
      <p:sp>
        <p:nvSpPr>
          <p:cNvPr id="5" name="Rectangle 4"/>
          <p:cNvSpPr/>
          <p:nvPr/>
        </p:nvSpPr>
        <p:spPr>
          <a:xfrm>
            <a:off x="7176120" y="2146128"/>
            <a:ext cx="2664296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 algn="ctr"/>
            <a:r>
              <a:rPr lang="en-GB" sz="2400" b="1" dirty="0">
                <a:solidFill>
                  <a:schemeClr val="tx2"/>
                </a:solidFill>
              </a:rPr>
              <a:t>Weight Loss </a:t>
            </a:r>
          </a:p>
          <a:p>
            <a:pPr lvl="1" algn="ctr"/>
            <a:r>
              <a:rPr lang="en-GB" sz="2400" b="1" dirty="0">
                <a:solidFill>
                  <a:srgbClr val="00B050"/>
                </a:solidFill>
              </a:rPr>
              <a:t>&lt;5% = 0</a:t>
            </a:r>
          </a:p>
          <a:p>
            <a:pPr lvl="1" algn="ctr"/>
            <a:r>
              <a:rPr lang="en-GB" sz="2400" b="1" dirty="0">
                <a:solidFill>
                  <a:srgbClr val="FFC000"/>
                </a:solidFill>
              </a:rPr>
              <a:t>5-10% = 1</a:t>
            </a:r>
          </a:p>
          <a:p>
            <a:pPr lvl="1" algn="ctr"/>
            <a:r>
              <a:rPr lang="en-GB" sz="2400" b="1" dirty="0">
                <a:solidFill>
                  <a:srgbClr val="FF0000"/>
                </a:solidFill>
              </a:rPr>
              <a:t>&gt;10% = 2</a:t>
            </a:r>
          </a:p>
        </p:txBody>
      </p:sp>
      <p:pic>
        <p:nvPicPr>
          <p:cNvPr id="6" name="Picture 5" descr="Plus – Wiktionary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6" t="-82" r="196" b="82"/>
          <a:stretch/>
        </p:blipFill>
        <p:spPr>
          <a:xfrm>
            <a:off x="5285746" y="2320493"/>
            <a:ext cx="1620507" cy="1716791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177142" y="4653136"/>
            <a:ext cx="783771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/>
              <a:t>Total MUST score will always be between 0-4</a:t>
            </a:r>
          </a:p>
          <a:p>
            <a:pPr algn="ctr"/>
            <a:endParaRPr lang="en-GB" sz="2400" b="1" dirty="0"/>
          </a:p>
          <a:p>
            <a:pPr algn="ctr"/>
            <a:r>
              <a:rPr lang="en-GB" sz="2400" dirty="0"/>
              <a:t>Most electronic care systems do the maths for you!</a:t>
            </a:r>
          </a:p>
          <a:p>
            <a:pPr algn="ctr"/>
            <a:endParaRPr lang="en-GB" sz="3600" dirty="0"/>
          </a:p>
        </p:txBody>
      </p:sp>
    </p:spTree>
    <p:extLst>
      <p:ext uri="{BB962C8B-B14F-4D97-AF65-F5344CB8AC3E}">
        <p14:creationId xmlns:p14="http://schemas.microsoft.com/office/powerpoint/2010/main" val="407727865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3445" y="1614700"/>
            <a:ext cx="11145110" cy="1230577"/>
          </a:xfrm>
        </p:spPr>
        <p:txBody>
          <a:bodyPr>
            <a:normAutofit/>
          </a:bodyPr>
          <a:lstStyle/>
          <a:p>
            <a:pPr marL="457202"/>
            <a:r>
              <a:rPr lang="en-GB" dirty="0"/>
              <a:t>Most care plan software calculates BMI, percentage weight loss, and MUST for you when you input current weight </a:t>
            </a:r>
          </a:p>
          <a:p>
            <a:pPr marL="457202"/>
            <a:r>
              <a:rPr lang="en-GB" dirty="0"/>
              <a:t>Take care if you need to input the BMI and weight loss score</a:t>
            </a:r>
          </a:p>
          <a:p>
            <a:pPr marL="114302" indent="0">
              <a:buNone/>
            </a:pPr>
            <a:endParaRPr lang="en-GB" dirty="0"/>
          </a:p>
        </p:txBody>
      </p:sp>
      <p:sp>
        <p:nvSpPr>
          <p:cNvPr id="8" name="Title 7">
            <a:extLst>
              <a:ext uri="{FF2B5EF4-FFF2-40B4-BE49-F238E27FC236}">
                <a16:creationId xmlns:a16="http://schemas.microsoft.com/office/drawing/2014/main" id="{ACA2A9FC-6B3B-CA7B-0320-570BA0C9F7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Electronic care plans - PCS</a:t>
            </a:r>
          </a:p>
        </p:txBody>
      </p:sp>
      <p:pic>
        <p:nvPicPr>
          <p:cNvPr id="3076" name="Picture 4">
            <a:extLst>
              <a:ext uri="{FF2B5EF4-FFF2-40B4-BE49-F238E27FC236}">
                <a16:creationId xmlns:a16="http://schemas.microsoft.com/office/drawing/2014/main" id="{8374DAF0-7559-27AF-044F-6C580BC1082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1423" y="2845277"/>
            <a:ext cx="7077075" cy="3657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Oval 1">
            <a:extLst>
              <a:ext uri="{FF2B5EF4-FFF2-40B4-BE49-F238E27FC236}">
                <a16:creationId xmlns:a16="http://schemas.microsoft.com/office/drawing/2014/main" id="{B60A094E-FC2B-EAD3-78A3-BB5716861996}"/>
              </a:ext>
            </a:extLst>
          </p:cNvPr>
          <p:cNvSpPr/>
          <p:nvPr/>
        </p:nvSpPr>
        <p:spPr>
          <a:xfrm>
            <a:off x="839416" y="3737973"/>
            <a:ext cx="1800200" cy="936104"/>
          </a:xfrm>
          <a:prstGeom prst="ellipse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4">
              <a:shade val="15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6AA09787-673A-13A8-DFAA-DA8D7C1A1910}"/>
              </a:ext>
            </a:extLst>
          </p:cNvPr>
          <p:cNvSpPr/>
          <p:nvPr/>
        </p:nvSpPr>
        <p:spPr>
          <a:xfrm>
            <a:off x="839416" y="4775248"/>
            <a:ext cx="1800200" cy="936104"/>
          </a:xfrm>
          <a:prstGeom prst="ellipse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4">
              <a:shade val="15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EA718DDA-64D2-0B8E-1766-260F3929CB96}"/>
              </a:ext>
            </a:extLst>
          </p:cNvPr>
          <p:cNvCxnSpPr/>
          <p:nvPr/>
        </p:nvCxnSpPr>
        <p:spPr>
          <a:xfrm flipH="1" flipV="1">
            <a:off x="2639616" y="4206025"/>
            <a:ext cx="1810344" cy="231087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4C16A9EC-31E2-08CE-8718-E98EA10DEEF3}"/>
              </a:ext>
            </a:extLst>
          </p:cNvPr>
          <p:cNvCxnSpPr>
            <a:cxnSpLocks/>
            <a:stCxn id="3076" idx="2"/>
          </p:cNvCxnSpPr>
          <p:nvPr/>
        </p:nvCxnSpPr>
        <p:spPr>
          <a:xfrm flipH="1" flipV="1">
            <a:off x="2639616" y="5254300"/>
            <a:ext cx="1810345" cy="1248577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5766781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4463" y="1469890"/>
            <a:ext cx="9075334" cy="5166040"/>
          </a:xfrm>
        </p:spPr>
      </p:pic>
      <p:sp>
        <p:nvSpPr>
          <p:cNvPr id="4" name="Title 3">
            <a:extLst>
              <a:ext uri="{FF2B5EF4-FFF2-40B4-BE49-F238E27FC236}">
                <a16:creationId xmlns:a16="http://schemas.microsoft.com/office/drawing/2014/main" id="{F09707F7-181C-AFE3-0A4F-DB2A3E8A73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Electronic care plans - CMS</a:t>
            </a:r>
          </a:p>
        </p:txBody>
      </p:sp>
    </p:spTree>
    <p:extLst>
      <p:ext uri="{BB962C8B-B14F-4D97-AF65-F5344CB8AC3E}">
        <p14:creationId xmlns:p14="http://schemas.microsoft.com/office/powerpoint/2010/main" val="146336675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4DCA5D-3D53-AB42-A9D7-2D9FF2CBAD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Learning objectives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A604668-6A4E-BD44-B3F8-B4DFF7F31E0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3445" y="1844824"/>
            <a:ext cx="5572555" cy="4280400"/>
          </a:xfrm>
        </p:spPr>
        <p:txBody>
          <a:bodyPr>
            <a:normAutofit lnSpcReduction="10000"/>
          </a:bodyPr>
          <a:lstStyle/>
          <a:p>
            <a:r>
              <a:rPr lang="en-GB" b="1" dirty="0">
                <a:solidFill>
                  <a:schemeClr val="tx2"/>
                </a:solidFill>
              </a:rPr>
              <a:t>Understanding malnutrition</a:t>
            </a:r>
          </a:p>
          <a:p>
            <a:pPr lvl="1"/>
            <a:r>
              <a:rPr lang="en-GB" dirty="0"/>
              <a:t>The definition of malnutrition </a:t>
            </a:r>
          </a:p>
          <a:p>
            <a:pPr lvl="1"/>
            <a:r>
              <a:rPr lang="en-GB" dirty="0"/>
              <a:t>Causes of malnutrition and groups particularly at risk</a:t>
            </a:r>
          </a:p>
          <a:p>
            <a:pPr lvl="1"/>
            <a:r>
              <a:rPr lang="en-GB" dirty="0"/>
              <a:t>The consequences of malnutrition </a:t>
            </a:r>
          </a:p>
          <a:p>
            <a:pPr lvl="1"/>
            <a:r>
              <a:rPr lang="en-GB" dirty="0"/>
              <a:t>How to identify malnutrition risk using the ‘MUST’ tool </a:t>
            </a:r>
          </a:p>
          <a:p>
            <a:pPr lvl="1"/>
            <a:r>
              <a:rPr lang="en-GB" dirty="0"/>
              <a:t>How and when to take a weight/height (including use of alternative measures)</a:t>
            </a:r>
          </a:p>
          <a:p>
            <a:pPr lvl="1"/>
            <a:r>
              <a:rPr lang="en-GB" dirty="0"/>
              <a:t>How to set an appropriate nutritional aim </a:t>
            </a:r>
          </a:p>
          <a:p>
            <a:pPr lvl="1"/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771E568-38A4-1E40-B4A5-8E61A00E0A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b="1"/>
              <a:t>Bedfordshire, Luton and Milton Keynes Health and Care Partnership</a:t>
            </a:r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236DA71-41E4-CB46-8D9E-57767D900C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A60DCE-9105-48A5-8A92-25C9283756D1}" type="slidenum">
              <a:rPr lang="en-GB" smtClean="0"/>
              <a:pPr/>
              <a:t>3</a:t>
            </a:fld>
            <a:endParaRPr lang="en-GB" dirty="0"/>
          </a:p>
        </p:txBody>
      </p:sp>
      <p:sp>
        <p:nvSpPr>
          <p:cNvPr id="3" name="Content Placeholder 5">
            <a:extLst>
              <a:ext uri="{FF2B5EF4-FFF2-40B4-BE49-F238E27FC236}">
                <a16:creationId xmlns:a16="http://schemas.microsoft.com/office/drawing/2014/main" id="{928A0A43-9232-4BF7-7B33-0ED1BED54CB0}"/>
              </a:ext>
            </a:extLst>
          </p:cNvPr>
          <p:cNvSpPr txBox="1">
            <a:spLocks/>
          </p:cNvSpPr>
          <p:nvPr/>
        </p:nvSpPr>
        <p:spPr>
          <a:xfrm>
            <a:off x="6312024" y="1840637"/>
            <a:ext cx="5572555" cy="4280400"/>
          </a:xfrm>
          <a:prstGeom prst="rect">
            <a:avLst/>
          </a:prstGeom>
        </p:spPr>
        <p:txBody>
          <a:bodyPr vert="horz" lIns="0" tIns="0" rIns="0" bIns="0" rtlCol="0">
            <a:normAutofit fontScale="92500"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Clr>
                <a:srgbClr val="106FB8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Clr>
                <a:srgbClr val="106FB8"/>
              </a:buClr>
              <a:buFont typeface="Arial" panose="020B0604020202020204" pitchFamily="34" charset="0"/>
              <a:buChar char="–"/>
              <a:defRPr sz="2200" kern="120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Clr>
                <a:srgbClr val="106FB8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Clr>
                <a:srgbClr val="106FB8"/>
              </a:buClr>
              <a:buFont typeface="Arial" panose="020B0604020202020204" pitchFamily="34" charset="0"/>
              <a:buChar char="–"/>
              <a:defRPr sz="1800" kern="120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Clr>
                <a:srgbClr val="106FB8"/>
              </a:buClr>
              <a:buFont typeface="Arial" panose="020B0604020202020204" pitchFamily="34" charset="0"/>
              <a:buChar char="»"/>
              <a:defRPr sz="1600" kern="120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b="1" dirty="0">
                <a:solidFill>
                  <a:schemeClr val="tx2"/>
                </a:solidFill>
              </a:rPr>
              <a:t>A food-based approach</a:t>
            </a:r>
          </a:p>
          <a:p>
            <a:pPr lvl="1"/>
            <a:r>
              <a:rPr lang="en-GB" dirty="0"/>
              <a:t>‘MUST’ management guidelines</a:t>
            </a:r>
          </a:p>
          <a:p>
            <a:pPr lvl="1"/>
            <a:r>
              <a:rPr lang="en-GB" dirty="0"/>
              <a:t>Food-based management principles</a:t>
            </a:r>
          </a:p>
          <a:p>
            <a:pPr lvl="1"/>
            <a:r>
              <a:rPr lang="en-GB" dirty="0"/>
              <a:t>Nutrient dense snacks</a:t>
            </a:r>
          </a:p>
          <a:p>
            <a:pPr lvl="1"/>
            <a:r>
              <a:rPr lang="en-GB" dirty="0"/>
              <a:t>Nourishing drinks and oral nutritional supplements</a:t>
            </a:r>
          </a:p>
          <a:p>
            <a:pPr lvl="1"/>
            <a:r>
              <a:rPr lang="en-GB" dirty="0"/>
              <a:t>How and when to complete a nutritional care plan </a:t>
            </a:r>
          </a:p>
          <a:p>
            <a:pPr lvl="1"/>
            <a:r>
              <a:rPr lang="en-GB" dirty="0"/>
              <a:t>How and when to complete food and fluids charts</a:t>
            </a:r>
          </a:p>
          <a:p>
            <a:pPr lvl="1"/>
            <a:r>
              <a:rPr lang="en-GB" dirty="0"/>
              <a:t>Specific nutritional considerations in the following areas: dysphagia, dementia, diabetes, end of life care 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9344383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BD3FEC7-C560-E5A7-504E-42B74192350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CA3793-0B14-D4E1-A723-5CCB47613A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89542" y="2811600"/>
            <a:ext cx="8812915" cy="1234800"/>
          </a:xfrm>
        </p:spPr>
        <p:txBody>
          <a:bodyPr>
            <a:noAutofit/>
          </a:bodyPr>
          <a:lstStyle/>
          <a:p>
            <a:pPr algn="ctr"/>
            <a:r>
              <a:rPr lang="en-US" dirty="0"/>
              <a:t>How often do you weigh your residents?</a:t>
            </a:r>
            <a:br>
              <a:rPr lang="en-US" dirty="0"/>
            </a:br>
            <a:br>
              <a:rPr lang="en-US" dirty="0"/>
            </a:br>
            <a:r>
              <a:rPr lang="en-US" dirty="0"/>
              <a:t>Is there anyone you can’t weigh?    How do you monitor them?</a:t>
            </a:r>
            <a:br>
              <a:rPr lang="en-US" dirty="0"/>
            </a:br>
            <a:br>
              <a:rPr lang="en-US" dirty="0"/>
            </a:br>
            <a:r>
              <a:rPr lang="en-US" dirty="0"/>
              <a:t>How would you obtain someone’s height?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25F13D1-4999-8DDB-D345-8390DA035F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b="1"/>
              <a:t>Bedfordshire, Luton and Milton Keynes Health and Care Partnership</a:t>
            </a:r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89609CB-91B9-FF81-23E9-E5A45BEEEE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A60DCE-9105-48A5-8A92-25C9283756D1}" type="slidenum">
              <a:rPr lang="en-GB" smtClean="0"/>
              <a:pPr/>
              <a:t>30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1980143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E236987-4092-4EA1-F499-626D72A3F4D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36CC3B-7879-3D50-132F-1B0B24CE32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3445" y="382349"/>
            <a:ext cx="8812915" cy="1234800"/>
          </a:xfrm>
        </p:spPr>
        <p:txBody>
          <a:bodyPr anchor="ctr">
            <a:normAutofit/>
          </a:bodyPr>
          <a:lstStyle/>
          <a:p>
            <a:r>
              <a:rPr lang="en-US" dirty="0"/>
              <a:t>Collecting anthropometrics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3F31993-4B38-9E2A-E267-B7E159889E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23445" y="6321714"/>
            <a:ext cx="7403008" cy="365125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r>
              <a:rPr lang="en-GB" b="1"/>
              <a:t>Bedfordshire, Luton and Milton Keynes Health and Care Partnership</a:t>
            </a:r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CD4D864-6F05-99D1-12C7-AB11B30768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208568" y="6356350"/>
            <a:ext cx="487208" cy="365125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30A60DCE-9105-48A5-8A92-25C9283756D1}" type="slidenum">
              <a:rPr lang="en-GB" smtClean="0"/>
              <a:pPr>
                <a:spcAft>
                  <a:spcPts val="600"/>
                </a:spcAft>
              </a:pPr>
              <a:t>31</a:t>
            </a:fld>
            <a:endParaRPr lang="en-GB"/>
          </a:p>
        </p:txBody>
      </p:sp>
      <p:graphicFrame>
        <p:nvGraphicFramePr>
          <p:cNvPr id="8" name="Content Placeholder 5">
            <a:extLst>
              <a:ext uri="{FF2B5EF4-FFF2-40B4-BE49-F238E27FC236}">
                <a16:creationId xmlns:a16="http://schemas.microsoft.com/office/drawing/2014/main" id="{191C10E7-8A75-55A7-E068-B3F97AFE0B18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479376" y="1628800"/>
          <a:ext cx="11172331" cy="4280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411665382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A67D66D-CC16-7D41-7CFA-68D9D26A77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b="1"/>
              <a:t>Bedfordshire, Luton and Milton Keynes Health and Care Partnership</a:t>
            </a:r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1E6D5CD-5235-9EAC-FBC0-0D58FF6576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A60DCE-9105-48A5-8A92-25C9283756D1}" type="slidenum">
              <a:rPr lang="en-GB" smtClean="0"/>
              <a:pPr/>
              <a:t>32</a:t>
            </a:fld>
            <a:endParaRPr lang="en-GB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DD9F67E2-D715-E2F3-A8A0-64EFE92444F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5360" y="89729"/>
            <a:ext cx="11521280" cy="66785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0783141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F2FB517-FA1C-A923-F8C0-56307AFAA8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b="1"/>
              <a:t>Bedfordshire, Luton and Milton Keynes Health and Care Partnership</a:t>
            </a:r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FD1FEAC-8967-8E01-CE71-9F4CECEECA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A60DCE-9105-48A5-8A92-25C9283756D1}" type="slidenum">
              <a:rPr lang="en-GB" smtClean="0"/>
              <a:pPr/>
              <a:t>33</a:t>
            </a:fld>
            <a:endParaRPr lang="en-GB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F9BD4233-6655-C3D9-67AD-FB857DC2588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9337" y="224005"/>
            <a:ext cx="11953326" cy="6409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2748193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B408C90-A010-AE4D-FB0A-2CAF0EDBE3B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84D935-493A-F554-BB3B-5928F5E386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89542" y="2811600"/>
            <a:ext cx="8812915" cy="1234800"/>
          </a:xfrm>
        </p:spPr>
        <p:txBody>
          <a:bodyPr>
            <a:noAutofit/>
          </a:bodyPr>
          <a:lstStyle/>
          <a:p>
            <a:pPr algn="ctr"/>
            <a:r>
              <a:rPr lang="en-US" dirty="0"/>
              <a:t>Who would you talk to about setting a nutritional aim?</a:t>
            </a:r>
            <a:br>
              <a:rPr lang="en-US" dirty="0"/>
            </a:br>
            <a:br>
              <a:rPr lang="en-US" dirty="0"/>
            </a:br>
            <a:r>
              <a:rPr lang="en-US" dirty="0"/>
              <a:t>Do you encourage weight loss?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0FD7427-1E43-F1A4-1FAD-D1BBAC9B76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b="1"/>
              <a:t>Bedfordshire, Luton and Milton Keynes Health and Care Partnership</a:t>
            </a:r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14BFE5C-13F6-130C-0837-869B2E36D4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A60DCE-9105-48A5-8A92-25C9283756D1}" type="slidenum">
              <a:rPr lang="en-GB" smtClean="0"/>
              <a:pPr/>
              <a:t>34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5800040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04E7825-FFE4-1E46-736F-2BD260D24C5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8E107B-2129-F00C-5F0F-5D9814F79A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3445" y="382349"/>
            <a:ext cx="8812915" cy="1234800"/>
          </a:xfrm>
        </p:spPr>
        <p:txBody>
          <a:bodyPr anchor="ctr">
            <a:normAutofit/>
          </a:bodyPr>
          <a:lstStyle/>
          <a:p>
            <a:r>
              <a:rPr lang="en-US" dirty="0"/>
              <a:t>Setting an Appropriate Aim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56DE0E2-1947-A3A0-D626-80D9D0A66D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23445" y="6321714"/>
            <a:ext cx="7403008" cy="365125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r>
              <a:rPr lang="en-GB" b="1"/>
              <a:t>Bedfordshire, Luton and Milton Keynes Health and Care Partnership</a:t>
            </a:r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9E0ED23-2709-F9E3-ECA4-1716300A98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208568" y="6356350"/>
            <a:ext cx="487208" cy="365125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30A60DCE-9105-48A5-8A92-25C9283756D1}" type="slidenum">
              <a:rPr lang="en-GB" smtClean="0"/>
              <a:pPr>
                <a:spcAft>
                  <a:spcPts val="600"/>
                </a:spcAft>
              </a:pPr>
              <a:t>35</a:t>
            </a:fld>
            <a:endParaRPr lang="en-GB"/>
          </a:p>
        </p:txBody>
      </p:sp>
      <p:graphicFrame>
        <p:nvGraphicFramePr>
          <p:cNvPr id="8" name="Content Placeholder 5">
            <a:extLst>
              <a:ext uri="{FF2B5EF4-FFF2-40B4-BE49-F238E27FC236}">
                <a16:creationId xmlns:a16="http://schemas.microsoft.com/office/drawing/2014/main" id="{0C6C0D79-E2F2-DBCB-D57E-E73363DCB934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523445" y="1596872"/>
          <a:ext cx="11172331" cy="4280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62505201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C700685-FCC5-730F-95FB-C606A1B57C3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F99253-AE53-7EB4-3402-48D098F305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3445" y="382349"/>
            <a:ext cx="8812915" cy="1234800"/>
          </a:xfrm>
        </p:spPr>
        <p:txBody>
          <a:bodyPr anchor="ctr">
            <a:normAutofit/>
          </a:bodyPr>
          <a:lstStyle/>
          <a:p>
            <a:r>
              <a:rPr lang="en-US" dirty="0"/>
              <a:t>Break</a:t>
            </a:r>
            <a:endParaRPr lang="en-US"/>
          </a:p>
        </p:txBody>
      </p:sp>
      <p:pic>
        <p:nvPicPr>
          <p:cNvPr id="4098" name="Picture 2" descr="Image result for tea and biscuit cartoon">
            <a:extLst>
              <a:ext uri="{FF2B5EF4-FFF2-40B4-BE49-F238E27FC236}">
                <a16:creationId xmlns:a16="http://schemas.microsoft.com/office/drawing/2014/main" id="{1075DB5A-EDFE-9001-82B2-0CA7F06483E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339125" y="1844824"/>
            <a:ext cx="5540970" cy="4280400"/>
          </a:xfrm>
          <a:prstGeom prst="rect">
            <a:avLst/>
          </a:prstGeom>
          <a:solidFill>
            <a:srgbClr val="FFFFFF"/>
          </a:solidFill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A3739B5-6120-1415-ECFA-7FFF98B247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23445" y="6321714"/>
            <a:ext cx="7403008" cy="365125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r>
              <a:rPr lang="en-GB" b="1"/>
              <a:t>Bedfordshire, Luton and Milton Keynes Health and Care Partnership</a:t>
            </a:r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F7C86AD-D63A-19F4-7456-1DCECAC60D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208568" y="6356350"/>
            <a:ext cx="487208" cy="365125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30A60DCE-9105-48A5-8A92-25C9283756D1}" type="slidenum">
              <a:rPr lang="en-GB" smtClean="0"/>
              <a:pPr>
                <a:spcAft>
                  <a:spcPts val="600"/>
                </a:spcAft>
              </a:pPr>
              <a:t>36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03027253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C187BDA-6105-B931-9C2D-40948118312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64EAB5-62CC-ADCB-007D-0ABCCCBBB1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89542" y="2811600"/>
            <a:ext cx="8812915" cy="1234800"/>
          </a:xfrm>
        </p:spPr>
        <p:txBody>
          <a:bodyPr>
            <a:noAutofit/>
          </a:bodyPr>
          <a:lstStyle/>
          <a:p>
            <a:pPr algn="ctr"/>
            <a:r>
              <a:rPr lang="en-US" dirty="0"/>
              <a:t>Can you describe what the food-based approach is?</a:t>
            </a:r>
            <a:br>
              <a:rPr lang="en-US" dirty="0"/>
            </a:br>
            <a:br>
              <a:rPr lang="en-US" dirty="0"/>
            </a:br>
            <a:r>
              <a:rPr lang="en-US" dirty="0"/>
              <a:t>What would you do if someone is low, medium, or high risk?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5630DFA-CF1B-906A-AFAC-24CE189368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b="1"/>
              <a:t>Bedfordshire, Luton and Milton Keynes Health and Care Partnership</a:t>
            </a:r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A208AA1-62C6-1CF1-EC77-CDBAFC821A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A60DCE-9105-48A5-8A92-25C9283756D1}" type="slidenum">
              <a:rPr lang="en-GB" smtClean="0"/>
              <a:pPr/>
              <a:t>37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42868808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5291A5-4783-C4B0-9AD6-45BDD8598F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3445" y="382349"/>
            <a:ext cx="8812915" cy="1234800"/>
          </a:xfrm>
        </p:spPr>
        <p:txBody>
          <a:bodyPr anchor="ctr">
            <a:normAutofit/>
          </a:bodyPr>
          <a:lstStyle/>
          <a:p>
            <a:r>
              <a:rPr lang="en-GB" dirty="0"/>
              <a:t>Food-based Approach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C856EA7-F6C0-EC71-3D6B-E5E664E8D9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23445" y="6321714"/>
            <a:ext cx="7403008" cy="365125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r>
              <a:rPr lang="en-GB" b="1"/>
              <a:t>Bedfordshire, Luton and Milton Keynes Health and Care Partnership</a:t>
            </a:r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86DA6F8-0E49-A46F-AB39-5D4C5071D4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208568" y="6356350"/>
            <a:ext cx="487208" cy="365125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30A60DCE-9105-48A5-8A92-25C9283756D1}" type="slidenum">
              <a:rPr lang="en-GB" smtClean="0"/>
              <a:pPr>
                <a:spcAft>
                  <a:spcPts val="600"/>
                </a:spcAft>
              </a:pPr>
              <a:t>38</a:t>
            </a:fld>
            <a:endParaRPr lang="en-GB"/>
          </a:p>
        </p:txBody>
      </p:sp>
      <p:graphicFrame>
        <p:nvGraphicFramePr>
          <p:cNvPr id="7" name="Content Placeholder 2">
            <a:extLst>
              <a:ext uri="{FF2B5EF4-FFF2-40B4-BE49-F238E27FC236}">
                <a16:creationId xmlns:a16="http://schemas.microsoft.com/office/drawing/2014/main" id="{579060DF-7109-F1D6-7782-B2326C2BAA02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523445" y="1596872"/>
          <a:ext cx="11172331" cy="4280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357367770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801EAA4-2A87-32BF-EBB7-ADB8FDF6665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8C9B65-60BA-E1D5-8158-E3CE3A071D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3445" y="382349"/>
            <a:ext cx="8812915" cy="1234800"/>
          </a:xfrm>
        </p:spPr>
        <p:txBody>
          <a:bodyPr anchor="ctr">
            <a:normAutofit/>
          </a:bodyPr>
          <a:lstStyle/>
          <a:p>
            <a:r>
              <a:rPr lang="en-US" dirty="0"/>
              <a:t>MUST Management Guidelines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5797FCD-3361-92CA-22AF-D29CFAAAC3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23445" y="6321714"/>
            <a:ext cx="7403008" cy="365125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r>
              <a:rPr lang="en-GB" b="1"/>
              <a:t>Bedfordshire, Luton and Milton Keynes Health and Care Partnership</a:t>
            </a:r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074BFA2-9B1C-4408-F5D2-38B24FE868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208568" y="6356350"/>
            <a:ext cx="487208" cy="365125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30A60DCE-9105-48A5-8A92-25C9283756D1}" type="slidenum">
              <a:rPr lang="en-GB" smtClean="0"/>
              <a:pPr>
                <a:spcAft>
                  <a:spcPts val="600"/>
                </a:spcAft>
              </a:pPr>
              <a:t>39</a:t>
            </a:fld>
            <a:endParaRPr lang="en-GB"/>
          </a:p>
        </p:txBody>
      </p:sp>
      <p:graphicFrame>
        <p:nvGraphicFramePr>
          <p:cNvPr id="8" name="Content Placeholder 5">
            <a:extLst>
              <a:ext uri="{FF2B5EF4-FFF2-40B4-BE49-F238E27FC236}">
                <a16:creationId xmlns:a16="http://schemas.microsoft.com/office/drawing/2014/main" id="{6DA39762-2750-4AF7-46EE-262C4773E055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523445" y="1628800"/>
          <a:ext cx="11172331" cy="4280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3057600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B3A1F12-E957-B1DB-5677-10E647FC50C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7A3D32-812B-5163-CD01-68BFCE3532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3445" y="382349"/>
            <a:ext cx="8812915" cy="1234800"/>
          </a:xfrm>
        </p:spPr>
        <p:txBody>
          <a:bodyPr anchor="ctr">
            <a:normAutofit/>
          </a:bodyPr>
          <a:lstStyle/>
          <a:p>
            <a:pPr>
              <a:lnSpc>
                <a:spcPct val="90000"/>
              </a:lnSpc>
            </a:pPr>
            <a:r>
              <a:rPr lang="en-US" sz="3400"/>
              <a:t>CQC Regulation 14</a:t>
            </a:r>
            <a:br>
              <a:rPr lang="en-US" sz="3400"/>
            </a:br>
            <a:r>
              <a:rPr lang="en-US" sz="3400"/>
              <a:t>Meeting Nutritional and Hydration Needs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07EA094-D72F-B4E9-CD70-EF5411B8CE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23445" y="6321714"/>
            <a:ext cx="7403008" cy="365125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r>
              <a:rPr lang="en-GB" b="1"/>
              <a:t>Bedfordshire, Luton and Milton Keynes Health and Care Partnership</a:t>
            </a:r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F998580-40CC-5ADB-812B-4ACDAC0B54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208568" y="6356350"/>
            <a:ext cx="487208" cy="365125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30A60DCE-9105-48A5-8A92-25C9283756D1}" type="slidenum">
              <a:rPr lang="en-GB" smtClean="0"/>
              <a:pPr>
                <a:spcAft>
                  <a:spcPts val="600"/>
                </a:spcAft>
              </a:pPr>
              <a:t>4</a:t>
            </a:fld>
            <a:endParaRPr lang="en-GB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506B8637-4D03-E5D8-DA08-C545C7FC6F26}"/>
              </a:ext>
            </a:extLst>
          </p:cNvPr>
          <p:cNvGrpSpPr/>
          <p:nvPr/>
        </p:nvGrpSpPr>
        <p:grpSpPr>
          <a:xfrm>
            <a:off x="263352" y="1753609"/>
            <a:ext cx="11602022" cy="3043543"/>
            <a:chOff x="172327" y="2168753"/>
            <a:chExt cx="11602022" cy="3043543"/>
          </a:xfrm>
        </p:grpSpPr>
        <p:sp>
          <p:nvSpPr>
            <p:cNvPr id="9" name="Rectangle 8" descr="Avocado">
              <a:extLst>
                <a:ext uri="{FF2B5EF4-FFF2-40B4-BE49-F238E27FC236}">
                  <a16:creationId xmlns:a16="http://schemas.microsoft.com/office/drawing/2014/main" id="{9132C644-CF8F-7F04-8B59-35A7B98C36EB}"/>
                </a:ext>
              </a:extLst>
            </p:cNvPr>
            <p:cNvSpPr/>
            <p:nvPr/>
          </p:nvSpPr>
          <p:spPr>
            <a:xfrm>
              <a:off x="1490623" y="2244155"/>
              <a:ext cx="1080000" cy="1080000"/>
            </a:xfrm>
            <a:prstGeom prst="rect">
              <a:avLst/>
            </a:prstGeom>
            <a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3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en-GB"/>
            </a:p>
          </p:txBody>
        </p:sp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6532ADBC-862B-8643-3A09-4752CE35278C}"/>
                </a:ext>
              </a:extLst>
            </p:cNvPr>
            <p:cNvSpPr/>
            <p:nvPr/>
          </p:nvSpPr>
          <p:spPr>
            <a:xfrm>
              <a:off x="172327" y="3392889"/>
              <a:ext cx="3617701" cy="1819407"/>
            </a:xfrm>
            <a:custGeom>
              <a:avLst/>
              <a:gdLst>
                <a:gd name="connsiteX0" fmla="*/ 0 w 3290504"/>
                <a:gd name="connsiteY0" fmla="*/ 0 h 1240312"/>
                <a:gd name="connsiteX1" fmla="*/ 3290504 w 3290504"/>
                <a:gd name="connsiteY1" fmla="*/ 0 h 1240312"/>
                <a:gd name="connsiteX2" fmla="*/ 3290504 w 3290504"/>
                <a:gd name="connsiteY2" fmla="*/ 1240312 h 1240312"/>
                <a:gd name="connsiteX3" fmla="*/ 0 w 3290504"/>
                <a:gd name="connsiteY3" fmla="*/ 1240312 h 1240312"/>
                <a:gd name="connsiteX4" fmla="*/ 0 w 3290504"/>
                <a:gd name="connsiteY4" fmla="*/ 0 h 12403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290504" h="1240312">
                  <a:moveTo>
                    <a:pt x="0" y="0"/>
                  </a:moveTo>
                  <a:lnTo>
                    <a:pt x="3290504" y="0"/>
                  </a:lnTo>
                  <a:lnTo>
                    <a:pt x="3290504" y="1240312"/>
                  </a:lnTo>
                  <a:lnTo>
                    <a:pt x="0" y="1240312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0" tIns="0" rIns="0" bIns="0" numCol="1" spcCol="1270" anchor="t" anchorCtr="0">
              <a:noAutofit/>
            </a:bodyPr>
            <a:lstStyle/>
            <a:p>
              <a:pPr marL="0" lvl="0" indent="0" algn="ctr" defTabSz="4889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GB" sz="2000" kern="1200" dirty="0"/>
                <a:t>‘The intention of this regulation is to make sure that people who use services have </a:t>
              </a:r>
              <a:r>
                <a:rPr lang="en-GB" sz="2000" b="1" kern="1200" dirty="0"/>
                <a:t>adequate nutrition and hydration to sustain life and good health</a:t>
              </a:r>
              <a:r>
                <a:rPr lang="en-GB" sz="2000" kern="1200" dirty="0"/>
                <a:t> and </a:t>
              </a:r>
              <a:r>
                <a:rPr lang="en-GB" sz="2000" b="1" kern="1200" dirty="0"/>
                <a:t>reduce the risks of malnutrition and dehydration </a:t>
              </a:r>
              <a:r>
                <a:rPr lang="en-GB" sz="2000" kern="1200" dirty="0"/>
                <a:t>while they receive care and treatment.’</a:t>
              </a:r>
              <a:endParaRPr lang="en-US" sz="2000" kern="1200" dirty="0"/>
            </a:p>
          </p:txBody>
        </p:sp>
        <p:sp>
          <p:nvSpPr>
            <p:cNvPr id="11" name="Rectangle 10" descr="Waiter">
              <a:extLst>
                <a:ext uri="{FF2B5EF4-FFF2-40B4-BE49-F238E27FC236}">
                  <a16:creationId xmlns:a16="http://schemas.microsoft.com/office/drawing/2014/main" id="{B96CAE6D-53F8-7640-8008-9AA3E879D58B}"/>
                </a:ext>
              </a:extLst>
            </p:cNvPr>
            <p:cNvSpPr/>
            <p:nvPr/>
          </p:nvSpPr>
          <p:spPr>
            <a:xfrm>
              <a:off x="5428911" y="2168753"/>
              <a:ext cx="1080000" cy="1080000"/>
            </a:xfrm>
            <a:prstGeom prst="rect">
              <a:avLst/>
            </a:prstGeom>
            <a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3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en-GB"/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05D41941-84EC-8EDE-2032-5B19755CBA44}"/>
                </a:ext>
              </a:extLst>
            </p:cNvPr>
            <p:cNvSpPr/>
            <p:nvPr/>
          </p:nvSpPr>
          <p:spPr>
            <a:xfrm>
              <a:off x="4276783" y="3376713"/>
              <a:ext cx="3517460" cy="1240312"/>
            </a:xfrm>
            <a:custGeom>
              <a:avLst/>
              <a:gdLst>
                <a:gd name="connsiteX0" fmla="*/ 0 w 3290504"/>
                <a:gd name="connsiteY0" fmla="*/ 0 h 1240312"/>
                <a:gd name="connsiteX1" fmla="*/ 3290504 w 3290504"/>
                <a:gd name="connsiteY1" fmla="*/ 0 h 1240312"/>
                <a:gd name="connsiteX2" fmla="*/ 3290504 w 3290504"/>
                <a:gd name="connsiteY2" fmla="*/ 1240312 h 1240312"/>
                <a:gd name="connsiteX3" fmla="*/ 0 w 3290504"/>
                <a:gd name="connsiteY3" fmla="*/ 1240312 h 1240312"/>
                <a:gd name="connsiteX4" fmla="*/ 0 w 3290504"/>
                <a:gd name="connsiteY4" fmla="*/ 0 h 12403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290504" h="1240312">
                  <a:moveTo>
                    <a:pt x="0" y="0"/>
                  </a:moveTo>
                  <a:lnTo>
                    <a:pt x="3290504" y="0"/>
                  </a:lnTo>
                  <a:lnTo>
                    <a:pt x="3290504" y="1240312"/>
                  </a:lnTo>
                  <a:lnTo>
                    <a:pt x="0" y="1240312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0" tIns="0" rIns="0" bIns="0" numCol="1" spcCol="1270" anchor="t" anchorCtr="0">
              <a:noAutofit/>
            </a:bodyPr>
            <a:lstStyle/>
            <a:p>
              <a:pPr marL="0" lvl="0" indent="0" algn="ctr" defTabSz="4889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GB" sz="2000" kern="1200" dirty="0"/>
                <a:t>‘To meet this regulation, where it is part of their role, providers must </a:t>
              </a:r>
              <a:r>
                <a:rPr lang="en-GB" sz="2000" b="1" kern="1200" dirty="0"/>
                <a:t>make sure that people have enough to eat and drink </a:t>
              </a:r>
              <a:r>
                <a:rPr lang="en-GB" sz="2000" kern="1200" dirty="0"/>
                <a:t>to meet their nutrition and hydration needs and </a:t>
              </a:r>
              <a:r>
                <a:rPr lang="en-GB" sz="2000" b="1" kern="1200" dirty="0"/>
                <a:t>receive the support they need</a:t>
              </a:r>
              <a:r>
                <a:rPr lang="en-GB" sz="2000" kern="1200" dirty="0"/>
                <a:t> to do so.’</a:t>
              </a:r>
              <a:endParaRPr lang="en-US" sz="2000" kern="1200" dirty="0"/>
            </a:p>
          </p:txBody>
        </p:sp>
        <p:sp>
          <p:nvSpPr>
            <p:cNvPr id="14" name="Rectangle 13" descr="Fruit Bowl">
              <a:extLst>
                <a:ext uri="{FF2B5EF4-FFF2-40B4-BE49-F238E27FC236}">
                  <a16:creationId xmlns:a16="http://schemas.microsoft.com/office/drawing/2014/main" id="{12AFB483-A8C8-C68F-B892-F53BB456DCE9}"/>
                </a:ext>
              </a:extLst>
            </p:cNvPr>
            <p:cNvSpPr/>
            <p:nvPr/>
          </p:nvSpPr>
          <p:spPr>
            <a:xfrm>
              <a:off x="9533487" y="2168753"/>
              <a:ext cx="1080000" cy="1080000"/>
            </a:xfrm>
            <a:prstGeom prst="rect">
              <a:avLst/>
            </a:prstGeom>
            <a:blipFill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8"/>
                  </a:ext>
                </a:extLst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3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en-GB"/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EAAE7946-3154-2473-6B93-F8C3CC7069DB}"/>
                </a:ext>
              </a:extLst>
            </p:cNvPr>
            <p:cNvSpPr/>
            <p:nvPr/>
          </p:nvSpPr>
          <p:spPr>
            <a:xfrm>
              <a:off x="8093207" y="3392889"/>
              <a:ext cx="3681142" cy="1240312"/>
            </a:xfrm>
            <a:custGeom>
              <a:avLst/>
              <a:gdLst>
                <a:gd name="connsiteX0" fmla="*/ 0 w 3290504"/>
                <a:gd name="connsiteY0" fmla="*/ 0 h 1240312"/>
                <a:gd name="connsiteX1" fmla="*/ 3290504 w 3290504"/>
                <a:gd name="connsiteY1" fmla="*/ 0 h 1240312"/>
                <a:gd name="connsiteX2" fmla="*/ 3290504 w 3290504"/>
                <a:gd name="connsiteY2" fmla="*/ 1240312 h 1240312"/>
                <a:gd name="connsiteX3" fmla="*/ 0 w 3290504"/>
                <a:gd name="connsiteY3" fmla="*/ 1240312 h 1240312"/>
                <a:gd name="connsiteX4" fmla="*/ 0 w 3290504"/>
                <a:gd name="connsiteY4" fmla="*/ 0 h 12403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290504" h="1240312">
                  <a:moveTo>
                    <a:pt x="0" y="0"/>
                  </a:moveTo>
                  <a:lnTo>
                    <a:pt x="3290504" y="0"/>
                  </a:lnTo>
                  <a:lnTo>
                    <a:pt x="3290504" y="1240312"/>
                  </a:lnTo>
                  <a:lnTo>
                    <a:pt x="0" y="1240312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0" tIns="0" rIns="0" bIns="0" numCol="1" spcCol="1270" anchor="t" anchorCtr="0">
              <a:noAutofit/>
            </a:bodyPr>
            <a:lstStyle/>
            <a:p>
              <a:pPr marL="0" lvl="0" indent="0" algn="ctr" defTabSz="4889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GB" sz="2000" kern="1200" dirty="0"/>
                <a:t>‘People must have their </a:t>
              </a:r>
              <a:r>
                <a:rPr lang="en-GB" sz="2000" b="1" kern="1200" dirty="0"/>
                <a:t>nutritional needs assessed </a:t>
              </a:r>
              <a:r>
                <a:rPr lang="en-GB" sz="2000" kern="1200" dirty="0"/>
                <a:t>and food must be provided to meet those needs. This includes where people are prescribed nutritional supplements and/or parenteral nutrition. People's </a:t>
              </a:r>
              <a:r>
                <a:rPr lang="en-GB" sz="2000" b="1" kern="1200" dirty="0"/>
                <a:t>preferences, religious and cultural backgrounds must be taken into account </a:t>
              </a:r>
              <a:r>
                <a:rPr lang="en-GB" sz="2000" kern="1200" dirty="0"/>
                <a:t>when providing food and drink.’</a:t>
              </a:r>
              <a:endParaRPr lang="en-US" sz="2000" kern="1200" dirty="0"/>
            </a:p>
          </p:txBody>
        </p:sp>
      </p:grpSp>
    </p:spTree>
    <p:extLst>
      <p:ext uri="{BB962C8B-B14F-4D97-AF65-F5344CB8AC3E}">
        <p14:creationId xmlns:p14="http://schemas.microsoft.com/office/powerpoint/2010/main" val="3260546574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801EAA4-2A87-32BF-EBB7-ADB8FDF6665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8C9B65-60BA-E1D5-8158-E3CE3A071D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3445" y="382349"/>
            <a:ext cx="8812915" cy="1234800"/>
          </a:xfrm>
        </p:spPr>
        <p:txBody>
          <a:bodyPr anchor="ctr">
            <a:normAutofit/>
          </a:bodyPr>
          <a:lstStyle/>
          <a:p>
            <a:r>
              <a:rPr lang="en-US" dirty="0"/>
              <a:t>MUST Management Guidelines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5797FCD-3361-92CA-22AF-D29CFAAAC3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23445" y="6321714"/>
            <a:ext cx="7403008" cy="365125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r>
              <a:rPr lang="en-GB" b="1"/>
              <a:t>Bedfordshire, Luton and Milton Keynes Health and Care Partnership</a:t>
            </a:r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074BFA2-9B1C-4408-F5D2-38B24FE868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208568" y="6356350"/>
            <a:ext cx="487208" cy="365125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30A60DCE-9105-48A5-8A92-25C9283756D1}" type="slidenum">
              <a:rPr lang="en-GB" smtClean="0"/>
              <a:pPr>
                <a:spcAft>
                  <a:spcPts val="600"/>
                </a:spcAft>
              </a:pPr>
              <a:t>40</a:t>
            </a:fld>
            <a:endParaRPr lang="en-GB"/>
          </a:p>
        </p:txBody>
      </p:sp>
      <p:graphicFrame>
        <p:nvGraphicFramePr>
          <p:cNvPr id="8" name="Content Placeholder 5">
            <a:extLst>
              <a:ext uri="{FF2B5EF4-FFF2-40B4-BE49-F238E27FC236}">
                <a16:creationId xmlns:a16="http://schemas.microsoft.com/office/drawing/2014/main" id="{6DA39762-2750-4AF7-46EE-262C4773E055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523445" y="1628800"/>
          <a:ext cx="11172331" cy="4280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484846285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801EAA4-2A87-32BF-EBB7-ADB8FDF6665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8C9B65-60BA-E1D5-8158-E3CE3A071D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3445" y="382349"/>
            <a:ext cx="8812915" cy="1234800"/>
          </a:xfrm>
        </p:spPr>
        <p:txBody>
          <a:bodyPr anchor="ctr">
            <a:normAutofit/>
          </a:bodyPr>
          <a:lstStyle/>
          <a:p>
            <a:r>
              <a:rPr lang="en-US" dirty="0"/>
              <a:t>MUST Management Guidelines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5797FCD-3361-92CA-22AF-D29CFAAAC3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23445" y="6321714"/>
            <a:ext cx="7403008" cy="365125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r>
              <a:rPr lang="en-GB" b="1"/>
              <a:t>Bedfordshire, Luton and Milton Keynes Health and Care Partnership</a:t>
            </a:r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074BFA2-9B1C-4408-F5D2-38B24FE868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208568" y="6356350"/>
            <a:ext cx="487208" cy="365125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30A60DCE-9105-48A5-8A92-25C9283756D1}" type="slidenum">
              <a:rPr lang="en-GB" smtClean="0"/>
              <a:pPr>
                <a:spcAft>
                  <a:spcPts val="600"/>
                </a:spcAft>
              </a:pPr>
              <a:t>41</a:t>
            </a:fld>
            <a:endParaRPr lang="en-GB"/>
          </a:p>
        </p:txBody>
      </p:sp>
      <p:graphicFrame>
        <p:nvGraphicFramePr>
          <p:cNvPr id="8" name="Content Placeholder 5">
            <a:extLst>
              <a:ext uri="{FF2B5EF4-FFF2-40B4-BE49-F238E27FC236}">
                <a16:creationId xmlns:a16="http://schemas.microsoft.com/office/drawing/2014/main" id="{6DA39762-2750-4AF7-46EE-262C4773E055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523445" y="1628800"/>
          <a:ext cx="11172331" cy="4280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976842111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4E30160-D0DF-65F2-FDC6-450D9BC48B0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4CC496-0AE7-8906-AC56-8721D9140C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89542" y="2811600"/>
            <a:ext cx="8812915" cy="1234800"/>
          </a:xfrm>
        </p:spPr>
        <p:txBody>
          <a:bodyPr>
            <a:noAutofit/>
          </a:bodyPr>
          <a:lstStyle/>
          <a:p>
            <a:pPr algn="ctr"/>
            <a:r>
              <a:rPr lang="en-US" dirty="0"/>
              <a:t>When would you refer to a Dietitian?</a:t>
            </a:r>
            <a:br>
              <a:rPr lang="en-US" dirty="0"/>
            </a:br>
            <a:br>
              <a:rPr lang="en-US" dirty="0"/>
            </a:br>
            <a:r>
              <a:rPr lang="en-US" dirty="0"/>
              <a:t>How do referrals work here?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502AD38-FF52-3E29-4E7E-985C77F8D1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b="1"/>
              <a:t>Bedfordshire, Luton and Milton Keynes Health and Care Partnership</a:t>
            </a:r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EFE1CA0-9216-4D88-CA8B-1D3B2EAE94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A60DCE-9105-48A5-8A92-25C9283756D1}" type="slidenum">
              <a:rPr lang="en-GB" smtClean="0"/>
              <a:pPr/>
              <a:t>42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33746721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631BB45-7F53-95E8-FAB7-26454B164F2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513B65-CE9A-DAB7-3966-C1010CFA2B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Dietetic referrals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1743A65-F5B9-FC0D-E270-B1AB2A54AE6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3445" y="1484785"/>
            <a:ext cx="11172331" cy="5202054"/>
          </a:xfrm>
        </p:spPr>
        <p:txBody>
          <a:bodyPr>
            <a:normAutofit fontScale="62500" lnSpcReduction="20000"/>
          </a:bodyPr>
          <a:lstStyle/>
          <a:p>
            <a:r>
              <a:rPr lang="en-GB" dirty="0"/>
              <a:t>When is a referral to a Dietitian appropriate?</a:t>
            </a:r>
          </a:p>
          <a:p>
            <a:pPr lvl="1"/>
            <a:r>
              <a:rPr lang="en-GB" dirty="0"/>
              <a:t>MUST score of 2 or more and continue to lose weight after one month of following the MUST Management Guidelines </a:t>
            </a:r>
          </a:p>
          <a:p>
            <a:pPr lvl="1"/>
            <a:r>
              <a:rPr lang="en-GB" dirty="0"/>
              <a:t>A stable BMI of &lt;18.5kg/m2 and resident is keen to gain weight</a:t>
            </a:r>
          </a:p>
          <a:p>
            <a:pPr lvl="1"/>
            <a:r>
              <a:rPr lang="en-GB" dirty="0"/>
              <a:t>A Grade 3 or 4 pressure wound/non-healing wound</a:t>
            </a:r>
          </a:p>
          <a:p>
            <a:pPr lvl="1"/>
            <a:r>
              <a:rPr lang="en-GB" dirty="0"/>
              <a:t>Frequent falls</a:t>
            </a:r>
          </a:p>
          <a:p>
            <a:pPr lvl="1"/>
            <a:r>
              <a:rPr lang="en-GB" dirty="0"/>
              <a:t>Weight loss of &gt;2kg in any one month after confirmation of at least two readings</a:t>
            </a:r>
          </a:p>
          <a:p>
            <a:pPr lvl="1"/>
            <a:r>
              <a:rPr lang="en-GB" dirty="0"/>
              <a:t>Have complex nutritional needs such as uncontrolled diabetes, renal failure, CKD 3 </a:t>
            </a:r>
            <a:r>
              <a:rPr lang="en-GB" b="1" dirty="0"/>
              <a:t>with</a:t>
            </a:r>
            <a:r>
              <a:rPr lang="en-GB" dirty="0"/>
              <a:t> high potassium, heart failure </a:t>
            </a:r>
            <a:r>
              <a:rPr lang="en-GB" b="1" dirty="0"/>
              <a:t>with</a:t>
            </a:r>
            <a:r>
              <a:rPr lang="en-GB" dirty="0"/>
              <a:t> volume restrictions, gastrointestinal disorders. </a:t>
            </a:r>
          </a:p>
          <a:p>
            <a:pPr lvl="1"/>
            <a:r>
              <a:rPr lang="en-GB" dirty="0"/>
              <a:t>Are at risk of developing refeeding syndrome (BMI &lt;16kg/m², or who have had little or no nutritional intake for the last 10 days, or who have lost &gt;15% body weight in the last 3-6 months but excluding those at the end of life). </a:t>
            </a:r>
          </a:p>
          <a:p>
            <a:pPr lvl="1"/>
            <a:r>
              <a:rPr lang="en-GB" dirty="0"/>
              <a:t>Are reliant on fluid as the sole source of nutrition.</a:t>
            </a:r>
          </a:p>
          <a:p>
            <a:pPr lvl="1"/>
            <a:r>
              <a:rPr lang="en-GB" dirty="0"/>
              <a:t>Are admitted to a Care Home already on a prescription of ONS. </a:t>
            </a:r>
          </a:p>
          <a:p>
            <a:pPr marL="457200" lvl="1" indent="0">
              <a:buNone/>
            </a:pPr>
            <a:endParaRPr lang="en-GB" dirty="0"/>
          </a:p>
          <a:p>
            <a:r>
              <a:rPr lang="en-GB" dirty="0"/>
              <a:t>When is a referral to a Dietitian not appropriate?</a:t>
            </a:r>
          </a:p>
          <a:p>
            <a:pPr lvl="1"/>
            <a:r>
              <a:rPr lang="en-GB" dirty="0"/>
              <a:t>Overweight residents wishing to lose weight</a:t>
            </a:r>
          </a:p>
          <a:p>
            <a:pPr lvl="1"/>
            <a:r>
              <a:rPr lang="en-GB" dirty="0"/>
              <a:t>MUST score 1 without other reason</a:t>
            </a:r>
          </a:p>
          <a:p>
            <a:pPr lvl="1"/>
            <a:r>
              <a:rPr lang="en-GB"/>
              <a:t>Resident/LPA </a:t>
            </a:r>
            <a:r>
              <a:rPr lang="en-GB" dirty="0"/>
              <a:t>who does not consent to referral</a:t>
            </a:r>
          </a:p>
          <a:p>
            <a:pPr marL="0" indent="0">
              <a:buNone/>
            </a:pPr>
            <a:endParaRPr lang="en-GB" dirty="0"/>
          </a:p>
          <a:p>
            <a:r>
              <a:rPr lang="en-GB" dirty="0"/>
              <a:t>What to do if you’re unsure:</a:t>
            </a:r>
          </a:p>
          <a:p>
            <a:pPr lvl="1"/>
            <a:r>
              <a:rPr lang="en-GB" dirty="0"/>
              <a:t>Email </a:t>
            </a:r>
            <a:r>
              <a:rPr lang="en-GB" dirty="0">
                <a:hlinkClick r:id="rId2"/>
              </a:rPr>
              <a:t>food.first@mkuh.nhs.uk</a:t>
            </a:r>
            <a:r>
              <a:rPr lang="en-GB" dirty="0"/>
              <a:t> or phone 01908 995416</a:t>
            </a:r>
          </a:p>
          <a:p>
            <a:pPr marL="0" indent="0">
              <a:buNone/>
            </a:pPr>
            <a:endParaRPr lang="en-GB" dirty="0"/>
          </a:p>
          <a:p>
            <a:r>
              <a:rPr lang="en-GB" dirty="0"/>
              <a:t>Who can refer and how?</a:t>
            </a:r>
          </a:p>
          <a:p>
            <a:pPr lvl="1"/>
            <a:r>
              <a:rPr lang="en-GB" dirty="0"/>
              <a:t>Care home teams – please email the </a:t>
            </a:r>
            <a:r>
              <a:rPr lang="en-GB" b="1" dirty="0"/>
              <a:t>new</a:t>
            </a:r>
            <a:r>
              <a:rPr lang="en-GB" dirty="0"/>
              <a:t> form to </a:t>
            </a:r>
            <a:r>
              <a:rPr lang="en-GB" dirty="0">
                <a:hlinkClick r:id="rId2"/>
              </a:rPr>
              <a:t>food.first@mkuh.nhs.uk</a:t>
            </a:r>
            <a:r>
              <a:rPr lang="en-GB" dirty="0"/>
              <a:t> </a:t>
            </a:r>
          </a:p>
          <a:p>
            <a:pPr marL="0" indent="0">
              <a:buNone/>
            </a:pPr>
            <a:endParaRPr lang="en-GB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11F8607-FFCF-DB84-D5F1-7694AEC41A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b="1"/>
              <a:t>Bedfordshire, Luton and Milton Keynes Health and Care Partnership</a:t>
            </a:r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A9D8022-4CF5-36D2-220A-D76A7F4740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A60DCE-9105-48A5-8A92-25C9283756D1}" type="slidenum">
              <a:rPr lang="en-GB" smtClean="0"/>
              <a:pPr/>
              <a:t>43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99263478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A7BBB9A-5F6D-24CF-831B-F6F7EC556DB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71055E-B603-39DC-0F6E-DE931AFF98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89542" y="2811600"/>
            <a:ext cx="8812915" cy="1234800"/>
          </a:xfrm>
        </p:spPr>
        <p:txBody>
          <a:bodyPr>
            <a:noAutofit/>
          </a:bodyPr>
          <a:lstStyle/>
          <a:p>
            <a:pPr algn="ctr"/>
            <a:r>
              <a:rPr lang="en-US" dirty="0"/>
              <a:t>What is food enrichment?</a:t>
            </a:r>
            <a:br>
              <a:rPr lang="en-US" dirty="0"/>
            </a:br>
            <a:br>
              <a:rPr lang="en-US" dirty="0"/>
            </a:br>
            <a:r>
              <a:rPr lang="en-US" dirty="0"/>
              <a:t>What do you do already?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11F7F0A-F71B-AF97-0AEA-3A84E79284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b="1"/>
              <a:t>Bedfordshire, Luton and Milton Keynes Health and Care Partnership</a:t>
            </a:r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2954761-4076-917A-29A1-5EE06E54A1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A60DCE-9105-48A5-8A92-25C9283756D1}" type="slidenum">
              <a:rPr lang="en-GB" smtClean="0"/>
              <a:pPr/>
              <a:t>44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88119942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6DF036A-0C6A-61A5-96A7-BB1F6DC291D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91D9EB-6054-675D-024B-981041B9EE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Food enrichment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38C704A-04F4-F449-FD62-368DBDBAF00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3445" y="1844824"/>
            <a:ext cx="5428539" cy="4280400"/>
          </a:xfrm>
        </p:spPr>
        <p:txBody>
          <a:bodyPr>
            <a:normAutofit/>
          </a:bodyPr>
          <a:lstStyle/>
          <a:p>
            <a:r>
              <a:rPr lang="en-GB" dirty="0"/>
              <a:t>Using everyday food items to enrich the diet with energy and protein</a:t>
            </a:r>
          </a:p>
          <a:p>
            <a:r>
              <a:rPr lang="en-GB" dirty="0"/>
              <a:t>Adding extra calories and nutrients without increasing the portion size of foods​</a:t>
            </a:r>
          </a:p>
          <a:p>
            <a:r>
              <a:rPr lang="en-GB" dirty="0"/>
              <a:t>Always choose the full-fat and full sugar products!​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4CBF23A-2D8B-627D-E2C0-98D6513196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b="1"/>
              <a:t>Bedfordshire, Luton and Milton Keynes Health and Care Partnership</a:t>
            </a:r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9737AE7-9774-0065-09B8-3740293CD8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A60DCE-9105-48A5-8A92-25C9283756D1}" type="slidenum">
              <a:rPr lang="en-GB" smtClean="0"/>
              <a:pPr/>
              <a:t>45</a:t>
            </a:fld>
            <a:endParaRPr lang="en-GB" dirty="0"/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B3A53027-3043-0B5C-A888-30E1B38622C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46129656"/>
              </p:ext>
            </p:extLst>
          </p:nvPr>
        </p:nvGraphicFramePr>
        <p:xfrm>
          <a:off x="6230069" y="1844824"/>
          <a:ext cx="5709732" cy="4389120"/>
        </p:xfrm>
        <a:graphic>
          <a:graphicData uri="http://schemas.openxmlformats.org/drawingml/2006/table">
            <a:tbl>
              <a:tblPr/>
              <a:tblGrid>
                <a:gridCol w="3744416">
                  <a:extLst>
                    <a:ext uri="{9D8B030D-6E8A-4147-A177-3AD203B41FA5}">
                      <a16:colId xmlns:a16="http://schemas.microsoft.com/office/drawing/2014/main" val="452000658"/>
                    </a:ext>
                  </a:extLst>
                </a:gridCol>
                <a:gridCol w="1008112">
                  <a:extLst>
                    <a:ext uri="{9D8B030D-6E8A-4147-A177-3AD203B41FA5}">
                      <a16:colId xmlns:a16="http://schemas.microsoft.com/office/drawing/2014/main" val="2464865836"/>
                    </a:ext>
                  </a:extLst>
                </a:gridCol>
                <a:gridCol w="957204">
                  <a:extLst>
                    <a:ext uri="{9D8B030D-6E8A-4147-A177-3AD203B41FA5}">
                      <a16:colId xmlns:a16="http://schemas.microsoft.com/office/drawing/2014/main" val="2066559619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r>
                        <a:rPr lang="en-GB" b="1" dirty="0">
                          <a:effectLst/>
                        </a:rPr>
                        <a:t>Food Enricher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b="1">
                          <a:effectLst/>
                        </a:rPr>
                        <a:t>Energy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b="1">
                          <a:effectLst/>
                        </a:rPr>
                        <a:t>Protein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78851647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GB" dirty="0">
                          <a:effectLst/>
                        </a:rPr>
                        <a:t>Butter / ghee</a:t>
                      </a:r>
                    </a:p>
                  </a:txBody>
                  <a:tcPr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>
                          <a:effectLst/>
                        </a:rPr>
                        <a:t>✔</a:t>
                      </a:r>
                    </a:p>
                  </a:txBody>
                  <a:tcPr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dirty="0">
                          <a:effectLst/>
                        </a:rPr>
                        <a:t>✖</a:t>
                      </a:r>
                    </a:p>
                  </a:txBody>
                  <a:tcPr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73397621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GB">
                          <a:effectLst/>
                        </a:rPr>
                        <a:t>Cream</a:t>
                      </a:r>
                    </a:p>
                  </a:txBody>
                  <a:tcPr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>
                          <a:effectLst/>
                        </a:rPr>
                        <a:t>✔</a:t>
                      </a:r>
                    </a:p>
                  </a:txBody>
                  <a:tcPr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>
                          <a:effectLst/>
                        </a:rPr>
                        <a:t>✖</a:t>
                      </a:r>
                    </a:p>
                  </a:txBody>
                  <a:tcPr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83847134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GB" dirty="0">
                          <a:effectLst/>
                        </a:rPr>
                        <a:t>Full fat milk</a:t>
                      </a:r>
                    </a:p>
                  </a:txBody>
                  <a:tcPr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>
                          <a:effectLst/>
                        </a:rPr>
                        <a:t>✔</a:t>
                      </a:r>
                    </a:p>
                  </a:txBody>
                  <a:tcPr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>
                          <a:effectLst/>
                        </a:rPr>
                        <a:t>✔</a:t>
                      </a:r>
                    </a:p>
                  </a:txBody>
                  <a:tcPr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90736353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GB" dirty="0">
                          <a:effectLst/>
                        </a:rPr>
                        <a:t>Milk alternatives (soya/oat etc)</a:t>
                      </a:r>
                    </a:p>
                  </a:txBody>
                  <a:tcPr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dirty="0">
                          <a:effectLst/>
                        </a:rPr>
                        <a:t>✔</a:t>
                      </a:r>
                    </a:p>
                  </a:txBody>
                  <a:tcPr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dirty="0">
                          <a:effectLst/>
                        </a:rPr>
                        <a:t>✔</a:t>
                      </a:r>
                    </a:p>
                  </a:txBody>
                  <a:tcPr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66817684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GB" dirty="0">
                          <a:effectLst/>
                        </a:rPr>
                        <a:t>Skimmed milk powder</a:t>
                      </a:r>
                    </a:p>
                  </a:txBody>
                  <a:tcPr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dirty="0">
                          <a:effectLst/>
                        </a:rPr>
                        <a:t>✔</a:t>
                      </a:r>
                    </a:p>
                  </a:txBody>
                  <a:tcPr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dirty="0">
                          <a:effectLst/>
                        </a:rPr>
                        <a:t>✔</a:t>
                      </a:r>
                    </a:p>
                  </a:txBody>
                  <a:tcPr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05593207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GB" dirty="0">
                          <a:effectLst/>
                        </a:rPr>
                        <a:t>Oil / mayonnaise / sauces</a:t>
                      </a:r>
                    </a:p>
                  </a:txBody>
                  <a:tcPr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>
                          <a:effectLst/>
                        </a:rPr>
                        <a:t>✔</a:t>
                      </a:r>
                    </a:p>
                  </a:txBody>
                  <a:tcPr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>
                          <a:effectLst/>
                        </a:rPr>
                        <a:t>✖</a:t>
                      </a:r>
                    </a:p>
                  </a:txBody>
                  <a:tcPr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93900460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GB" dirty="0">
                          <a:effectLst/>
                        </a:rPr>
                        <a:t>Yoghurt</a:t>
                      </a:r>
                    </a:p>
                  </a:txBody>
                  <a:tcPr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dirty="0">
                          <a:effectLst/>
                        </a:rPr>
                        <a:t>✔</a:t>
                      </a:r>
                    </a:p>
                  </a:txBody>
                  <a:tcPr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dirty="0">
                          <a:effectLst/>
                        </a:rPr>
                        <a:t>✔</a:t>
                      </a:r>
                    </a:p>
                  </a:txBody>
                  <a:tcPr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10651032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GB" dirty="0">
                          <a:effectLst/>
                        </a:rPr>
                        <a:t>Cheese</a:t>
                      </a:r>
                    </a:p>
                  </a:txBody>
                  <a:tcPr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dirty="0">
                          <a:effectLst/>
                        </a:rPr>
                        <a:t>✔</a:t>
                      </a:r>
                    </a:p>
                  </a:txBody>
                  <a:tcPr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dirty="0">
                          <a:effectLst/>
                        </a:rPr>
                        <a:t>✔</a:t>
                      </a:r>
                    </a:p>
                  </a:txBody>
                  <a:tcPr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53381864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GB" dirty="0">
                          <a:effectLst/>
                        </a:rPr>
                        <a:t>Ground nuts / nut butters</a:t>
                      </a:r>
                    </a:p>
                  </a:txBody>
                  <a:tcPr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dirty="0">
                          <a:effectLst/>
                        </a:rPr>
                        <a:t>✔</a:t>
                      </a:r>
                    </a:p>
                  </a:txBody>
                  <a:tcPr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dirty="0">
                          <a:effectLst/>
                        </a:rPr>
                        <a:t>✔</a:t>
                      </a:r>
                    </a:p>
                  </a:txBody>
                  <a:tcPr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96631663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GB">
                          <a:effectLst/>
                        </a:rPr>
                        <a:t>Cream cheese</a:t>
                      </a:r>
                    </a:p>
                  </a:txBody>
                  <a:tcPr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>
                          <a:effectLst/>
                        </a:rPr>
                        <a:t>✔</a:t>
                      </a:r>
                    </a:p>
                  </a:txBody>
                  <a:tcPr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>
                          <a:effectLst/>
                        </a:rPr>
                        <a:t>✔ Low</a:t>
                      </a:r>
                    </a:p>
                  </a:txBody>
                  <a:tcPr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6740395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GB" dirty="0">
                          <a:effectLst/>
                        </a:rPr>
                        <a:t>Sugar / honey / jam</a:t>
                      </a:r>
                    </a:p>
                  </a:txBody>
                  <a:tcPr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dirty="0">
                          <a:effectLst/>
                        </a:rPr>
                        <a:t>✔</a:t>
                      </a:r>
                    </a:p>
                  </a:txBody>
                  <a:tcPr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dirty="0">
                          <a:effectLst/>
                        </a:rPr>
                        <a:t>✖</a:t>
                      </a:r>
                    </a:p>
                  </a:txBody>
                  <a:tcPr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4655116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39124493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73B7978-4709-1393-0E16-41835E9A8AD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F6E399-CE8B-8BD7-C1D6-20D67AFF40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89542" y="2811600"/>
            <a:ext cx="8812915" cy="1234800"/>
          </a:xfrm>
        </p:spPr>
        <p:txBody>
          <a:bodyPr>
            <a:normAutofit/>
          </a:bodyPr>
          <a:lstStyle/>
          <a:p>
            <a:pPr algn="ctr"/>
            <a:r>
              <a:rPr lang="en-US" dirty="0"/>
              <a:t>Pots of goodness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5B88AE0-E4DC-654A-4176-DB9956E960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b="1"/>
              <a:t>Bedfordshire, Luton and Milton Keynes Health and Care Partnership</a:t>
            </a:r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3FB1CB5-6D37-52E4-A553-9DC7318117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A60DCE-9105-48A5-8A92-25C9283756D1}" type="slidenum">
              <a:rPr lang="en-GB" smtClean="0"/>
              <a:pPr/>
              <a:t>46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78738425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A32C745-8EB4-FC37-1E1A-4291CBE2E89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329EC4-92AD-CB10-F092-5A58E39224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100kcal boosters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188BA8D-AC4B-6B51-726F-994CDFA3D9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b="1"/>
              <a:t>Bedfordshire, Luton and Milton Keynes Health and Care Partnership</a:t>
            </a:r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6E083F5-5546-B60C-9597-4597382FB7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A60DCE-9105-48A5-8A92-25C9283756D1}" type="slidenum">
              <a:rPr lang="en-GB" smtClean="0"/>
              <a:pPr/>
              <a:t>47</a:t>
            </a:fld>
            <a:endParaRPr lang="en-GB" dirty="0"/>
          </a:p>
        </p:txBody>
      </p:sp>
      <p:graphicFrame>
        <p:nvGraphicFramePr>
          <p:cNvPr id="10" name="Content Placeholder 9">
            <a:extLst>
              <a:ext uri="{FF2B5EF4-FFF2-40B4-BE49-F238E27FC236}">
                <a16:creationId xmlns:a16="http://schemas.microsoft.com/office/drawing/2014/main" id="{48DAF60F-DA75-0DE4-1154-0CB47C102DF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17247662"/>
              </p:ext>
            </p:extLst>
          </p:nvPr>
        </p:nvGraphicFramePr>
        <p:xfrm>
          <a:off x="524538" y="2930639"/>
          <a:ext cx="11171238" cy="33832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585619">
                  <a:extLst>
                    <a:ext uri="{9D8B030D-6E8A-4147-A177-3AD203B41FA5}">
                      <a16:colId xmlns:a16="http://schemas.microsoft.com/office/drawing/2014/main" val="3902494730"/>
                    </a:ext>
                  </a:extLst>
                </a:gridCol>
                <a:gridCol w="5585619">
                  <a:extLst>
                    <a:ext uri="{9D8B030D-6E8A-4147-A177-3AD203B41FA5}">
                      <a16:colId xmlns:a16="http://schemas.microsoft.com/office/drawing/2014/main" val="251493490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GB" sz="1800" b="1" dirty="0">
                          <a:solidFill>
                            <a:schemeClr val="tx2"/>
                          </a:solidFill>
                        </a:rPr>
                        <a:t>Savoury additions: </a:t>
                      </a:r>
                    </a:p>
                    <a:p>
                      <a:r>
                        <a:rPr lang="en-GB" sz="1800" b="0" dirty="0">
                          <a:solidFill>
                            <a:schemeClr val="tx1"/>
                          </a:solidFill>
                        </a:rPr>
                        <a:t>Butter - 2 cubes </a:t>
                      </a:r>
                    </a:p>
                    <a:p>
                      <a:r>
                        <a:rPr lang="en-GB" sz="1800" b="0" dirty="0">
                          <a:solidFill>
                            <a:schemeClr val="tx1"/>
                          </a:solidFill>
                        </a:rPr>
                        <a:t>Dried milk powder - 2 tbsp </a:t>
                      </a:r>
                    </a:p>
                    <a:p>
                      <a:r>
                        <a:rPr lang="en-GB" sz="1800" b="0" dirty="0">
                          <a:solidFill>
                            <a:schemeClr val="tx1"/>
                          </a:solidFill>
                        </a:rPr>
                        <a:t>Full fat mayonnaise - 1 tbsp </a:t>
                      </a:r>
                    </a:p>
                    <a:p>
                      <a:r>
                        <a:rPr lang="en-GB" sz="1800" b="0" dirty="0">
                          <a:solidFill>
                            <a:schemeClr val="tx1"/>
                          </a:solidFill>
                        </a:rPr>
                        <a:t>Full fat salad cream - 2 tbsp </a:t>
                      </a:r>
                    </a:p>
                    <a:p>
                      <a:r>
                        <a:rPr lang="en-GB" sz="1800" b="0" dirty="0">
                          <a:solidFill>
                            <a:schemeClr val="tx1"/>
                          </a:solidFill>
                        </a:rPr>
                        <a:t>Ghee -1 tbsp </a:t>
                      </a:r>
                    </a:p>
                    <a:p>
                      <a:r>
                        <a:rPr lang="en-GB" sz="1800" b="0" dirty="0">
                          <a:solidFill>
                            <a:schemeClr val="tx1"/>
                          </a:solidFill>
                        </a:rPr>
                        <a:t>Grated cheese - 3 tbsp </a:t>
                      </a:r>
                    </a:p>
                    <a:p>
                      <a:r>
                        <a:rPr lang="en-GB" sz="1800" b="0" dirty="0">
                          <a:solidFill>
                            <a:schemeClr val="tx1"/>
                          </a:solidFill>
                        </a:rPr>
                        <a:t>Hummus - 2 tbsp </a:t>
                      </a:r>
                    </a:p>
                    <a:p>
                      <a:r>
                        <a:rPr lang="en-GB" sz="1800" b="0" dirty="0">
                          <a:solidFill>
                            <a:schemeClr val="tx1"/>
                          </a:solidFill>
                        </a:rPr>
                        <a:t>Olive oil - 1 tbsp </a:t>
                      </a:r>
                    </a:p>
                    <a:p>
                      <a:r>
                        <a:rPr lang="en-GB" sz="1800" b="0" dirty="0">
                          <a:solidFill>
                            <a:schemeClr val="tx1"/>
                          </a:solidFill>
                        </a:rPr>
                        <a:t>Peanut butter - 1 tbsp </a:t>
                      </a:r>
                    </a:p>
                    <a:p>
                      <a:r>
                        <a:rPr lang="en-GB" sz="1800" b="0" dirty="0">
                          <a:solidFill>
                            <a:schemeClr val="tx1"/>
                          </a:solidFill>
                        </a:rPr>
                        <a:t>Pesto - 1 heaped tbsp </a:t>
                      </a:r>
                    </a:p>
                    <a:p>
                      <a:r>
                        <a:rPr lang="en-GB" sz="1800" b="0" dirty="0">
                          <a:solidFill>
                            <a:schemeClr val="tx1"/>
                          </a:solidFill>
                        </a:rPr>
                        <a:t>Linseed/chia seeds - 2 tbsp </a:t>
                      </a:r>
                    </a:p>
                  </a:txBody>
                  <a:tcPr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GB" sz="1800" b="1" dirty="0">
                          <a:solidFill>
                            <a:schemeClr val="tx2"/>
                          </a:solidFill>
                        </a:rPr>
                        <a:t>Sweet additions: </a:t>
                      </a:r>
                    </a:p>
                    <a:p>
                      <a:r>
                        <a:rPr lang="en-GB" sz="1800" b="0" dirty="0">
                          <a:solidFill>
                            <a:schemeClr val="tx1"/>
                          </a:solidFill>
                        </a:rPr>
                        <a:t>Chocolate hazelnut spread - 1 tbsp </a:t>
                      </a:r>
                    </a:p>
                    <a:p>
                      <a:r>
                        <a:rPr lang="en-GB" sz="1800" b="0" dirty="0">
                          <a:solidFill>
                            <a:schemeClr val="tx1"/>
                          </a:solidFill>
                        </a:rPr>
                        <a:t>Condensed milk - 2 tbsp </a:t>
                      </a:r>
                    </a:p>
                    <a:p>
                      <a:r>
                        <a:rPr lang="en-GB" sz="1800" b="0" dirty="0">
                          <a:solidFill>
                            <a:schemeClr val="tx1"/>
                          </a:solidFill>
                        </a:rPr>
                        <a:t>Double cream - 2 tbsp </a:t>
                      </a:r>
                    </a:p>
                    <a:p>
                      <a:r>
                        <a:rPr lang="en-GB" sz="1800" b="0" dirty="0">
                          <a:solidFill>
                            <a:schemeClr val="tx1"/>
                          </a:solidFill>
                        </a:rPr>
                        <a:t>Dried milk powder/soy protein - 2 tbsp </a:t>
                      </a:r>
                    </a:p>
                    <a:p>
                      <a:r>
                        <a:rPr lang="en-GB" sz="1800" b="0" dirty="0">
                          <a:solidFill>
                            <a:schemeClr val="tx1"/>
                          </a:solidFill>
                        </a:rPr>
                        <a:t>Golden syrup - 2 tbsp </a:t>
                      </a:r>
                    </a:p>
                    <a:p>
                      <a:r>
                        <a:rPr lang="en-GB" sz="1800" b="0" dirty="0">
                          <a:solidFill>
                            <a:schemeClr val="tx1"/>
                          </a:solidFill>
                        </a:rPr>
                        <a:t>Ground almonds - 2 tbsp </a:t>
                      </a:r>
                    </a:p>
                    <a:p>
                      <a:r>
                        <a:rPr lang="en-GB" sz="1800" b="0" dirty="0">
                          <a:solidFill>
                            <a:schemeClr val="tx1"/>
                          </a:solidFill>
                        </a:rPr>
                        <a:t>Honey - 2 tbsp </a:t>
                      </a:r>
                    </a:p>
                    <a:p>
                      <a:r>
                        <a:rPr lang="en-GB" sz="1800" b="0" dirty="0">
                          <a:solidFill>
                            <a:schemeClr val="tx1"/>
                          </a:solidFill>
                        </a:rPr>
                        <a:t>Lemon curd/jam - 2 tbsp </a:t>
                      </a:r>
                    </a:p>
                    <a:p>
                      <a:r>
                        <a:rPr lang="en-GB" sz="1800" b="0" dirty="0">
                          <a:solidFill>
                            <a:schemeClr val="tx1"/>
                          </a:solidFill>
                        </a:rPr>
                        <a:t>Plain yoghurt - 3 tbsp </a:t>
                      </a:r>
                    </a:p>
                    <a:p>
                      <a:r>
                        <a:rPr lang="en-GB" sz="1800" b="0" dirty="0">
                          <a:solidFill>
                            <a:schemeClr val="tx1"/>
                          </a:solidFill>
                        </a:rPr>
                        <a:t>Sugar - 2 tbsp </a:t>
                      </a:r>
                    </a:p>
                    <a:p>
                      <a:r>
                        <a:rPr lang="en-GB" sz="1800" b="0" dirty="0">
                          <a:solidFill>
                            <a:schemeClr val="tx1"/>
                          </a:solidFill>
                        </a:rPr>
                        <a:t>Coconut milk - 2tbsp </a:t>
                      </a:r>
                    </a:p>
                  </a:txBody>
                  <a:tcPr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11955646"/>
                  </a:ext>
                </a:extLst>
              </a:tr>
            </a:tbl>
          </a:graphicData>
        </a:graphic>
      </p:graphicFrame>
      <p:sp>
        <p:nvSpPr>
          <p:cNvPr id="12" name="TextBox 11">
            <a:extLst>
              <a:ext uri="{FF2B5EF4-FFF2-40B4-BE49-F238E27FC236}">
                <a16:creationId xmlns:a16="http://schemas.microsoft.com/office/drawing/2014/main" id="{84FB63E6-5ED4-CBDF-EAA0-059735305EE7}"/>
              </a:ext>
            </a:extLst>
          </p:cNvPr>
          <p:cNvSpPr txBox="1"/>
          <p:nvPr/>
        </p:nvSpPr>
        <p:spPr>
          <a:xfrm>
            <a:off x="523445" y="1772816"/>
            <a:ext cx="832514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Clr>
                <a:srgbClr val="0070C0"/>
              </a:buClr>
              <a:buFont typeface="Arial" panose="020B0604020202020204" pitchFamily="34" charset="0"/>
              <a:buChar char="•"/>
            </a:pPr>
            <a:r>
              <a:rPr lang="en-GB" sz="2400" dirty="0"/>
              <a:t>Foods which are 100kcal in a small volume</a:t>
            </a:r>
          </a:p>
          <a:p>
            <a:pPr marL="342900" indent="-342900">
              <a:buClr>
                <a:srgbClr val="0070C0"/>
              </a:buClr>
              <a:buFont typeface="Arial" panose="020B0604020202020204" pitchFamily="34" charset="0"/>
              <a:buChar char="•"/>
            </a:pPr>
            <a:r>
              <a:rPr lang="en-GB" sz="2400" dirty="0"/>
              <a:t>Useful for people who struggle with fixed mealtimes</a:t>
            </a:r>
          </a:p>
          <a:p>
            <a:pPr marL="342900" indent="-342900">
              <a:buClr>
                <a:srgbClr val="0070C0"/>
              </a:buClr>
              <a:buFont typeface="Arial" panose="020B0604020202020204" pitchFamily="34" charset="0"/>
              <a:buChar char="•"/>
            </a:pPr>
            <a:r>
              <a:rPr lang="en-GB" sz="2400" dirty="0"/>
              <a:t>Snacks and/or fortification</a:t>
            </a:r>
          </a:p>
        </p:txBody>
      </p:sp>
    </p:spTree>
    <p:extLst>
      <p:ext uri="{BB962C8B-B14F-4D97-AF65-F5344CB8AC3E}">
        <p14:creationId xmlns:p14="http://schemas.microsoft.com/office/powerpoint/2010/main" val="1377069483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478BB01-494A-4596-7019-539AF51FA97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07DB5C-6148-03E4-DF36-094F68B840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89542" y="2811600"/>
            <a:ext cx="8812915" cy="1234800"/>
          </a:xfrm>
        </p:spPr>
        <p:txBody>
          <a:bodyPr>
            <a:normAutofit/>
          </a:bodyPr>
          <a:lstStyle/>
          <a:p>
            <a:pPr algn="ctr"/>
            <a:r>
              <a:rPr lang="en-US" dirty="0"/>
              <a:t>Food enrichment game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87777BD-C4D7-1082-D72D-6136CE993D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b="1"/>
              <a:t>Bedfordshire, Luton and Milton Keynes Health and Care Partnership</a:t>
            </a:r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85D06F6-DA72-8FFB-D4F5-C1CB1A8FA0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A60DCE-9105-48A5-8A92-25C9283756D1}" type="slidenum">
              <a:rPr lang="en-GB" smtClean="0"/>
              <a:pPr/>
              <a:t>48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116432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C06C5E-1D32-DE28-2169-71F8E375F2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3445" y="382349"/>
            <a:ext cx="8812915" cy="1234800"/>
          </a:xfrm>
        </p:spPr>
        <p:txBody>
          <a:bodyPr anchor="ctr">
            <a:normAutofit/>
          </a:bodyPr>
          <a:lstStyle/>
          <a:p>
            <a:r>
              <a:rPr lang="en-GB" dirty="0"/>
              <a:t>Cup of tea</a:t>
            </a:r>
          </a:p>
        </p:txBody>
      </p:sp>
      <p:pic>
        <p:nvPicPr>
          <p:cNvPr id="8194" name="Picture 2" descr="Related image">
            <a:extLst>
              <a:ext uri="{FF2B5EF4-FFF2-40B4-BE49-F238E27FC236}">
                <a16:creationId xmlns:a16="http://schemas.microsoft.com/office/drawing/2014/main" id="{22440EBA-71CD-A7A0-B67A-B67BE3A4097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285118" y="1844824"/>
            <a:ext cx="9648985" cy="4280400"/>
          </a:xfrm>
          <a:prstGeom prst="rect">
            <a:avLst/>
          </a:prstGeom>
          <a:solidFill>
            <a:srgbClr val="FFFFFF"/>
          </a:solidFill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7DECFAA-FBF3-4C7B-31FE-2A327534A4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23445" y="6321714"/>
            <a:ext cx="7403008" cy="365125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r>
              <a:rPr lang="en-GB" b="1"/>
              <a:t>Bedfordshire, Luton and Milton Keynes Health and Care Partnership</a:t>
            </a:r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DEBCE72-E546-404D-5F58-F9DB2E1959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208568" y="6356350"/>
            <a:ext cx="487208" cy="365125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30A60DCE-9105-48A5-8A92-25C9283756D1}" type="slidenum">
              <a:rPr lang="en-GB" smtClean="0"/>
              <a:pPr>
                <a:spcAft>
                  <a:spcPts val="600"/>
                </a:spcAft>
              </a:pPr>
              <a:t>49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4271949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FB0ABCC-E77F-D144-7CF1-A3C71CCCC27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C3ED7B-CDC7-2E72-2777-CB720816B3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89542" y="2492896"/>
            <a:ext cx="8812915" cy="1234800"/>
          </a:xfrm>
        </p:spPr>
        <p:txBody>
          <a:bodyPr/>
          <a:lstStyle/>
          <a:p>
            <a:pPr algn="ctr"/>
            <a:r>
              <a:rPr lang="en-US" dirty="0"/>
              <a:t>How would you describe someone who is at risk of malnutrition?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DD110F4-1B28-7150-BBEB-4C078549A8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b="1"/>
              <a:t>Bedfordshire, Luton and Milton Keynes Health and Care Partnership</a:t>
            </a:r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3F2CF7D-E893-495C-E239-B4C77782ED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A60DCE-9105-48A5-8A92-25C9283756D1}" type="slidenum">
              <a:rPr lang="en-GB" smtClean="0"/>
              <a:pPr/>
              <a:t>5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31910999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DCC5BFD-B676-5F7A-7C25-D2A133388FE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BC6935-B987-F60E-B234-6211ABDD5C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3445" y="382349"/>
            <a:ext cx="8812915" cy="1234800"/>
          </a:xfrm>
        </p:spPr>
        <p:txBody>
          <a:bodyPr anchor="ctr">
            <a:normAutofit/>
          </a:bodyPr>
          <a:lstStyle/>
          <a:p>
            <a:r>
              <a:rPr lang="en-GB" dirty="0"/>
              <a:t>Bowl of porridge</a:t>
            </a:r>
          </a:p>
        </p:txBody>
      </p:sp>
      <p:pic>
        <p:nvPicPr>
          <p:cNvPr id="9218" name="Picture 2" descr="Image result for porridge">
            <a:extLst>
              <a:ext uri="{FF2B5EF4-FFF2-40B4-BE49-F238E27FC236}">
                <a16:creationId xmlns:a16="http://schemas.microsoft.com/office/drawing/2014/main" id="{50CA0A60-4F57-B355-3B34-633F44732B8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523445" y="1844824"/>
            <a:ext cx="11172331" cy="4280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B3FEF7D-4122-BBAB-D591-8BABF4AF7E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23445" y="6321714"/>
            <a:ext cx="7403008" cy="365125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r>
              <a:rPr lang="en-GB" b="1"/>
              <a:t>Bedfordshire, Luton and Milton Keynes Health and Care Partnership</a:t>
            </a:r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39634F3-943C-4F83-F526-FC0146219C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208568" y="6356350"/>
            <a:ext cx="487208" cy="365125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30A60DCE-9105-48A5-8A92-25C9283756D1}" type="slidenum">
              <a:rPr lang="en-GB" smtClean="0"/>
              <a:pPr>
                <a:spcAft>
                  <a:spcPts val="600"/>
                </a:spcAft>
              </a:pPr>
              <a:t>50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52727323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38D6C95-F040-0D7F-11D8-B8639631928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FE7082-672B-87F6-6B9B-71B8EEAC1E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3445" y="382349"/>
            <a:ext cx="8812915" cy="1234800"/>
          </a:xfrm>
        </p:spPr>
        <p:txBody>
          <a:bodyPr anchor="ctr">
            <a:normAutofit/>
          </a:bodyPr>
          <a:lstStyle/>
          <a:p>
            <a:r>
              <a:rPr lang="en-GB" dirty="0"/>
              <a:t>Mashed potato</a:t>
            </a:r>
          </a:p>
        </p:txBody>
      </p:sp>
      <p:pic>
        <p:nvPicPr>
          <p:cNvPr id="10244" name="Picture 4" descr="Image result for mashed potato">
            <a:extLst>
              <a:ext uri="{FF2B5EF4-FFF2-40B4-BE49-F238E27FC236}">
                <a16:creationId xmlns:a16="http://schemas.microsoft.com/office/drawing/2014/main" id="{872F7019-C403-7A95-30EF-32C638CD942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523445" y="1844824"/>
            <a:ext cx="11172331" cy="4280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C9E6BEC-EA1E-FDBC-12A8-AFE87FE691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23445" y="6321714"/>
            <a:ext cx="7403008" cy="365125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r>
              <a:rPr lang="en-GB" b="1"/>
              <a:t>Bedfordshire, Luton and Milton Keynes Health and Care Partnership</a:t>
            </a:r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8D7266E-4678-804C-6D50-0DED8ADA61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208568" y="6356350"/>
            <a:ext cx="487208" cy="365125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30A60DCE-9105-48A5-8A92-25C9283756D1}" type="slidenum">
              <a:rPr lang="en-GB" smtClean="0"/>
              <a:pPr>
                <a:spcAft>
                  <a:spcPts val="600"/>
                </a:spcAft>
              </a:pPr>
              <a:t>51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41815443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024FFBD-DA2F-DE6B-650D-E1960496567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77213D-BE5D-3120-9518-FFE4414E03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3445" y="382349"/>
            <a:ext cx="8812915" cy="1234800"/>
          </a:xfrm>
        </p:spPr>
        <p:txBody>
          <a:bodyPr anchor="ctr">
            <a:normAutofit/>
          </a:bodyPr>
          <a:lstStyle/>
          <a:p>
            <a:r>
              <a:rPr lang="en-GB" dirty="0"/>
              <a:t>Vegetables</a:t>
            </a:r>
          </a:p>
        </p:txBody>
      </p:sp>
      <p:pic>
        <p:nvPicPr>
          <p:cNvPr id="11266" name="Picture 2" descr="Image result for broccoli and cauliflower">
            <a:extLst>
              <a:ext uri="{FF2B5EF4-FFF2-40B4-BE49-F238E27FC236}">
                <a16:creationId xmlns:a16="http://schemas.microsoft.com/office/drawing/2014/main" id="{1B3E0A95-209B-6FA3-3484-289B9BDEF5D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523445" y="1844824"/>
            <a:ext cx="11172331" cy="4280400"/>
          </a:xfrm>
          <a:prstGeom prst="rect">
            <a:avLst/>
          </a:prstGeom>
          <a:solidFill>
            <a:srgbClr val="FFFFFF"/>
          </a:solidFill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063607D-1AED-34A3-6A66-BF83221C8B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23445" y="6321714"/>
            <a:ext cx="7403008" cy="365125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r>
              <a:rPr lang="en-GB" b="1"/>
              <a:t>Bedfordshire, Luton and Milton Keynes Health and Care Partnership</a:t>
            </a:r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CB612F9-653A-60E3-A9ED-65C1A44AA8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208568" y="6356350"/>
            <a:ext cx="487208" cy="365125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30A60DCE-9105-48A5-8A92-25C9283756D1}" type="slidenum">
              <a:rPr lang="en-GB" smtClean="0"/>
              <a:pPr>
                <a:spcAft>
                  <a:spcPts val="600"/>
                </a:spcAft>
              </a:pPr>
              <a:t>52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02172028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6992B43-21E9-DCB9-2344-25947F72074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362384-4FF0-FAE5-4D14-7BE8EDEFD0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3445" y="382349"/>
            <a:ext cx="8812915" cy="1234800"/>
          </a:xfrm>
        </p:spPr>
        <p:txBody>
          <a:bodyPr anchor="ctr">
            <a:normAutofit/>
          </a:bodyPr>
          <a:lstStyle/>
          <a:p>
            <a:r>
              <a:rPr lang="en-GB" dirty="0"/>
              <a:t>Soup</a:t>
            </a:r>
          </a:p>
        </p:txBody>
      </p:sp>
      <p:pic>
        <p:nvPicPr>
          <p:cNvPr id="13316" name="Picture 4" descr="Image result for bowl of soup">
            <a:extLst>
              <a:ext uri="{FF2B5EF4-FFF2-40B4-BE49-F238E27FC236}">
                <a16:creationId xmlns:a16="http://schemas.microsoft.com/office/drawing/2014/main" id="{D2480DE2-86D2-DEA7-23D5-E5FAB00D2ED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523445" y="1844824"/>
            <a:ext cx="11172331" cy="4280400"/>
          </a:xfrm>
          <a:prstGeom prst="rect">
            <a:avLst/>
          </a:prstGeom>
          <a:solidFill>
            <a:srgbClr val="FFFFFF"/>
          </a:solidFill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C45A5C7-0935-3FB2-BC34-6B4BC24004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23445" y="6321714"/>
            <a:ext cx="7403008" cy="365125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r>
              <a:rPr lang="en-GB" b="1"/>
              <a:t>Bedfordshire, Luton and Milton Keynes Health and Care Partnership</a:t>
            </a:r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1C485C1-BC70-3586-50E2-9DBEB4B51D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208568" y="6356350"/>
            <a:ext cx="487208" cy="365125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30A60DCE-9105-48A5-8A92-25C9283756D1}" type="slidenum">
              <a:rPr lang="en-GB" smtClean="0"/>
              <a:pPr>
                <a:spcAft>
                  <a:spcPts val="600"/>
                </a:spcAft>
              </a:pPr>
              <a:t>53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17208434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2F94EF0-B141-31A9-5F09-727DB67B6E3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24626F-B153-E905-86F5-286C9D9331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3445" y="382349"/>
            <a:ext cx="8812915" cy="1234800"/>
          </a:xfrm>
        </p:spPr>
        <p:txBody>
          <a:bodyPr anchor="ctr">
            <a:normAutofit/>
          </a:bodyPr>
          <a:lstStyle/>
          <a:p>
            <a:r>
              <a:rPr lang="en-GB" dirty="0"/>
              <a:t>Fruit salad</a:t>
            </a:r>
          </a:p>
        </p:txBody>
      </p:sp>
      <p:pic>
        <p:nvPicPr>
          <p:cNvPr id="14338" name="Picture 2" descr="Image result for bowl of fruit salad">
            <a:extLst>
              <a:ext uri="{FF2B5EF4-FFF2-40B4-BE49-F238E27FC236}">
                <a16:creationId xmlns:a16="http://schemas.microsoft.com/office/drawing/2014/main" id="{1A3A1D55-0A85-F99F-5211-0EB1DFEC161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523445" y="1844824"/>
            <a:ext cx="11172331" cy="4280400"/>
          </a:xfrm>
          <a:prstGeom prst="rect">
            <a:avLst/>
          </a:prstGeom>
          <a:solidFill>
            <a:srgbClr val="FFFFFF"/>
          </a:solidFill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CC9ADF4-3092-8DBC-2849-9C8E8B52F2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23445" y="6321714"/>
            <a:ext cx="7403008" cy="365125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r>
              <a:rPr lang="en-GB" b="1"/>
              <a:t>Bedfordshire, Luton and Milton Keynes Health and Care Partnership</a:t>
            </a:r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4AD85B2-66FF-20C4-95B8-7A19FA2F58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208568" y="6356350"/>
            <a:ext cx="487208" cy="365125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30A60DCE-9105-48A5-8A92-25C9283756D1}" type="slidenum">
              <a:rPr lang="en-GB" smtClean="0"/>
              <a:pPr>
                <a:spcAft>
                  <a:spcPts val="600"/>
                </a:spcAft>
              </a:pPr>
              <a:t>54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23635040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46126CF-3294-63E4-C148-05E2C989D4B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0FCE0B-7E38-3591-4D49-4EBDB072AF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3445" y="382349"/>
            <a:ext cx="8812915" cy="1234800"/>
          </a:xfrm>
        </p:spPr>
        <p:txBody>
          <a:bodyPr anchor="ctr">
            <a:normAutofit/>
          </a:bodyPr>
          <a:lstStyle/>
          <a:p>
            <a:r>
              <a:rPr lang="en-GB" dirty="0"/>
              <a:t>Baked potato</a:t>
            </a:r>
          </a:p>
        </p:txBody>
      </p:sp>
      <p:pic>
        <p:nvPicPr>
          <p:cNvPr id="15362" name="Picture 2" descr="Image result for plain jacket potato">
            <a:extLst>
              <a:ext uri="{FF2B5EF4-FFF2-40B4-BE49-F238E27FC236}">
                <a16:creationId xmlns:a16="http://schemas.microsoft.com/office/drawing/2014/main" id="{C3A8A196-41FD-2EB9-4178-6BEBC7668C8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523445" y="1844824"/>
            <a:ext cx="11172331" cy="4280400"/>
          </a:xfrm>
          <a:prstGeom prst="rect">
            <a:avLst/>
          </a:prstGeom>
          <a:solidFill>
            <a:srgbClr val="FFFFFF"/>
          </a:solidFill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004049A-4194-0053-83CC-4B6F8EC7B7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23445" y="6321714"/>
            <a:ext cx="7403008" cy="365125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r>
              <a:rPr lang="en-GB" b="1"/>
              <a:t>Bedfordshire, Luton and Milton Keynes Health and Care Partnership</a:t>
            </a:r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45ED75A-EBFF-BE8A-9CCB-E95E32528F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208568" y="6356350"/>
            <a:ext cx="487208" cy="365125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30A60DCE-9105-48A5-8A92-25C9283756D1}" type="slidenum">
              <a:rPr lang="en-GB" smtClean="0"/>
              <a:pPr>
                <a:spcAft>
                  <a:spcPts val="600"/>
                </a:spcAft>
              </a:pPr>
              <a:t>55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05857493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6FCFA93-E8E6-CD62-AE0B-E150B073175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35D083-6DD6-10AE-D3F8-F50F2FEF52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3445" y="382349"/>
            <a:ext cx="8812915" cy="1234800"/>
          </a:xfrm>
        </p:spPr>
        <p:txBody>
          <a:bodyPr anchor="ctr">
            <a:normAutofit/>
          </a:bodyPr>
          <a:lstStyle/>
          <a:p>
            <a:r>
              <a:rPr lang="en-GB" dirty="0"/>
              <a:t>Cup of coffee</a:t>
            </a:r>
          </a:p>
        </p:txBody>
      </p:sp>
      <p:pic>
        <p:nvPicPr>
          <p:cNvPr id="16388" name="Picture 4" descr="Image result for plain hot chocolate">
            <a:extLst>
              <a:ext uri="{FF2B5EF4-FFF2-40B4-BE49-F238E27FC236}">
                <a16:creationId xmlns:a16="http://schemas.microsoft.com/office/drawing/2014/main" id="{0FAD3BC2-3E8D-0339-550B-8D8E8DC21ED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028266" y="1844824"/>
            <a:ext cx="4162688" cy="4280400"/>
          </a:xfrm>
          <a:prstGeom prst="rect">
            <a:avLst/>
          </a:prstGeom>
          <a:solidFill>
            <a:srgbClr val="FFFFFF"/>
          </a:solidFill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6D49037-8359-2F4C-AA80-3D7A9491A6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23445" y="6321714"/>
            <a:ext cx="7403008" cy="365125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r>
              <a:rPr lang="en-GB" b="1"/>
              <a:t>Bedfordshire, Luton and Milton Keynes Health and Care Partnership</a:t>
            </a:r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AD134C3-6745-837C-A1B9-3A6403DC97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208568" y="6356350"/>
            <a:ext cx="487208" cy="365125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30A60DCE-9105-48A5-8A92-25C9283756D1}" type="slidenum">
              <a:rPr lang="en-GB" smtClean="0"/>
              <a:pPr>
                <a:spcAft>
                  <a:spcPts val="600"/>
                </a:spcAft>
              </a:pPr>
              <a:t>56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93247970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7A99979-2928-0C6D-E913-24975094A30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BFBE01-D79F-FAC6-8575-A40F92A7C9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89542" y="2811600"/>
            <a:ext cx="8812915" cy="1234800"/>
          </a:xfrm>
        </p:spPr>
        <p:txBody>
          <a:bodyPr>
            <a:normAutofit/>
          </a:bodyPr>
          <a:lstStyle/>
          <a:p>
            <a:pPr algn="ctr"/>
            <a:r>
              <a:rPr lang="en-US" dirty="0"/>
              <a:t>Before and after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62E95A9-894D-3886-F3E1-5CDEC562BF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b="1"/>
              <a:t>Bedfordshire, Luton and Milton Keynes Health and Care Partnership</a:t>
            </a:r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3C96377-104C-69C6-0D07-7AF0CAB67B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A60DCE-9105-48A5-8A92-25C9283756D1}" type="slidenum">
              <a:rPr lang="en-GB" smtClean="0"/>
              <a:pPr/>
              <a:t>57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41251794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Image result for porridge">
            <a:extLst>
              <a:ext uri="{FF2B5EF4-FFF2-40B4-BE49-F238E27FC236}">
                <a16:creationId xmlns:a16="http://schemas.microsoft.com/office/drawing/2014/main" id="{0C9B6248-FB62-EA04-6C9F-4D424EEBF4A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517409" y="1844824"/>
            <a:ext cx="5384800" cy="4281340"/>
          </a:xfrm>
          <a:prstGeom prst="rect">
            <a:avLst/>
          </a:prstGeom>
          <a:solidFill>
            <a:srgbClr val="FFFFFF"/>
          </a:solidFill>
        </p:spPr>
      </p:pic>
      <p:sp>
        <p:nvSpPr>
          <p:cNvPr id="3" name="Content Placeholder 5">
            <a:extLst>
              <a:ext uri="{FF2B5EF4-FFF2-40B4-BE49-F238E27FC236}">
                <a16:creationId xmlns:a16="http://schemas.microsoft.com/office/drawing/2014/main" id="{263FB5EE-32FB-B32A-F712-971DF8768F8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04940" y="1812699"/>
            <a:ext cx="5384800" cy="4313465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GB" dirty="0"/>
              <a:t>Before</a:t>
            </a:r>
          </a:p>
          <a:p>
            <a:pPr lvl="1">
              <a:lnSpc>
                <a:spcPct val="90000"/>
              </a:lnSpc>
            </a:pPr>
            <a:r>
              <a:rPr lang="en-GB" sz="2400" dirty="0"/>
              <a:t>50g oats + 300ml whole milk</a:t>
            </a:r>
          </a:p>
          <a:p>
            <a:pPr lvl="1">
              <a:lnSpc>
                <a:spcPct val="90000"/>
              </a:lnSpc>
            </a:pPr>
            <a:r>
              <a:rPr lang="en-GB" sz="2400" b="1" dirty="0"/>
              <a:t>386kcal, 16g protein</a:t>
            </a:r>
          </a:p>
          <a:p>
            <a:pPr marL="0" indent="0">
              <a:lnSpc>
                <a:spcPct val="90000"/>
              </a:lnSpc>
              <a:buNone/>
            </a:pPr>
            <a:endParaRPr lang="en-GB" dirty="0"/>
          </a:p>
          <a:p>
            <a:pPr>
              <a:lnSpc>
                <a:spcPct val="90000"/>
              </a:lnSpc>
            </a:pPr>
            <a:r>
              <a:rPr lang="en-GB" dirty="0"/>
              <a:t>After:</a:t>
            </a:r>
          </a:p>
          <a:p>
            <a:pPr lvl="1">
              <a:lnSpc>
                <a:spcPct val="90000"/>
              </a:lnSpc>
            </a:pPr>
            <a:r>
              <a:rPr lang="en-GB" sz="2400" dirty="0"/>
              <a:t>Add 2tbsp skimmed milk powder, 1 tbsp butter, 2 tbsp ground almonds</a:t>
            </a:r>
          </a:p>
          <a:p>
            <a:pPr lvl="1">
              <a:lnSpc>
                <a:spcPct val="90000"/>
              </a:lnSpc>
            </a:pPr>
            <a:r>
              <a:rPr lang="en-GB" sz="2400" b="1" dirty="0"/>
              <a:t>787kcal, 33g protein</a:t>
            </a:r>
          </a:p>
          <a:p>
            <a:pPr marL="457200" lvl="1" indent="0">
              <a:lnSpc>
                <a:spcPct val="90000"/>
              </a:lnSpc>
              <a:buNone/>
            </a:pPr>
            <a:endParaRPr lang="en-GB" sz="2400" b="1" dirty="0"/>
          </a:p>
          <a:p>
            <a:pPr marL="457200" lvl="1" indent="0">
              <a:lnSpc>
                <a:spcPct val="90000"/>
              </a:lnSpc>
              <a:buNone/>
            </a:pPr>
            <a:r>
              <a:rPr lang="en-GB" sz="2400" b="1" dirty="0">
                <a:solidFill>
                  <a:srgbClr val="00B050"/>
                </a:solidFill>
              </a:rPr>
              <a:t>+ 401kcal, 17g protein</a:t>
            </a:r>
          </a:p>
        </p:txBody>
      </p:sp>
      <p:sp>
        <p:nvSpPr>
          <p:cNvPr id="5128" name="Title 3">
            <a:extLst>
              <a:ext uri="{FF2B5EF4-FFF2-40B4-BE49-F238E27FC236}">
                <a16:creationId xmlns:a16="http://schemas.microsoft.com/office/drawing/2014/main" id="{7F91ADF4-CAAB-BCD5-A63D-92B9C5A7C7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3445" y="382349"/>
            <a:ext cx="8812915" cy="1234800"/>
          </a:xfrm>
        </p:spPr>
        <p:txBody>
          <a:bodyPr anchor="ctr">
            <a:normAutofit/>
          </a:bodyPr>
          <a:lstStyle/>
          <a:p>
            <a:r>
              <a:rPr lang="en-US" dirty="0"/>
              <a:t>Porridge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4701BC2-7AA5-2C56-E750-7BB15C4E35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23445" y="6321714"/>
            <a:ext cx="7403008" cy="365125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r>
              <a:rPr lang="en-GB" b="1" dirty="0"/>
              <a:t>Bedfordshire, Luton and Milton Keynes Health and Care Partnership</a:t>
            </a:r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11ECDE9-B93C-DEB1-46FC-143A471382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208568" y="6356350"/>
            <a:ext cx="487208" cy="365125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30A60DCE-9105-48A5-8A92-25C9283756D1}" type="slidenum">
              <a:rPr lang="en-GB" smtClean="0"/>
              <a:pPr>
                <a:spcAft>
                  <a:spcPts val="600"/>
                </a:spcAft>
              </a:pPr>
              <a:t>58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38998037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Image result for bowl of soup">
            <a:extLst>
              <a:ext uri="{FF2B5EF4-FFF2-40B4-BE49-F238E27FC236}">
                <a16:creationId xmlns:a16="http://schemas.microsoft.com/office/drawing/2014/main" id="{1A04BC4A-2F92-6396-6072-FE7455487A1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-1"/>
          <a:stretch/>
        </p:blipFill>
        <p:spPr bwMode="auto">
          <a:xfrm>
            <a:off x="517409" y="1844824"/>
            <a:ext cx="5384800" cy="4281340"/>
          </a:xfrm>
          <a:prstGeom prst="rect">
            <a:avLst/>
          </a:prstGeom>
          <a:solidFill>
            <a:srgbClr val="FFFFFF"/>
          </a:solidFill>
        </p:spPr>
      </p:pic>
      <p:sp>
        <p:nvSpPr>
          <p:cNvPr id="2" name="Content Placeholder 5">
            <a:extLst>
              <a:ext uri="{FF2B5EF4-FFF2-40B4-BE49-F238E27FC236}">
                <a16:creationId xmlns:a16="http://schemas.microsoft.com/office/drawing/2014/main" id="{4F8509BB-5684-5C39-BB15-C1A4D54FAAD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04940" y="1812699"/>
            <a:ext cx="5384800" cy="4543651"/>
          </a:xfrm>
        </p:spPr>
        <p:txBody>
          <a:bodyPr>
            <a:normAutofit lnSpcReduction="10000"/>
          </a:bodyPr>
          <a:lstStyle/>
          <a:p>
            <a:r>
              <a:rPr lang="en-GB" dirty="0"/>
              <a:t>Before</a:t>
            </a:r>
          </a:p>
          <a:p>
            <a:pPr lvl="1"/>
            <a:r>
              <a:rPr lang="en-GB" sz="2400" dirty="0"/>
              <a:t>300ml fresh cream of tomato soup</a:t>
            </a:r>
          </a:p>
          <a:p>
            <a:pPr lvl="1"/>
            <a:r>
              <a:rPr lang="en-GB" sz="2400" b="1" dirty="0"/>
              <a:t>217kcal, 5.4g protein</a:t>
            </a:r>
          </a:p>
          <a:p>
            <a:pPr marL="0" indent="0">
              <a:buNone/>
            </a:pPr>
            <a:endParaRPr lang="en-GB" dirty="0"/>
          </a:p>
          <a:p>
            <a:r>
              <a:rPr lang="en-GB" dirty="0"/>
              <a:t>After:</a:t>
            </a:r>
          </a:p>
          <a:p>
            <a:pPr lvl="1"/>
            <a:r>
              <a:rPr lang="en-GB" sz="2400" dirty="0"/>
              <a:t>Add 2tbsp skimmed milk powder, 30g grated cheese, 3tbsp yoghurt (heaped) </a:t>
            </a:r>
          </a:p>
          <a:p>
            <a:pPr lvl="1"/>
            <a:r>
              <a:rPr lang="en-GB" sz="2400" b="1" dirty="0"/>
              <a:t>525kcal, 28.8g protein</a:t>
            </a:r>
          </a:p>
          <a:p>
            <a:pPr marL="457200" lvl="1" indent="0">
              <a:buNone/>
            </a:pPr>
            <a:endParaRPr lang="en-GB" sz="2400" b="1" dirty="0"/>
          </a:p>
          <a:p>
            <a:pPr marL="457200" lvl="1" indent="0">
              <a:buNone/>
            </a:pPr>
            <a:r>
              <a:rPr lang="en-GB" sz="2400" b="1" dirty="0">
                <a:solidFill>
                  <a:srgbClr val="00B050"/>
                </a:solidFill>
              </a:rPr>
              <a:t>+ 308kcal, 23.4g protein</a:t>
            </a:r>
          </a:p>
        </p:txBody>
      </p:sp>
      <p:sp>
        <p:nvSpPr>
          <p:cNvPr id="7176" name="Title 3">
            <a:extLst>
              <a:ext uri="{FF2B5EF4-FFF2-40B4-BE49-F238E27FC236}">
                <a16:creationId xmlns:a16="http://schemas.microsoft.com/office/drawing/2014/main" id="{2F3FD2AF-48F9-A38C-5EC4-755A38E602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3445" y="382349"/>
            <a:ext cx="8812915" cy="1234800"/>
          </a:xfrm>
        </p:spPr>
        <p:txBody>
          <a:bodyPr anchor="ctr">
            <a:normAutofit/>
          </a:bodyPr>
          <a:lstStyle/>
          <a:p>
            <a:r>
              <a:rPr lang="en-US" dirty="0"/>
              <a:t>Soup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66469B1-6E2B-2423-A176-95462A6D96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23445" y="6321714"/>
            <a:ext cx="7403008" cy="365125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r>
              <a:rPr lang="en-GB" b="1"/>
              <a:t>Bedfordshire, Luton and Milton Keynes Health and Care Partnership</a:t>
            </a:r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3EA5541-15D3-DB11-4022-E510AD098C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208568" y="6356350"/>
            <a:ext cx="487208" cy="365125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30A60DCE-9105-48A5-8A92-25C9283756D1}" type="slidenum">
              <a:rPr lang="en-GB" smtClean="0"/>
              <a:pPr>
                <a:spcAft>
                  <a:spcPts val="600"/>
                </a:spcAft>
              </a:pPr>
              <a:t>59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1042755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52013E-E6BE-3E01-00BA-CF78B6311E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What is malnutrition?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05105FC-6AF0-51A5-7AE2-D22E6800978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en-GB" sz="4000" dirty="0"/>
              <a:t>‘Malnutrition is defined as a state in which a deficiency of nutrients such as energy, protein, vitamins or minerals results in measurable adverse effects on body composition, function or clinical outcome’. </a:t>
            </a:r>
          </a:p>
          <a:p>
            <a:pPr marL="0" indent="0" algn="ctr">
              <a:buNone/>
            </a:pPr>
            <a:r>
              <a:rPr lang="en-GB" sz="4000" dirty="0"/>
              <a:t>(NICE, 2006)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7408FE3-5CD1-31E0-C09F-EFA05DFF77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b="1"/>
              <a:t>Bedfordshire, Luton and Milton Keynes Health and Care Partnership</a:t>
            </a:r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9D899B7-80C3-3010-89AF-A4CCECE58E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A60DCE-9105-48A5-8A92-25C9283756D1}" type="slidenum">
              <a:rPr lang="en-GB" smtClean="0"/>
              <a:pPr/>
              <a:t>6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2567663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7C0F4419-CC86-B05C-9A22-6B5A320473CC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18665" r="14675"/>
          <a:stretch/>
        </p:blipFill>
        <p:spPr>
          <a:xfrm>
            <a:off x="517409" y="1844824"/>
            <a:ext cx="5384800" cy="4281340"/>
          </a:xfrm>
          <a:prstGeom prst="rect">
            <a:avLst/>
          </a:prstGeom>
          <a:noFill/>
        </p:spPr>
      </p:pic>
      <p:sp>
        <p:nvSpPr>
          <p:cNvPr id="3" name="Content Placeholder 5">
            <a:extLst>
              <a:ext uri="{FF2B5EF4-FFF2-40B4-BE49-F238E27FC236}">
                <a16:creationId xmlns:a16="http://schemas.microsoft.com/office/drawing/2014/main" id="{4260E0F5-3FB7-104B-294F-B22FFAAAB50D}"/>
              </a:ext>
            </a:extLst>
          </p:cNvPr>
          <p:cNvSpPr txBox="1">
            <a:spLocks/>
          </p:cNvSpPr>
          <p:nvPr/>
        </p:nvSpPr>
        <p:spPr>
          <a:xfrm>
            <a:off x="6304940" y="1812699"/>
            <a:ext cx="5384800" cy="4662952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Clr>
                <a:srgbClr val="106FB8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Clr>
                <a:srgbClr val="106FB8"/>
              </a:buClr>
              <a:buFont typeface="Arial" panose="020B0604020202020204" pitchFamily="34" charset="0"/>
              <a:buChar char="–"/>
              <a:defRPr sz="2200" kern="120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Clr>
                <a:srgbClr val="106FB8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Clr>
                <a:srgbClr val="106FB8"/>
              </a:buClr>
              <a:buFont typeface="Arial" panose="020B0604020202020204" pitchFamily="34" charset="0"/>
              <a:buChar char="–"/>
              <a:defRPr sz="1800" kern="120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Clr>
                <a:srgbClr val="106FB8"/>
              </a:buClr>
              <a:buFont typeface="Arial" panose="020B0604020202020204" pitchFamily="34" charset="0"/>
              <a:buChar char="»"/>
              <a:defRPr sz="1600" kern="120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90000"/>
              </a:lnSpc>
            </a:pPr>
            <a:r>
              <a:rPr lang="en-US" sz="2200" dirty="0"/>
              <a:t>Before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Coffee granules, hot water, 30ml whole milk, 2 rich tea biscuits</a:t>
            </a:r>
          </a:p>
          <a:p>
            <a:pPr lvl="1">
              <a:lnSpc>
                <a:spcPct val="90000"/>
              </a:lnSpc>
            </a:pPr>
            <a:r>
              <a:rPr lang="en-US" b="1" dirty="0"/>
              <a:t>106kcal, 2.5g protein</a:t>
            </a:r>
          </a:p>
          <a:p>
            <a:pPr>
              <a:lnSpc>
                <a:spcPct val="90000"/>
              </a:lnSpc>
            </a:pPr>
            <a:endParaRPr lang="en-US" sz="2200" dirty="0"/>
          </a:p>
          <a:p>
            <a:pPr>
              <a:lnSpc>
                <a:spcPct val="90000"/>
              </a:lnSpc>
            </a:pPr>
            <a:r>
              <a:rPr lang="en-US" sz="2200" dirty="0"/>
              <a:t>After: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Add 2tbsp skimmed milk powder, 170ml whole milk (hot), 2 chocolate digestive biscuits</a:t>
            </a:r>
          </a:p>
          <a:p>
            <a:pPr lvl="1">
              <a:lnSpc>
                <a:spcPct val="90000"/>
              </a:lnSpc>
            </a:pPr>
            <a:r>
              <a:rPr lang="en-US" b="1" dirty="0"/>
              <a:t>486kcal, 21.4g protein</a:t>
            </a:r>
          </a:p>
          <a:p>
            <a:pPr marL="342900" lvl="1" indent="-342900">
              <a:lnSpc>
                <a:spcPct val="90000"/>
              </a:lnSpc>
              <a:buFont typeface="Arial" panose="020B0604020202020204" pitchFamily="34" charset="0"/>
              <a:buChar char="•"/>
            </a:pPr>
            <a:endParaRPr lang="en-US" b="1" dirty="0"/>
          </a:p>
          <a:p>
            <a:pPr marL="342900" lvl="1" indent="-3429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rgbClr val="00B050"/>
                </a:solidFill>
              </a:rPr>
              <a:t>+ 380kcal, 18.9g protein</a:t>
            </a:r>
          </a:p>
        </p:txBody>
      </p:sp>
      <p:sp>
        <p:nvSpPr>
          <p:cNvPr id="6157" name="Title 3">
            <a:extLst>
              <a:ext uri="{FF2B5EF4-FFF2-40B4-BE49-F238E27FC236}">
                <a16:creationId xmlns:a16="http://schemas.microsoft.com/office/drawing/2014/main" id="{07B633CD-510F-7E21-13F2-9790123DEE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3445" y="382349"/>
            <a:ext cx="8812915" cy="1234800"/>
          </a:xfrm>
        </p:spPr>
        <p:txBody>
          <a:bodyPr vert="horz" lIns="0" tIns="0" rIns="0" bIns="0" rtlCol="0" anchor="ctr">
            <a:normAutofit/>
          </a:bodyPr>
          <a:lstStyle/>
          <a:p>
            <a:r>
              <a:rPr lang="en-US" dirty="0"/>
              <a:t>Coffee and biscuits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C396B68-3E3D-9596-29D5-45F84F7AEF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23445" y="6321714"/>
            <a:ext cx="7403008" cy="365125"/>
          </a:xfrm>
        </p:spPr>
        <p:txBody>
          <a:bodyPr vert="horz" lIns="0" tIns="0" rIns="0" bIns="0" rtlCol="0" anchor="ctr">
            <a:normAutofit/>
          </a:bodyPr>
          <a:lstStyle/>
          <a:p>
            <a:pPr>
              <a:spcAft>
                <a:spcPts val="600"/>
              </a:spcAft>
            </a:pPr>
            <a:r>
              <a:rPr lang="en-GB" b="1" dirty="0"/>
              <a:t>Bedfordshire, Luton and Milton Keynes Health and Care Partnership</a:t>
            </a:r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6A6E7BF-6F3F-3E77-0688-C490F7F96E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208568" y="6356350"/>
            <a:ext cx="487208" cy="365125"/>
          </a:xfrm>
        </p:spPr>
        <p:txBody>
          <a:bodyPr vert="horz" lIns="0" tIns="0" rIns="0" bIns="0" rtlCol="0" anchor="ctr">
            <a:normAutofit/>
          </a:bodyPr>
          <a:lstStyle/>
          <a:p>
            <a:pPr>
              <a:spcAft>
                <a:spcPts val="600"/>
              </a:spcAft>
            </a:pPr>
            <a:fld id="{30A60DCE-9105-48A5-8A92-25C9283756D1}" type="slidenum">
              <a:rPr lang="en-GB" smtClean="0"/>
              <a:pPr>
                <a:spcAft>
                  <a:spcPts val="600"/>
                </a:spcAft>
              </a:pPr>
              <a:t>60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96519687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0C2A69B-93F0-B0D8-2FF8-A9B45916237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5C38FE-C08D-FB9E-DA42-1FDEEC06D3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89542" y="2811600"/>
            <a:ext cx="8812915" cy="1234800"/>
          </a:xfrm>
        </p:spPr>
        <p:txBody>
          <a:bodyPr>
            <a:noAutofit/>
          </a:bodyPr>
          <a:lstStyle/>
          <a:p>
            <a:pPr algn="ctr"/>
            <a:r>
              <a:rPr lang="en-US" dirty="0"/>
              <a:t>Can you think of any snacks that are particularly nutrient dense?</a:t>
            </a:r>
            <a:br>
              <a:rPr lang="en-US" dirty="0"/>
            </a:br>
            <a:br>
              <a:rPr lang="en-US" dirty="0"/>
            </a:br>
            <a:r>
              <a:rPr lang="en-US" dirty="0"/>
              <a:t>What might you give someone who has to have a texture modified diet?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9585C81-81EE-7A1B-0762-81B3AC9BDA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b="1"/>
              <a:t>Bedfordshire, Luton and Milton Keynes Health and Care Partnership</a:t>
            </a:r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EE7D4F6-91CE-7720-00F4-4543A122B8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A60DCE-9105-48A5-8A92-25C9283756D1}" type="slidenum">
              <a:rPr lang="en-GB" smtClean="0"/>
              <a:pPr/>
              <a:t>61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26781132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E115E2B-3BE5-06B5-1C1A-E6B0175BF7A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C1E1CC-AFFF-250E-3EC3-11EED0766B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Nutrient dense snacks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5873F95-888E-144B-1926-8BE971FDDA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b="1"/>
              <a:t>Bedfordshire, Luton and Milton Keynes Health and Care Partnership</a:t>
            </a:r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5409666-0FB6-C310-460E-A6B8D287FC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A60DCE-9105-48A5-8A92-25C9283756D1}" type="slidenum">
              <a:rPr lang="en-GB" smtClean="0"/>
              <a:pPr/>
              <a:t>62</a:t>
            </a:fld>
            <a:endParaRPr lang="en-GB" dirty="0"/>
          </a:p>
        </p:txBody>
      </p:sp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7AC552C4-2C25-07FF-4C53-C7BC8522490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13200875"/>
              </p:ext>
            </p:extLst>
          </p:nvPr>
        </p:nvGraphicFramePr>
        <p:xfrm>
          <a:off x="431800" y="1700213"/>
          <a:ext cx="11171238" cy="39319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585619">
                  <a:extLst>
                    <a:ext uri="{9D8B030D-6E8A-4147-A177-3AD203B41FA5}">
                      <a16:colId xmlns:a16="http://schemas.microsoft.com/office/drawing/2014/main" val="3959984171"/>
                    </a:ext>
                  </a:extLst>
                </a:gridCol>
                <a:gridCol w="5585619">
                  <a:extLst>
                    <a:ext uri="{9D8B030D-6E8A-4147-A177-3AD203B41FA5}">
                      <a16:colId xmlns:a16="http://schemas.microsoft.com/office/drawing/2014/main" val="199322127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GB" sz="1800" b="1" dirty="0">
                          <a:solidFill>
                            <a:schemeClr val="tx2"/>
                          </a:solidFill>
                        </a:rPr>
                        <a:t>Savoury snacks:</a:t>
                      </a:r>
                      <a:endParaRPr lang="en-GB" sz="1800" b="0" dirty="0">
                        <a:solidFill>
                          <a:schemeClr val="tx1"/>
                        </a:solidFill>
                      </a:endParaRPr>
                    </a:p>
                    <a:p>
                      <a:r>
                        <a:rPr lang="en-GB" sz="1800" b="0" dirty="0">
                          <a:solidFill>
                            <a:schemeClr val="tx1"/>
                          </a:solidFill>
                        </a:rPr>
                        <a:t>Beef jerky - 1 large piece</a:t>
                      </a:r>
                    </a:p>
                    <a:p>
                      <a:r>
                        <a:rPr lang="en-GB" sz="1800" b="0" dirty="0">
                          <a:solidFill>
                            <a:schemeClr val="tx1"/>
                          </a:solidFill>
                        </a:rPr>
                        <a:t>Brazil nuts – 5 nuts</a:t>
                      </a:r>
                    </a:p>
                    <a:p>
                      <a:r>
                        <a:rPr lang="en-GB" sz="1800" b="0" dirty="0">
                          <a:solidFill>
                            <a:schemeClr val="tx1"/>
                          </a:solidFill>
                        </a:rPr>
                        <a:t>Cheese - 1 matchbox size piece (25g)</a:t>
                      </a:r>
                    </a:p>
                    <a:p>
                      <a:r>
                        <a:rPr lang="en-GB" sz="1800" b="0" dirty="0">
                          <a:solidFill>
                            <a:schemeClr val="tx1"/>
                          </a:solidFill>
                        </a:rPr>
                        <a:t>Cream crackers - 3</a:t>
                      </a:r>
                    </a:p>
                    <a:p>
                      <a:r>
                        <a:rPr lang="en-GB" sz="1800" b="0" dirty="0">
                          <a:solidFill>
                            <a:schemeClr val="tx1"/>
                          </a:solidFill>
                        </a:rPr>
                        <a:t>Crisps - small bag</a:t>
                      </a:r>
                    </a:p>
                    <a:p>
                      <a:r>
                        <a:rPr lang="en-GB" sz="1800" b="0" dirty="0">
                          <a:solidFill>
                            <a:schemeClr val="tx1"/>
                          </a:solidFill>
                        </a:rPr>
                        <a:t>Dolma – 2 pieces</a:t>
                      </a:r>
                    </a:p>
                    <a:p>
                      <a:r>
                        <a:rPr lang="en-GB" sz="1800" b="0" dirty="0">
                          <a:solidFill>
                            <a:schemeClr val="tx1"/>
                          </a:solidFill>
                        </a:rPr>
                        <a:t>Falafel - 2</a:t>
                      </a:r>
                    </a:p>
                    <a:p>
                      <a:r>
                        <a:rPr lang="en-GB" sz="1800" b="0" dirty="0">
                          <a:solidFill>
                            <a:schemeClr val="tx1"/>
                          </a:solidFill>
                        </a:rPr>
                        <a:t>Peanuts/cashew/pistachio nuts - small</a:t>
                      </a:r>
                    </a:p>
                    <a:p>
                      <a:r>
                        <a:rPr lang="en-GB" sz="1800" b="0" dirty="0">
                          <a:solidFill>
                            <a:schemeClr val="tx1"/>
                          </a:solidFill>
                        </a:rPr>
                        <a:t>handful/20g</a:t>
                      </a:r>
                    </a:p>
                    <a:p>
                      <a:r>
                        <a:rPr lang="en-GB" sz="1800" b="0" dirty="0">
                          <a:solidFill>
                            <a:schemeClr val="tx1"/>
                          </a:solidFill>
                        </a:rPr>
                        <a:t>Pretzel – small handful/30g</a:t>
                      </a:r>
                    </a:p>
                    <a:p>
                      <a:r>
                        <a:rPr lang="en-GB" sz="1800" b="0" dirty="0">
                          <a:solidFill>
                            <a:schemeClr val="tx1"/>
                          </a:solidFill>
                        </a:rPr>
                        <a:t>Rice cakes - 3</a:t>
                      </a:r>
                    </a:p>
                    <a:p>
                      <a:r>
                        <a:rPr lang="en-GB" sz="1800" b="0" dirty="0">
                          <a:solidFill>
                            <a:schemeClr val="tx1"/>
                          </a:solidFill>
                        </a:rPr>
                        <a:t>Samosa - 1 small</a:t>
                      </a:r>
                    </a:p>
                    <a:p>
                      <a:r>
                        <a:rPr lang="en-GB" sz="1800" b="0" dirty="0">
                          <a:solidFill>
                            <a:schemeClr val="tx1"/>
                          </a:solidFill>
                        </a:rPr>
                        <a:t>Sourdough /rye bread - 1 slice</a:t>
                      </a:r>
                    </a:p>
                  </a:txBody>
                  <a:tcPr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GB" sz="1800" b="1" dirty="0">
                          <a:solidFill>
                            <a:schemeClr val="tx2"/>
                          </a:solidFill>
                        </a:rPr>
                        <a:t>Sweet snacks: </a:t>
                      </a:r>
                      <a:endParaRPr lang="en-GB" sz="1800" b="0" dirty="0">
                        <a:solidFill>
                          <a:schemeClr val="tx1"/>
                        </a:solidFill>
                      </a:endParaRPr>
                    </a:p>
                    <a:p>
                      <a:r>
                        <a:rPr lang="en-GB" sz="1800" b="0" dirty="0">
                          <a:solidFill>
                            <a:schemeClr val="tx1"/>
                          </a:solidFill>
                        </a:rPr>
                        <a:t>Banana – 1 small </a:t>
                      </a:r>
                    </a:p>
                    <a:p>
                      <a:r>
                        <a:rPr lang="en-GB" sz="1800" b="0" dirty="0">
                          <a:solidFill>
                            <a:schemeClr val="tx1"/>
                          </a:solidFill>
                        </a:rPr>
                        <a:t>Chocolate – 3 cubes </a:t>
                      </a:r>
                    </a:p>
                    <a:p>
                      <a:r>
                        <a:rPr lang="en-GB" sz="1800" b="0" dirty="0">
                          <a:solidFill>
                            <a:schemeClr val="tx1"/>
                          </a:solidFill>
                        </a:rPr>
                        <a:t>Chocolate digestives - 1 biscuit </a:t>
                      </a:r>
                    </a:p>
                    <a:p>
                      <a:r>
                        <a:rPr lang="en-GB" sz="1800" b="0" dirty="0">
                          <a:solidFill>
                            <a:schemeClr val="tx1"/>
                          </a:solidFill>
                        </a:rPr>
                        <a:t>Dates - 6 or 2 medjool dates </a:t>
                      </a:r>
                    </a:p>
                    <a:p>
                      <a:r>
                        <a:rPr lang="en-GB" sz="1800" b="0" dirty="0">
                          <a:solidFill>
                            <a:schemeClr val="tx1"/>
                          </a:solidFill>
                        </a:rPr>
                        <a:t>Dried apricots/prunes - 7 </a:t>
                      </a:r>
                    </a:p>
                    <a:p>
                      <a:r>
                        <a:rPr lang="en-GB" sz="1800" b="0" dirty="0">
                          <a:solidFill>
                            <a:schemeClr val="tx1"/>
                          </a:solidFill>
                        </a:rPr>
                        <a:t>Ice cream - 1 scoop </a:t>
                      </a:r>
                    </a:p>
                    <a:p>
                      <a:r>
                        <a:rPr lang="en-GB" sz="1800" b="0" dirty="0">
                          <a:solidFill>
                            <a:schemeClr val="tx1"/>
                          </a:solidFill>
                        </a:rPr>
                        <a:t>Jaffa cakes - 2 </a:t>
                      </a:r>
                    </a:p>
                    <a:p>
                      <a:r>
                        <a:rPr lang="en-GB" sz="1800" b="0" dirty="0">
                          <a:solidFill>
                            <a:schemeClr val="tx1"/>
                          </a:solidFill>
                        </a:rPr>
                        <a:t>Malt loaf - 1 slice </a:t>
                      </a:r>
                    </a:p>
                    <a:p>
                      <a:r>
                        <a:rPr lang="en-GB" sz="1800" b="0" dirty="0" err="1">
                          <a:solidFill>
                            <a:schemeClr val="tx1"/>
                          </a:solidFill>
                        </a:rPr>
                        <a:t>Mathri</a:t>
                      </a:r>
                      <a:r>
                        <a:rPr lang="en-GB" sz="1800" b="0" dirty="0">
                          <a:solidFill>
                            <a:schemeClr val="tx1"/>
                          </a:solidFill>
                        </a:rPr>
                        <a:t> – 1 biscuit </a:t>
                      </a:r>
                    </a:p>
                    <a:p>
                      <a:r>
                        <a:rPr lang="en-GB" sz="1800" b="0" dirty="0">
                          <a:solidFill>
                            <a:schemeClr val="tx1"/>
                          </a:solidFill>
                        </a:rPr>
                        <a:t>Rich tea biscuits - 3 </a:t>
                      </a:r>
                    </a:p>
                    <a:p>
                      <a:r>
                        <a:rPr lang="en-GB" sz="1800" b="0" dirty="0">
                          <a:solidFill>
                            <a:schemeClr val="tx1"/>
                          </a:solidFill>
                        </a:rPr>
                        <a:t>Sultanas - 2 tbsp </a:t>
                      </a:r>
                    </a:p>
                    <a:p>
                      <a:r>
                        <a:rPr lang="en-GB" sz="1800" b="0" dirty="0">
                          <a:solidFill>
                            <a:schemeClr val="tx1"/>
                          </a:solidFill>
                        </a:rPr>
                        <a:t>Sweets – small handful/20g </a:t>
                      </a:r>
                    </a:p>
                    <a:p>
                      <a:r>
                        <a:rPr lang="en-GB" sz="1800" b="0" dirty="0">
                          <a:solidFill>
                            <a:schemeClr val="tx1"/>
                          </a:solidFill>
                        </a:rPr>
                        <a:t>Yoghurt - 1 small pot </a:t>
                      </a:r>
                    </a:p>
                  </a:txBody>
                  <a:tcPr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8198959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95411875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30CA5F3-59F3-8FAD-7ED1-3FF699C9A5F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7632E1-EDA8-AC7B-7D5E-A71D9116CE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89542" y="2811600"/>
            <a:ext cx="8812915" cy="1234800"/>
          </a:xfrm>
        </p:spPr>
        <p:txBody>
          <a:bodyPr>
            <a:noAutofit/>
          </a:bodyPr>
          <a:lstStyle/>
          <a:p>
            <a:pPr algn="ctr"/>
            <a:r>
              <a:rPr lang="en-US" dirty="0"/>
              <a:t>What are the benefits of the food-based approach over prescribed products?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63A0259-785F-B0B7-1D22-80BE8FF10C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b="1"/>
              <a:t>Bedfordshire, Luton and Milton Keynes Health and Care Partnership</a:t>
            </a:r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444B75C-8089-C078-C18E-FE0318D063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A60DCE-9105-48A5-8A92-25C9283756D1}" type="slidenum">
              <a:rPr lang="en-GB" smtClean="0"/>
              <a:pPr/>
              <a:t>63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99434065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B4A07F3-DA03-BDE6-B0D1-F45E478EA97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3DA1125F-61A1-1389-B8C9-BA40C29E44DD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24456" t="5997" r="25649" b="9332"/>
          <a:stretch/>
        </p:blipFill>
        <p:spPr>
          <a:xfrm>
            <a:off x="3269285" y="3429000"/>
            <a:ext cx="1654898" cy="2808312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4031AAF3-45EF-36D9-8600-95DCB06F84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89542" y="2811600"/>
            <a:ext cx="8812915" cy="1234800"/>
          </a:xfrm>
        </p:spPr>
        <p:txBody>
          <a:bodyPr>
            <a:normAutofit/>
          </a:bodyPr>
          <a:lstStyle/>
          <a:p>
            <a:pPr algn="ctr"/>
            <a:r>
              <a:rPr lang="en-US" dirty="0"/>
              <a:t>Higher or lower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D1D2BEF-53A0-7B7B-7D20-98AC9018ED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b="1"/>
              <a:t>Bedfordshire, Luton and Milton Keynes Health and Care Partnership</a:t>
            </a:r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E9E15ED-1052-7476-751A-DF31F5846A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A60DCE-9105-48A5-8A92-25C9283756D1}" type="slidenum">
              <a:rPr lang="en-GB" smtClean="0"/>
              <a:pPr/>
              <a:t>64</a:t>
            </a:fld>
            <a:endParaRPr lang="en-GB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CF8A924-55A7-47A3-ED45-2707D959D3DE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l="17496" t="6357" r="19111"/>
          <a:stretch/>
        </p:blipFill>
        <p:spPr>
          <a:xfrm>
            <a:off x="3530860" y="171161"/>
            <a:ext cx="1717238" cy="2536734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F8E38614-4969-B28E-175F-8EBC5E529DF8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 t="15351" r="50000" b="13250"/>
          <a:stretch/>
        </p:blipFill>
        <p:spPr>
          <a:xfrm>
            <a:off x="5852163" y="410213"/>
            <a:ext cx="1583987" cy="2261902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567843BC-2902-1BD2-5B20-E6C87F76E0C6}"/>
              </a:ext>
            </a:extLst>
          </p:cNvPr>
          <p:cNvPicPr>
            <a:picLocks noChangeAspect="1"/>
          </p:cNvPicPr>
          <p:nvPr/>
        </p:nvPicPr>
        <p:blipFill>
          <a:blip r:embed="rId6"/>
          <a:srcRect l="32108" t="6765" r="34166" b="5077"/>
          <a:stretch/>
        </p:blipFill>
        <p:spPr>
          <a:xfrm>
            <a:off x="811432" y="2811600"/>
            <a:ext cx="1310152" cy="3424757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D6B330AA-F4ED-7793-A6D2-22B0DDB4E917}"/>
              </a:ext>
            </a:extLst>
          </p:cNvPr>
          <p:cNvPicPr>
            <a:picLocks noChangeAspect="1"/>
          </p:cNvPicPr>
          <p:nvPr/>
        </p:nvPicPr>
        <p:blipFill>
          <a:blip r:embed="rId7"/>
          <a:srcRect l="20879" t="4294" r="18681" b="5530"/>
          <a:stretch/>
        </p:blipFill>
        <p:spPr>
          <a:xfrm>
            <a:off x="8947466" y="2762562"/>
            <a:ext cx="2238367" cy="3339623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07E78AEA-BB8A-7426-39BF-D78950DA8BA1}"/>
              </a:ext>
            </a:extLst>
          </p:cNvPr>
          <p:cNvPicPr>
            <a:picLocks noChangeAspect="1"/>
          </p:cNvPicPr>
          <p:nvPr/>
        </p:nvPicPr>
        <p:blipFill>
          <a:blip r:embed="rId8"/>
          <a:srcRect l="21637" r="22930"/>
          <a:stretch/>
        </p:blipFill>
        <p:spPr>
          <a:xfrm>
            <a:off x="6294157" y="3964423"/>
            <a:ext cx="1310153" cy="2363506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2F8EEF6D-AB59-C9D8-C75B-CD62074984CD}"/>
              </a:ext>
            </a:extLst>
          </p:cNvPr>
          <p:cNvPicPr>
            <a:picLocks noChangeAspect="1"/>
          </p:cNvPicPr>
          <p:nvPr/>
        </p:nvPicPr>
        <p:blipFill>
          <a:blip r:embed="rId9"/>
          <a:srcRect l="16733" t="12563" r="17397" b="13771"/>
          <a:stretch/>
        </p:blipFill>
        <p:spPr>
          <a:xfrm>
            <a:off x="1380274" y="761739"/>
            <a:ext cx="1548970" cy="2000823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19D49E2A-3182-17F3-C636-CC375AF0DB19}"/>
              </a:ext>
            </a:extLst>
          </p:cNvPr>
          <p:cNvPicPr>
            <a:picLocks noChangeAspect="1"/>
          </p:cNvPicPr>
          <p:nvPr/>
        </p:nvPicPr>
        <p:blipFill>
          <a:blip r:embed="rId10"/>
          <a:srcRect l="27055" t="8940" r="17394" b="10148"/>
          <a:stretch/>
        </p:blipFill>
        <p:spPr>
          <a:xfrm>
            <a:off x="8040216" y="908720"/>
            <a:ext cx="1656184" cy="24122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6717076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4B4BB9-1A2E-9267-5FB5-8F3B7C928C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Highest to lowest</a:t>
            </a:r>
          </a:p>
        </p:txBody>
      </p:sp>
      <p:graphicFrame>
        <p:nvGraphicFramePr>
          <p:cNvPr id="6" name="Content Placeholder 5">
            <a:extLst>
              <a:ext uri="{FF2B5EF4-FFF2-40B4-BE49-F238E27FC236}">
                <a16:creationId xmlns:a16="http://schemas.microsoft.com/office/drawing/2014/main" id="{9F7FA56F-EC42-B4B5-AD38-4CDBA74847CF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01412657"/>
              </p:ext>
            </p:extLst>
          </p:nvPr>
        </p:nvGraphicFramePr>
        <p:xfrm>
          <a:off x="524538" y="1617149"/>
          <a:ext cx="11171238" cy="4713534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3723746">
                  <a:extLst>
                    <a:ext uri="{9D8B030D-6E8A-4147-A177-3AD203B41FA5}">
                      <a16:colId xmlns:a16="http://schemas.microsoft.com/office/drawing/2014/main" val="553438995"/>
                    </a:ext>
                  </a:extLst>
                </a:gridCol>
                <a:gridCol w="3723746">
                  <a:extLst>
                    <a:ext uri="{9D8B030D-6E8A-4147-A177-3AD203B41FA5}">
                      <a16:colId xmlns:a16="http://schemas.microsoft.com/office/drawing/2014/main" val="2908945580"/>
                    </a:ext>
                  </a:extLst>
                </a:gridCol>
                <a:gridCol w="3723746">
                  <a:extLst>
                    <a:ext uri="{9D8B030D-6E8A-4147-A177-3AD203B41FA5}">
                      <a16:colId xmlns:a16="http://schemas.microsoft.com/office/drawing/2014/main" val="3184958711"/>
                    </a:ext>
                  </a:extLst>
                </a:gridCol>
              </a:tblGrid>
              <a:tr h="356794">
                <a:tc>
                  <a:txBody>
                    <a:bodyPr/>
                    <a:lstStyle/>
                    <a:p>
                      <a:r>
                        <a:rPr lang="en-GB" dirty="0"/>
                        <a:t>Per 200ml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Calories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Protein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49273527"/>
                  </a:ext>
                </a:extLst>
              </a:tr>
              <a:tr h="483086">
                <a:tc>
                  <a:txBody>
                    <a:bodyPr/>
                    <a:lstStyle/>
                    <a:p>
                      <a:r>
                        <a:rPr lang="en-GB" dirty="0"/>
                        <a:t>Homemade booster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440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17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0834812"/>
                  </a:ext>
                </a:extLst>
              </a:tr>
              <a:tr h="483086">
                <a:tc>
                  <a:txBody>
                    <a:bodyPr/>
                    <a:lstStyle/>
                    <a:p>
                      <a:r>
                        <a:rPr lang="en-GB" dirty="0"/>
                        <a:t>Powder-style ONS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380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16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40688862"/>
                  </a:ext>
                </a:extLst>
              </a:tr>
              <a:tr h="483086">
                <a:tc>
                  <a:txBody>
                    <a:bodyPr/>
                    <a:lstStyle/>
                    <a:p>
                      <a:r>
                        <a:rPr lang="en-GB" dirty="0"/>
                        <a:t>Milkshake-style ONS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300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12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43715420"/>
                  </a:ext>
                </a:extLst>
              </a:tr>
              <a:tr h="483086">
                <a:tc>
                  <a:txBody>
                    <a:bodyPr/>
                    <a:lstStyle/>
                    <a:p>
                      <a:r>
                        <a:rPr lang="en-GB" dirty="0"/>
                        <a:t>Fortified milk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b="0" dirty="0"/>
                        <a:t>175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11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05058024"/>
                  </a:ext>
                </a:extLst>
              </a:tr>
              <a:tr h="483086">
                <a:tc>
                  <a:txBody>
                    <a:bodyPr/>
                    <a:lstStyle/>
                    <a:p>
                      <a:r>
                        <a:rPr lang="en-GB" dirty="0"/>
                        <a:t>Whole milk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132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7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77058613"/>
                  </a:ext>
                </a:extLst>
              </a:tr>
              <a:tr h="483086">
                <a:tc>
                  <a:txBody>
                    <a:bodyPr/>
                    <a:lstStyle/>
                    <a:p>
                      <a:r>
                        <a:rPr lang="en-GB" dirty="0"/>
                        <a:t>Shop bought latte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108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47180593"/>
                  </a:ext>
                </a:extLst>
              </a:tr>
              <a:tr h="483086">
                <a:tc>
                  <a:txBody>
                    <a:bodyPr/>
                    <a:lstStyle/>
                    <a:p>
                      <a:r>
                        <a:rPr lang="en-GB" dirty="0"/>
                        <a:t>Orange juice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94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49916531"/>
                  </a:ext>
                </a:extLst>
              </a:tr>
              <a:tr h="483086">
                <a:tc>
                  <a:txBody>
                    <a:bodyPr/>
                    <a:lstStyle/>
                    <a:p>
                      <a:r>
                        <a:rPr lang="en-GB" dirty="0"/>
                        <a:t>Cola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84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53508344"/>
                  </a:ext>
                </a:extLst>
              </a:tr>
              <a:tr h="483086"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GB" dirty="0"/>
                        <a:t>(Premium) squash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GB"/>
                        <a:t>(36) 10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GB" dirty="0"/>
                        <a:t>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76684535"/>
                  </a:ext>
                </a:extLst>
              </a:tr>
            </a:tbl>
          </a:graphicData>
        </a:graphic>
      </p:graphicFrame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D955D03-43FF-BA38-458E-E41F2FDB77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b="1"/>
              <a:t>Bedfordshire, Luton and Milton Keynes Health and Care Partnership</a:t>
            </a:r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A838F7C-ED25-6603-51EB-991304DC5C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A60DCE-9105-48A5-8A92-25C9283756D1}" type="slidenum">
              <a:rPr lang="en-GB" smtClean="0"/>
              <a:pPr/>
              <a:t>65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66319189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1E137DA-E79D-E864-707A-50C77523648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721616-A2B6-3028-7090-B7C0FB1609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3445" y="382349"/>
            <a:ext cx="8812915" cy="1234800"/>
          </a:xfrm>
        </p:spPr>
        <p:txBody>
          <a:bodyPr vert="horz" lIns="0" tIns="0" rIns="0" bIns="0" rtlCol="0" anchor="ctr">
            <a:normAutofit/>
          </a:bodyPr>
          <a:lstStyle/>
          <a:p>
            <a:r>
              <a:rPr lang="en-US" dirty="0"/>
              <a:t>Nourishing Drinks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47C5868-47BE-DF1D-5915-1F73D86C94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23445" y="6321714"/>
            <a:ext cx="7403008" cy="365125"/>
          </a:xfrm>
        </p:spPr>
        <p:txBody>
          <a:bodyPr vert="horz" lIns="0" tIns="0" rIns="0" bIns="0" rtlCol="0" anchor="ctr">
            <a:normAutofit/>
          </a:bodyPr>
          <a:lstStyle/>
          <a:p>
            <a:pPr>
              <a:spcAft>
                <a:spcPts val="600"/>
              </a:spcAft>
            </a:pPr>
            <a:r>
              <a:rPr lang="en-GB" b="1"/>
              <a:t>Bedfordshire, Luton and Milton Keynes Health and Care Partnership</a:t>
            </a:r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72B64AE-55D2-8E35-2C6E-B29E826E05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208568" y="6356350"/>
            <a:ext cx="487208" cy="365125"/>
          </a:xfrm>
        </p:spPr>
        <p:txBody>
          <a:bodyPr vert="horz" lIns="0" tIns="0" rIns="0" bIns="0" rtlCol="0" anchor="ctr">
            <a:normAutofit/>
          </a:bodyPr>
          <a:lstStyle/>
          <a:p>
            <a:pPr>
              <a:spcAft>
                <a:spcPts val="600"/>
              </a:spcAft>
            </a:pPr>
            <a:fld id="{30A60DCE-9105-48A5-8A92-25C9283756D1}" type="slidenum">
              <a:rPr lang="en-GB" smtClean="0"/>
              <a:pPr>
                <a:spcAft>
                  <a:spcPts val="600"/>
                </a:spcAft>
              </a:pPr>
              <a:t>66</a:t>
            </a:fld>
            <a:endParaRPr lang="en-GB"/>
          </a:p>
        </p:txBody>
      </p:sp>
      <p:graphicFrame>
        <p:nvGraphicFramePr>
          <p:cNvPr id="16" name="TextBox 6">
            <a:extLst>
              <a:ext uri="{FF2B5EF4-FFF2-40B4-BE49-F238E27FC236}">
                <a16:creationId xmlns:a16="http://schemas.microsoft.com/office/drawing/2014/main" id="{9E8C9851-FC4C-EB1F-2B5C-EF308C592489}"/>
              </a:ext>
            </a:extLst>
          </p:cNvPr>
          <p:cNvGraphicFramePr/>
          <p:nvPr/>
        </p:nvGraphicFramePr>
        <p:xfrm>
          <a:off x="479376" y="1700807"/>
          <a:ext cx="11066348" cy="3888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036678297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0C20F9D-B543-C8FD-2139-BFF789096B2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53B3D9-8102-E661-105A-49D6FD5082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3445" y="382349"/>
            <a:ext cx="8812915" cy="1234800"/>
          </a:xfrm>
        </p:spPr>
        <p:txBody>
          <a:bodyPr anchor="ctr">
            <a:normAutofit/>
          </a:bodyPr>
          <a:lstStyle/>
          <a:p>
            <a:r>
              <a:rPr lang="en-US" dirty="0"/>
              <a:t>Video </a:t>
            </a:r>
            <a:r>
              <a:rPr lang="en-US" sz="1200" dirty="0"/>
              <a:t>(2m 40s)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2F9BF0B-85A1-F79E-ED41-2E9B1389CC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23445" y="6321714"/>
            <a:ext cx="7403008" cy="365125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r>
              <a:rPr lang="en-GB" b="1"/>
              <a:t>Bedfordshire, Luton and Milton Keynes Health and Care Partnership</a:t>
            </a:r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889E94F-CEC4-F78C-54BC-644A5C4DDE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208568" y="6356350"/>
            <a:ext cx="487208" cy="365125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30A60DCE-9105-48A5-8A92-25C9283756D1}" type="slidenum">
              <a:rPr lang="en-GB" smtClean="0"/>
              <a:pPr>
                <a:spcAft>
                  <a:spcPts val="600"/>
                </a:spcAft>
              </a:pPr>
              <a:t>67</a:t>
            </a:fld>
            <a:endParaRPr lang="en-GB"/>
          </a:p>
        </p:txBody>
      </p:sp>
      <p:sp>
        <p:nvSpPr>
          <p:cNvPr id="13" name="Rectangle 4">
            <a:extLst>
              <a:ext uri="{FF2B5EF4-FFF2-40B4-BE49-F238E27FC236}">
                <a16:creationId xmlns:a16="http://schemas.microsoft.com/office/drawing/2014/main" id="{7B05EEF9-FEF8-3B05-8B10-E5FFF9F6E593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64396" y="2921169"/>
            <a:ext cx="5063208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 panose="020B0604020202020204" pitchFamily="34" charset="0"/>
                <a:hlinkClick r:id="rId2"/>
              </a:rPr>
              <a:t>https://vimeo.com/497349699/188da47aee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rgbClr val="002060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rgbClr val="002060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95144453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6770CEF-45E5-3C8D-B3E8-E0EBAAC785A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10027F-C900-F0C4-E326-ECE29974C7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89542" y="2811600"/>
            <a:ext cx="8812915" cy="1234800"/>
          </a:xfrm>
        </p:spPr>
        <p:txBody>
          <a:bodyPr>
            <a:normAutofit/>
          </a:bodyPr>
          <a:lstStyle/>
          <a:p>
            <a:pPr algn="ctr"/>
            <a:r>
              <a:rPr lang="en-US" dirty="0"/>
              <a:t>What makes an enjoyable eating environment for you?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5826F99-0859-6929-72E9-8A81E04B1B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b="1"/>
              <a:t>Bedfordshire, Luton and Milton Keynes Health and Care Partnership</a:t>
            </a:r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F3479F8-61FA-8DF7-A7FB-AF4A2D2D8B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A60DCE-9105-48A5-8A92-25C9283756D1}" type="slidenum">
              <a:rPr lang="en-GB" smtClean="0"/>
              <a:pPr/>
              <a:t>68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77952659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2F68918-00EA-B482-30C4-44FCB885AC0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D7D56F-603D-44BE-0DCE-9BC6C8C6BF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eating environment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6236950-1839-3532-63B5-2394B697FBB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dirty="0"/>
              <a:t>Presentation of food and drinks</a:t>
            </a:r>
          </a:p>
          <a:p>
            <a:r>
              <a:rPr lang="en-GB" dirty="0"/>
              <a:t>Pleasant environment, reducing distraction </a:t>
            </a:r>
          </a:p>
          <a:p>
            <a:r>
              <a:rPr lang="en-GB" dirty="0"/>
              <a:t>Appropriate cutlery and crockery</a:t>
            </a:r>
          </a:p>
          <a:p>
            <a:r>
              <a:rPr lang="en-GB" dirty="0"/>
              <a:t>Verbal and visual prompts</a:t>
            </a:r>
          </a:p>
          <a:p>
            <a:r>
              <a:rPr lang="en-GB" dirty="0"/>
              <a:t>Appropriate positioning</a:t>
            </a:r>
          </a:p>
          <a:p>
            <a:r>
              <a:rPr lang="en-GB" dirty="0"/>
              <a:t>Protected mealtimes</a:t>
            </a:r>
          </a:p>
          <a:p>
            <a:r>
              <a:rPr lang="en-GB" dirty="0"/>
              <a:t>Activities to encourage residents</a:t>
            </a:r>
          </a:p>
          <a:p>
            <a:pPr marL="0" indent="0">
              <a:buNone/>
            </a:pPr>
            <a:endParaRPr lang="en-GB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184FD68-4415-D037-AB88-D48C01F2C8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b="1"/>
              <a:t>Bedfordshire, Luton and Milton Keynes Health and Care Partnership</a:t>
            </a:r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50336E1-DC79-7898-F32C-ADC2A47C70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A60DCE-9105-48A5-8A92-25C9283756D1}" type="slidenum">
              <a:rPr lang="en-GB" smtClean="0"/>
              <a:pPr/>
              <a:t>69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2313913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F81D7BAD-FA37-426F-8BDF-3840A893DE00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146" name="AutoShape 2"/>
          <p:cNvSpPr>
            <a:spLocks noChangeArrowheads="1"/>
          </p:cNvSpPr>
          <p:nvPr/>
        </p:nvSpPr>
        <p:spPr bwMode="auto">
          <a:xfrm>
            <a:off x="2057400" y="2806824"/>
            <a:ext cx="8153400" cy="838200"/>
          </a:xfrm>
          <a:prstGeom prst="hexagon">
            <a:avLst>
              <a:gd name="adj" fmla="val 30893"/>
              <a:gd name="vf" fmla="val 115470"/>
            </a:avLst>
          </a:prstGeom>
          <a:solidFill>
            <a:schemeClr val="tx1"/>
          </a:solidFill>
          <a:ln w="57150">
            <a:solidFill>
              <a:srgbClr val="0066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GB" sz="2400">
              <a:solidFill>
                <a:srgbClr val="000000"/>
              </a:solidFill>
            </a:endParaRPr>
          </a:p>
        </p:txBody>
      </p:sp>
      <p:sp>
        <p:nvSpPr>
          <p:cNvPr id="6147" name="AutoShape 3"/>
          <p:cNvSpPr>
            <a:spLocks noChangeArrowheads="1"/>
          </p:cNvSpPr>
          <p:nvPr/>
        </p:nvSpPr>
        <p:spPr bwMode="auto">
          <a:xfrm>
            <a:off x="2057400" y="3789040"/>
            <a:ext cx="8153400" cy="838200"/>
          </a:xfrm>
          <a:prstGeom prst="hexagon">
            <a:avLst>
              <a:gd name="adj" fmla="val 30893"/>
              <a:gd name="vf" fmla="val 115470"/>
            </a:avLst>
          </a:prstGeom>
          <a:solidFill>
            <a:schemeClr val="tx1"/>
          </a:solidFill>
          <a:ln w="57150">
            <a:solidFill>
              <a:srgbClr val="0066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GB" sz="2400">
              <a:solidFill>
                <a:srgbClr val="000000"/>
              </a:solidFill>
            </a:endParaRPr>
          </a:p>
        </p:txBody>
      </p:sp>
      <p:sp>
        <p:nvSpPr>
          <p:cNvPr id="6148" name="AutoShape 4"/>
          <p:cNvSpPr>
            <a:spLocks noChangeArrowheads="1"/>
          </p:cNvSpPr>
          <p:nvPr/>
        </p:nvSpPr>
        <p:spPr bwMode="auto">
          <a:xfrm>
            <a:off x="2057400" y="4751040"/>
            <a:ext cx="8153400" cy="838200"/>
          </a:xfrm>
          <a:prstGeom prst="hexagon">
            <a:avLst>
              <a:gd name="adj" fmla="val 30893"/>
              <a:gd name="vf" fmla="val 115470"/>
            </a:avLst>
          </a:prstGeom>
          <a:solidFill>
            <a:schemeClr val="tx1"/>
          </a:solidFill>
          <a:ln w="57150">
            <a:solidFill>
              <a:srgbClr val="0066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GB" sz="2400">
              <a:solidFill>
                <a:srgbClr val="000000"/>
              </a:solidFill>
            </a:endParaRPr>
          </a:p>
        </p:txBody>
      </p:sp>
      <p:sp>
        <p:nvSpPr>
          <p:cNvPr id="6149" name="AutoShape 5"/>
          <p:cNvSpPr>
            <a:spLocks noChangeArrowheads="1"/>
          </p:cNvSpPr>
          <p:nvPr/>
        </p:nvSpPr>
        <p:spPr bwMode="auto">
          <a:xfrm>
            <a:off x="2133600" y="228600"/>
            <a:ext cx="8001000" cy="2362200"/>
          </a:xfrm>
          <a:prstGeom prst="hexagon">
            <a:avLst>
              <a:gd name="adj" fmla="val 8280"/>
              <a:gd name="vf" fmla="val 115470"/>
            </a:avLst>
          </a:prstGeom>
          <a:solidFill>
            <a:schemeClr val="tx1"/>
          </a:solidFill>
          <a:ln w="57150">
            <a:solidFill>
              <a:srgbClr val="0066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GB" sz="2400">
              <a:solidFill>
                <a:srgbClr val="000000"/>
              </a:solidFill>
            </a:endParaRPr>
          </a:p>
        </p:txBody>
      </p:sp>
      <p:sp>
        <p:nvSpPr>
          <p:cNvPr id="6150" name="AutoShape 6"/>
          <p:cNvSpPr>
            <a:spLocks noChangeArrowheads="1"/>
          </p:cNvSpPr>
          <p:nvPr/>
        </p:nvSpPr>
        <p:spPr bwMode="auto">
          <a:xfrm>
            <a:off x="2057400" y="5759152"/>
            <a:ext cx="8153400" cy="838200"/>
          </a:xfrm>
          <a:prstGeom prst="hexagon">
            <a:avLst>
              <a:gd name="adj" fmla="val 30893"/>
              <a:gd name="vf" fmla="val 115470"/>
            </a:avLst>
          </a:prstGeom>
          <a:solidFill>
            <a:schemeClr val="tx1"/>
          </a:solidFill>
          <a:ln w="57150">
            <a:solidFill>
              <a:srgbClr val="0066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GB" sz="2400">
              <a:solidFill>
                <a:srgbClr val="000000"/>
              </a:solidFill>
            </a:endParaRPr>
          </a:p>
        </p:txBody>
      </p:sp>
      <p:sp>
        <p:nvSpPr>
          <p:cNvPr id="6151" name="Rectangle 7"/>
          <p:cNvSpPr>
            <a:spLocks noGrp="1" noChangeArrowheads="1"/>
          </p:cNvSpPr>
          <p:nvPr>
            <p:ph type="title"/>
          </p:nvPr>
        </p:nvSpPr>
        <p:spPr>
          <a:xfrm>
            <a:off x="2286000" y="381000"/>
            <a:ext cx="7696200" cy="20574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</a:extLst>
        </p:spPr>
        <p:txBody>
          <a:bodyPr>
            <a:normAutofit/>
          </a:bodyPr>
          <a:lstStyle/>
          <a:p>
            <a:pPr algn="ctr"/>
            <a:r>
              <a:rPr lang="en-GB" dirty="0">
                <a:solidFill>
                  <a:schemeClr val="bg1"/>
                </a:solidFill>
              </a:rPr>
              <a:t>How many people in the U.K. are malnourished? 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6152" name="Rectangle 8"/>
          <p:cNvSpPr>
            <a:spLocks noGrp="1" noChangeArrowheads="1"/>
          </p:cNvSpPr>
          <p:nvPr>
            <p:ph idx="1"/>
          </p:nvPr>
        </p:nvSpPr>
        <p:spPr>
          <a:xfrm>
            <a:off x="2423592" y="2769840"/>
            <a:ext cx="7620000" cy="3962400"/>
          </a:xfrm>
          <a:ln/>
          <a:extLst>
            <a:ext uri="{91240B29-F687-4F45-9708-019B960494DF}">
              <a14:hiddenLine xmlns:a14="http://schemas.microsoft.com/office/drawing/2010/main" w="9525">
                <a:solidFill>
                  <a:srgbClr val="0066FF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buFontTx/>
              <a:buNone/>
            </a:pPr>
            <a:r>
              <a:rPr lang="en-US" sz="4800" b="1" baseline="10000" dirty="0">
                <a:solidFill>
                  <a:srgbClr val="FF9900"/>
                </a:solidFill>
                <a:latin typeface="Arial" charset="0"/>
              </a:rPr>
              <a:t>A </a:t>
            </a:r>
            <a:r>
              <a:rPr lang="en-US" sz="5400" dirty="0">
                <a:latin typeface="Arial" charset="0"/>
              </a:rPr>
              <a:t> </a:t>
            </a:r>
            <a:r>
              <a:rPr lang="en-GB" sz="5400" dirty="0">
                <a:solidFill>
                  <a:schemeClr val="bg1"/>
                </a:solidFill>
                <a:latin typeface="Arial" charset="0"/>
              </a:rPr>
              <a:t>1.5 million</a:t>
            </a:r>
            <a:endParaRPr lang="en-US" sz="5400" dirty="0">
              <a:solidFill>
                <a:schemeClr val="bg1"/>
              </a:solidFill>
              <a:latin typeface="Arial" charset="0"/>
            </a:endParaRPr>
          </a:p>
          <a:p>
            <a:pPr>
              <a:buFontTx/>
              <a:buNone/>
            </a:pPr>
            <a:r>
              <a:rPr lang="en-US" sz="4800" b="1" baseline="10000" dirty="0">
                <a:solidFill>
                  <a:srgbClr val="FF9900"/>
                </a:solidFill>
                <a:latin typeface="Arial" charset="0"/>
              </a:rPr>
              <a:t>B </a:t>
            </a:r>
            <a:r>
              <a:rPr lang="en-GB" sz="5400" dirty="0">
                <a:solidFill>
                  <a:schemeClr val="bg1"/>
                </a:solidFill>
                <a:latin typeface="Arial" charset="0"/>
              </a:rPr>
              <a:t> 3 million</a:t>
            </a:r>
            <a:endParaRPr lang="en-US" sz="5400" dirty="0">
              <a:solidFill>
                <a:schemeClr val="bg1"/>
              </a:solidFill>
              <a:latin typeface="Arial" charset="0"/>
            </a:endParaRPr>
          </a:p>
          <a:p>
            <a:pPr>
              <a:buFontTx/>
              <a:buNone/>
            </a:pPr>
            <a:r>
              <a:rPr lang="en-US" sz="4800" b="1" baseline="10000" dirty="0">
                <a:solidFill>
                  <a:srgbClr val="FF9900"/>
                </a:solidFill>
                <a:latin typeface="Arial" charset="0"/>
              </a:rPr>
              <a:t>C </a:t>
            </a:r>
            <a:r>
              <a:rPr lang="en-US" sz="5400" dirty="0">
                <a:latin typeface="Arial" charset="0"/>
              </a:rPr>
              <a:t> </a:t>
            </a:r>
            <a:r>
              <a:rPr lang="en-US" sz="5400" dirty="0">
                <a:solidFill>
                  <a:schemeClr val="bg1"/>
                </a:solidFill>
                <a:latin typeface="Arial" charset="0"/>
              </a:rPr>
              <a:t>5 million</a:t>
            </a:r>
          </a:p>
          <a:p>
            <a:pPr>
              <a:buFontTx/>
              <a:buNone/>
            </a:pPr>
            <a:r>
              <a:rPr lang="en-US" sz="4800" b="1" baseline="10000" dirty="0">
                <a:solidFill>
                  <a:srgbClr val="FF9900"/>
                </a:solidFill>
                <a:latin typeface="Arial" charset="0"/>
              </a:rPr>
              <a:t>D </a:t>
            </a:r>
            <a:r>
              <a:rPr lang="en-US" sz="5400" dirty="0">
                <a:latin typeface="Arial" charset="0"/>
              </a:rPr>
              <a:t> </a:t>
            </a:r>
            <a:r>
              <a:rPr lang="en-GB" sz="5400" dirty="0">
                <a:solidFill>
                  <a:schemeClr val="bg1"/>
                </a:solidFill>
                <a:latin typeface="Arial" charset="0"/>
              </a:rPr>
              <a:t>10 million</a:t>
            </a:r>
            <a:endParaRPr lang="en-US" sz="5400" dirty="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6153" name="Line 9"/>
          <p:cNvSpPr>
            <a:spLocks noChangeShapeType="1"/>
          </p:cNvSpPr>
          <p:nvPr/>
        </p:nvSpPr>
        <p:spPr bwMode="auto">
          <a:xfrm flipH="1">
            <a:off x="1524000" y="6172200"/>
            <a:ext cx="533400" cy="0"/>
          </a:xfrm>
          <a:prstGeom prst="line">
            <a:avLst/>
          </a:prstGeom>
          <a:noFill/>
          <a:ln w="57150">
            <a:solidFill>
              <a:srgbClr val="0066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GB" sz="2400">
              <a:solidFill>
                <a:srgbClr val="000000"/>
              </a:solidFill>
            </a:endParaRPr>
          </a:p>
        </p:txBody>
      </p:sp>
      <p:sp>
        <p:nvSpPr>
          <p:cNvPr id="6154" name="Line 10"/>
          <p:cNvSpPr>
            <a:spLocks noChangeShapeType="1"/>
          </p:cNvSpPr>
          <p:nvPr/>
        </p:nvSpPr>
        <p:spPr bwMode="auto">
          <a:xfrm flipH="1">
            <a:off x="1524000" y="5181600"/>
            <a:ext cx="533400" cy="0"/>
          </a:xfrm>
          <a:prstGeom prst="line">
            <a:avLst/>
          </a:prstGeom>
          <a:noFill/>
          <a:ln w="57150">
            <a:solidFill>
              <a:srgbClr val="0066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GB" sz="2400">
              <a:solidFill>
                <a:srgbClr val="000000"/>
              </a:solidFill>
            </a:endParaRPr>
          </a:p>
        </p:txBody>
      </p:sp>
      <p:sp>
        <p:nvSpPr>
          <p:cNvPr id="6155" name="Line 11"/>
          <p:cNvSpPr>
            <a:spLocks noChangeShapeType="1"/>
          </p:cNvSpPr>
          <p:nvPr/>
        </p:nvSpPr>
        <p:spPr bwMode="auto">
          <a:xfrm flipH="1">
            <a:off x="1524000" y="4191000"/>
            <a:ext cx="533400" cy="0"/>
          </a:xfrm>
          <a:prstGeom prst="line">
            <a:avLst/>
          </a:prstGeom>
          <a:noFill/>
          <a:ln w="57150">
            <a:solidFill>
              <a:srgbClr val="0066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GB" sz="2400">
              <a:solidFill>
                <a:srgbClr val="000000"/>
              </a:solidFill>
            </a:endParaRPr>
          </a:p>
        </p:txBody>
      </p:sp>
      <p:sp>
        <p:nvSpPr>
          <p:cNvPr id="6156" name="Line 12"/>
          <p:cNvSpPr>
            <a:spLocks noChangeShapeType="1"/>
          </p:cNvSpPr>
          <p:nvPr/>
        </p:nvSpPr>
        <p:spPr bwMode="auto">
          <a:xfrm flipH="1">
            <a:off x="1524000" y="3200400"/>
            <a:ext cx="533400" cy="0"/>
          </a:xfrm>
          <a:prstGeom prst="line">
            <a:avLst/>
          </a:prstGeom>
          <a:noFill/>
          <a:ln w="57150">
            <a:solidFill>
              <a:srgbClr val="0066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GB" sz="2400">
              <a:solidFill>
                <a:srgbClr val="000000"/>
              </a:solidFill>
            </a:endParaRPr>
          </a:p>
        </p:txBody>
      </p:sp>
      <p:sp>
        <p:nvSpPr>
          <p:cNvPr id="6157" name="Line 13"/>
          <p:cNvSpPr>
            <a:spLocks noChangeShapeType="1"/>
          </p:cNvSpPr>
          <p:nvPr/>
        </p:nvSpPr>
        <p:spPr bwMode="auto">
          <a:xfrm flipH="1">
            <a:off x="10210800" y="6172200"/>
            <a:ext cx="457200" cy="0"/>
          </a:xfrm>
          <a:prstGeom prst="line">
            <a:avLst/>
          </a:prstGeom>
          <a:noFill/>
          <a:ln w="57150">
            <a:solidFill>
              <a:srgbClr val="0066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GB" sz="2400">
              <a:solidFill>
                <a:srgbClr val="000000"/>
              </a:solidFill>
            </a:endParaRPr>
          </a:p>
        </p:txBody>
      </p:sp>
      <p:sp>
        <p:nvSpPr>
          <p:cNvPr id="6158" name="Line 14"/>
          <p:cNvSpPr>
            <a:spLocks noChangeShapeType="1"/>
          </p:cNvSpPr>
          <p:nvPr/>
        </p:nvSpPr>
        <p:spPr bwMode="auto">
          <a:xfrm flipH="1">
            <a:off x="10210800" y="5181600"/>
            <a:ext cx="457200" cy="0"/>
          </a:xfrm>
          <a:prstGeom prst="line">
            <a:avLst/>
          </a:prstGeom>
          <a:noFill/>
          <a:ln w="57150">
            <a:solidFill>
              <a:srgbClr val="0066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GB" sz="2400">
              <a:solidFill>
                <a:srgbClr val="000000"/>
              </a:solidFill>
            </a:endParaRPr>
          </a:p>
        </p:txBody>
      </p:sp>
      <p:sp>
        <p:nvSpPr>
          <p:cNvPr id="6159" name="Line 15"/>
          <p:cNvSpPr>
            <a:spLocks noChangeShapeType="1"/>
          </p:cNvSpPr>
          <p:nvPr/>
        </p:nvSpPr>
        <p:spPr bwMode="auto">
          <a:xfrm flipH="1">
            <a:off x="10210800" y="4191000"/>
            <a:ext cx="457200" cy="0"/>
          </a:xfrm>
          <a:prstGeom prst="line">
            <a:avLst/>
          </a:prstGeom>
          <a:noFill/>
          <a:ln w="57150">
            <a:solidFill>
              <a:srgbClr val="0066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GB" sz="2400">
              <a:solidFill>
                <a:srgbClr val="000000"/>
              </a:solidFill>
            </a:endParaRPr>
          </a:p>
        </p:txBody>
      </p:sp>
      <p:sp>
        <p:nvSpPr>
          <p:cNvPr id="6160" name="Line 16"/>
          <p:cNvSpPr>
            <a:spLocks noChangeShapeType="1"/>
          </p:cNvSpPr>
          <p:nvPr/>
        </p:nvSpPr>
        <p:spPr bwMode="auto">
          <a:xfrm flipH="1">
            <a:off x="10210800" y="3200400"/>
            <a:ext cx="457200" cy="0"/>
          </a:xfrm>
          <a:prstGeom prst="line">
            <a:avLst/>
          </a:prstGeom>
          <a:noFill/>
          <a:ln w="57150">
            <a:solidFill>
              <a:srgbClr val="0066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GB" sz="2400">
              <a:solidFill>
                <a:srgbClr val="000000"/>
              </a:solidFill>
            </a:endParaRPr>
          </a:p>
        </p:txBody>
      </p:sp>
      <p:sp>
        <p:nvSpPr>
          <p:cNvPr id="6161" name="Line 17"/>
          <p:cNvSpPr>
            <a:spLocks noChangeShapeType="1"/>
          </p:cNvSpPr>
          <p:nvPr/>
        </p:nvSpPr>
        <p:spPr bwMode="auto">
          <a:xfrm flipH="1">
            <a:off x="10134600" y="1447800"/>
            <a:ext cx="533400" cy="0"/>
          </a:xfrm>
          <a:prstGeom prst="line">
            <a:avLst/>
          </a:prstGeom>
          <a:noFill/>
          <a:ln w="57150">
            <a:solidFill>
              <a:srgbClr val="0066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GB" sz="2400">
              <a:solidFill>
                <a:srgbClr val="000000"/>
              </a:solidFill>
            </a:endParaRPr>
          </a:p>
        </p:txBody>
      </p:sp>
      <p:sp>
        <p:nvSpPr>
          <p:cNvPr id="6162" name="Line 18"/>
          <p:cNvSpPr>
            <a:spLocks noChangeShapeType="1"/>
          </p:cNvSpPr>
          <p:nvPr/>
        </p:nvSpPr>
        <p:spPr bwMode="auto">
          <a:xfrm flipH="1">
            <a:off x="1524000" y="1447800"/>
            <a:ext cx="609600" cy="0"/>
          </a:xfrm>
          <a:prstGeom prst="line">
            <a:avLst/>
          </a:prstGeom>
          <a:noFill/>
          <a:ln w="57150">
            <a:solidFill>
              <a:srgbClr val="0066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GB" sz="2400">
              <a:solidFill>
                <a:srgbClr val="000000"/>
              </a:solidFill>
            </a:endParaRPr>
          </a:p>
        </p:txBody>
      </p:sp>
      <p:sp>
        <p:nvSpPr>
          <p:cNvPr id="6163" name="AutoShape 19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10210800" y="0"/>
            <a:ext cx="457200" cy="432048"/>
          </a:xfrm>
          <a:prstGeom prst="actionButtonBlank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GB" sz="2400">
              <a:solidFill>
                <a:srgbClr val="000000"/>
              </a:solidFill>
            </a:endParaRPr>
          </a:p>
        </p:txBody>
      </p:sp>
      <p:sp>
        <p:nvSpPr>
          <p:cNvPr id="6164" name="AutoShape 20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10210800" y="6324600"/>
            <a:ext cx="457200" cy="533400"/>
          </a:xfrm>
          <a:prstGeom prst="actionButtonBlank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GB" sz="24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0925028"/>
      </p:ext>
    </p:extLst>
  </p:cSld>
  <p:clrMapOvr>
    <a:masterClrMapping/>
  </p:clrMapOvr>
  <p:transition>
    <p:zoom/>
    <p:sndAc>
      <p:stSnd>
        <p:snd r:embed="rId3" name="09. Who Correct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27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1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1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27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15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15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27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615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615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3" presetClass="entr" presetSubtype="27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615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615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52" grpId="0" build="p" autoUpdateAnimBg="0"/>
    </p:bld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2B5DE21-1A67-B12B-F44A-6A9FD8FE9F4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8E2A97-FE8B-9D52-C05F-9DDF252E05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89542" y="2811600"/>
            <a:ext cx="8812915" cy="1234800"/>
          </a:xfrm>
        </p:spPr>
        <p:txBody>
          <a:bodyPr>
            <a:normAutofit/>
          </a:bodyPr>
          <a:lstStyle/>
          <a:p>
            <a:pPr algn="ctr"/>
            <a:r>
              <a:rPr lang="en-US" dirty="0"/>
              <a:t>Who might need other nutritional considerations?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94F84B1-50F4-5501-9500-2FB392AC49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b="1"/>
              <a:t>Bedfordshire, Luton and Milton Keynes Health and Care Partnership</a:t>
            </a:r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8F1D8BA-6799-CE1E-9A84-AA62DC4E3A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A60DCE-9105-48A5-8A92-25C9283756D1}" type="slidenum">
              <a:rPr lang="en-GB" smtClean="0"/>
              <a:pPr/>
              <a:t>70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96533265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DEB1201-7998-E2A2-7E4B-4DCD97704AD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A12C88F-E5F4-B8BD-4AB3-EF34C02F915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17409" y="1844824"/>
            <a:ext cx="5912392" cy="4281340"/>
          </a:xfrm>
        </p:spPr>
        <p:txBody>
          <a:bodyPr>
            <a:normAutofit/>
          </a:bodyPr>
          <a:lstStyle/>
          <a:p>
            <a:r>
              <a:rPr lang="en-GB" dirty="0"/>
              <a:t>Presentation – moulds, piping, divided plates </a:t>
            </a:r>
          </a:p>
          <a:p>
            <a:r>
              <a:rPr lang="en-GB" dirty="0"/>
              <a:t>Nutrient content – nutrient density</a:t>
            </a:r>
          </a:p>
          <a:p>
            <a:r>
              <a:rPr lang="en-GB" dirty="0"/>
              <a:t>Responsibility – catering, server, unit staff</a:t>
            </a:r>
          </a:p>
          <a:p>
            <a:r>
              <a:rPr lang="en-GB" dirty="0"/>
              <a:t>IDDSI levels</a:t>
            </a:r>
          </a:p>
          <a:p>
            <a:r>
              <a:rPr lang="en-GB" dirty="0"/>
              <a:t>Eating and drinking with acknowledged risk</a:t>
            </a:r>
          </a:p>
          <a:p>
            <a:r>
              <a:rPr lang="en-GB" dirty="0"/>
              <a:t>Consult Speech &amp; Language Therapy</a:t>
            </a:r>
          </a:p>
          <a:p>
            <a:endParaRPr lang="en-GB" dirty="0"/>
          </a:p>
          <a:p>
            <a:pPr marL="0" indent="0">
              <a:buNone/>
            </a:pPr>
            <a:endParaRPr lang="en-GB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3B4B364-6859-447A-939C-CC97B0A4C82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29801" y="1812699"/>
            <a:ext cx="5135077" cy="4313465"/>
          </a:xfrm>
          <a:prstGeom prst="rect">
            <a:avLst/>
          </a:prstGeom>
          <a:noFill/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436CC761-7A69-3FCB-1855-E26C7EC99E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3445" y="382349"/>
            <a:ext cx="8812915" cy="1234800"/>
          </a:xfrm>
        </p:spPr>
        <p:txBody>
          <a:bodyPr anchor="ctr">
            <a:normAutofit/>
          </a:bodyPr>
          <a:lstStyle/>
          <a:p>
            <a:r>
              <a:rPr lang="en-US" dirty="0"/>
              <a:t>Dysphagia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69F9871-CB1D-2738-7B1D-85C4B4FDBA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23445" y="6321714"/>
            <a:ext cx="7403008" cy="365125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r>
              <a:rPr lang="en-GB" b="1"/>
              <a:t>Bedfordshire, Luton and Milton Keynes Health and Care Partnership</a:t>
            </a:r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5F4D31E-C9F1-95F4-7A42-8A99D875D5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208568" y="6356350"/>
            <a:ext cx="487208" cy="365125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30A60DCE-9105-48A5-8A92-25C9283756D1}" type="slidenum">
              <a:rPr lang="en-GB" smtClean="0"/>
              <a:pPr>
                <a:spcAft>
                  <a:spcPts val="600"/>
                </a:spcAft>
              </a:pPr>
              <a:t>71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90559424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00CB56B-83B1-1370-6F01-BA3521CC89B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A36C7D-6FCD-B988-9C69-90201BA11C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3445" y="382349"/>
            <a:ext cx="8812915" cy="1234800"/>
          </a:xfrm>
        </p:spPr>
        <p:txBody>
          <a:bodyPr anchor="ctr">
            <a:normAutofit/>
          </a:bodyPr>
          <a:lstStyle/>
          <a:p>
            <a:r>
              <a:rPr lang="en-US" dirty="0"/>
              <a:t>Dementia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3B5FDEE-B21D-BDF7-4D27-0842A43D7B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23445" y="6321714"/>
            <a:ext cx="7403008" cy="365125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r>
              <a:rPr lang="en-GB" b="1"/>
              <a:t>Bedfordshire, Luton and Milton Keynes Health and Care Partnership</a:t>
            </a:r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9C16A9A-7902-B49D-D0D6-3F635D4EF0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208568" y="6356350"/>
            <a:ext cx="487208" cy="365125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30A60DCE-9105-48A5-8A92-25C9283756D1}" type="slidenum">
              <a:rPr lang="en-GB" smtClean="0"/>
              <a:pPr>
                <a:spcAft>
                  <a:spcPts val="600"/>
                </a:spcAft>
              </a:pPr>
              <a:t>72</a:t>
            </a:fld>
            <a:endParaRPr lang="en-GB"/>
          </a:p>
        </p:txBody>
      </p:sp>
      <p:graphicFrame>
        <p:nvGraphicFramePr>
          <p:cNvPr id="8" name="Content Placeholder 5">
            <a:extLst>
              <a:ext uri="{FF2B5EF4-FFF2-40B4-BE49-F238E27FC236}">
                <a16:creationId xmlns:a16="http://schemas.microsoft.com/office/drawing/2014/main" id="{5C6EF742-6F22-D601-68E4-DB94E88E2A2F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523445" y="1628800"/>
          <a:ext cx="11172331" cy="4280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89343811"/>
      </p:ext>
    </p:extLst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5D811BC-C548-CB98-C6B0-2761D59CB44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19C278-7956-F21D-BD7A-B99E661FB9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3445" y="382349"/>
            <a:ext cx="8812915" cy="1234800"/>
          </a:xfrm>
        </p:spPr>
        <p:txBody>
          <a:bodyPr anchor="ctr">
            <a:normAutofit/>
          </a:bodyPr>
          <a:lstStyle/>
          <a:p>
            <a:r>
              <a:rPr lang="en-US" dirty="0"/>
              <a:t>Diabetes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CFCCBF2-0F3A-7B75-A9D9-0D5BF6700C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23445" y="6321714"/>
            <a:ext cx="7403008" cy="365125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r>
              <a:rPr lang="en-GB" b="1"/>
              <a:t>Bedfordshire, Luton and Milton Keynes Health and Care Partnership</a:t>
            </a:r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160868C-4400-9EC4-B09D-803FC15CB2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208568" y="6356350"/>
            <a:ext cx="487208" cy="365125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30A60DCE-9105-48A5-8A92-25C9283756D1}" type="slidenum">
              <a:rPr lang="en-GB" smtClean="0"/>
              <a:pPr>
                <a:spcAft>
                  <a:spcPts val="600"/>
                </a:spcAft>
              </a:pPr>
              <a:t>73</a:t>
            </a:fld>
            <a:endParaRPr lang="en-GB"/>
          </a:p>
        </p:txBody>
      </p:sp>
      <p:graphicFrame>
        <p:nvGraphicFramePr>
          <p:cNvPr id="10" name="Content Placeholder 5">
            <a:extLst>
              <a:ext uri="{FF2B5EF4-FFF2-40B4-BE49-F238E27FC236}">
                <a16:creationId xmlns:a16="http://schemas.microsoft.com/office/drawing/2014/main" id="{00BF649F-0316-1F05-C137-16D3B161CCFA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523445" y="1556792"/>
          <a:ext cx="11172331" cy="4280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164713127"/>
      </p:ext>
    </p:extLst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2619A1E-4D02-49E8-D059-18A5EEC5941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F625FB-90E4-A32F-7A2F-A50304CF27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3445" y="382349"/>
            <a:ext cx="8812915" cy="1234800"/>
          </a:xfrm>
        </p:spPr>
        <p:txBody>
          <a:bodyPr anchor="ctr">
            <a:normAutofit/>
          </a:bodyPr>
          <a:lstStyle/>
          <a:p>
            <a:r>
              <a:rPr lang="en-US" dirty="0"/>
              <a:t>End of Life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AF5FC9C-7A6C-9889-5773-F43BAE421D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23445" y="6321714"/>
            <a:ext cx="7403008" cy="365125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r>
              <a:rPr lang="en-GB" b="1"/>
              <a:t>Bedfordshire, Luton and Milton Keynes Health and Care Partnership</a:t>
            </a:r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359BDF5-B71C-9C0A-B024-E69ECCA1BC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208568" y="6356350"/>
            <a:ext cx="487208" cy="365125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30A60DCE-9105-48A5-8A92-25C9283756D1}" type="slidenum">
              <a:rPr lang="en-GB" smtClean="0"/>
              <a:pPr>
                <a:spcAft>
                  <a:spcPts val="600"/>
                </a:spcAft>
              </a:pPr>
              <a:t>74</a:t>
            </a:fld>
            <a:endParaRPr lang="en-GB"/>
          </a:p>
        </p:txBody>
      </p:sp>
      <p:graphicFrame>
        <p:nvGraphicFramePr>
          <p:cNvPr id="10" name="Content Placeholder 5">
            <a:extLst>
              <a:ext uri="{FF2B5EF4-FFF2-40B4-BE49-F238E27FC236}">
                <a16:creationId xmlns:a16="http://schemas.microsoft.com/office/drawing/2014/main" id="{87A3186A-1FEC-7ADB-01D3-D80D636A771C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509834" y="1700808"/>
          <a:ext cx="11172331" cy="4280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978335442"/>
      </p:ext>
    </p:extLst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A8A0BCF-9C32-9D94-3835-3601E7EF303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F98BE9-7A5C-ACF2-C3DA-9126B8E77F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89542" y="2811600"/>
            <a:ext cx="8812915" cy="1234800"/>
          </a:xfrm>
        </p:spPr>
        <p:txBody>
          <a:bodyPr>
            <a:normAutofit/>
          </a:bodyPr>
          <a:lstStyle/>
          <a:p>
            <a:pPr algn="ctr"/>
            <a:r>
              <a:rPr lang="en-US" dirty="0"/>
              <a:t>When do you complete food and fluid charts?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76E8E64-E0AC-F847-110A-466D5A9F5D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b="1"/>
              <a:t>Bedfordshire, Luton and Milton Keynes Health and Care Partnership</a:t>
            </a:r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3F5F08F-E8FB-5559-464D-6D85D24434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A60DCE-9105-48A5-8A92-25C9283756D1}" type="slidenum">
              <a:rPr lang="en-GB" smtClean="0"/>
              <a:pPr/>
              <a:t>75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20431075"/>
      </p:ext>
    </p:extLst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7173BF9-72E6-7071-3978-B72EF15BCF1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2BBAF0-8367-6BF3-1A7C-9DD50A3ACE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3445" y="188640"/>
            <a:ext cx="8812915" cy="1234800"/>
          </a:xfrm>
        </p:spPr>
        <p:txBody>
          <a:bodyPr anchor="ctr">
            <a:normAutofit/>
          </a:bodyPr>
          <a:lstStyle/>
          <a:p>
            <a:r>
              <a:rPr lang="en-US" dirty="0"/>
              <a:t>Food and Fluid Charts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A4CB64E-1F18-4CB0-2EC4-4A180315C8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23445" y="6321714"/>
            <a:ext cx="7403008" cy="365125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r>
              <a:rPr lang="en-GB" b="1"/>
              <a:t>Bedfordshire, Luton and Milton Keynes Health and Care Partnership</a:t>
            </a:r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AE800F7-CBFF-7C6C-2726-04BEDD23B3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208568" y="6356350"/>
            <a:ext cx="487208" cy="365125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30A60DCE-9105-48A5-8A92-25C9283756D1}" type="slidenum">
              <a:rPr lang="en-GB" smtClean="0"/>
              <a:pPr>
                <a:spcAft>
                  <a:spcPts val="600"/>
                </a:spcAft>
              </a:pPr>
              <a:t>76</a:t>
            </a:fld>
            <a:endParaRPr lang="en-GB"/>
          </a:p>
        </p:txBody>
      </p:sp>
      <p:graphicFrame>
        <p:nvGraphicFramePr>
          <p:cNvPr id="8" name="Content Placeholder 5">
            <a:extLst>
              <a:ext uri="{FF2B5EF4-FFF2-40B4-BE49-F238E27FC236}">
                <a16:creationId xmlns:a16="http://schemas.microsoft.com/office/drawing/2014/main" id="{B84F8E79-9C36-9D5D-7C44-FEDAB923F942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-672752" y="1268760"/>
          <a:ext cx="13033447" cy="525658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186507851"/>
      </p:ext>
    </p:extLst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61766CF-686C-ABBD-04EF-FCC76FEEAD8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2BAE0B-9A9F-8E31-E8AE-89D7E68490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89542" y="2811600"/>
            <a:ext cx="8812915" cy="1234800"/>
          </a:xfrm>
        </p:spPr>
        <p:txBody>
          <a:bodyPr>
            <a:normAutofit/>
          </a:bodyPr>
          <a:lstStyle/>
          <a:p>
            <a:pPr algn="ctr"/>
            <a:r>
              <a:rPr lang="en-US" dirty="0"/>
              <a:t>When do you complete and review nutritional care plans?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08D154B-9E5A-82D8-8BC7-F4EF69DC10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b="1"/>
              <a:t>Bedfordshire, Luton and Milton Keynes Health and Care Partnership</a:t>
            </a:r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62EC2F7-ED64-3568-7E0B-1BD57DEF49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A60DCE-9105-48A5-8A92-25C9283756D1}" type="slidenum">
              <a:rPr lang="en-GB" smtClean="0"/>
              <a:pPr/>
              <a:t>77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80138988"/>
      </p:ext>
    </p:extLst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EF9575-F3D9-90B8-9D97-08E6975DBC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3445" y="382349"/>
            <a:ext cx="8812915" cy="1234800"/>
          </a:xfrm>
        </p:spPr>
        <p:txBody>
          <a:bodyPr anchor="ctr">
            <a:normAutofit/>
          </a:bodyPr>
          <a:lstStyle/>
          <a:p>
            <a:r>
              <a:rPr lang="en-GB" dirty="0"/>
              <a:t>Nutritional Care Plans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42608AE-2A94-03C5-4D6B-0F7BC417F9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23445" y="6321714"/>
            <a:ext cx="7403008" cy="365125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r>
              <a:rPr lang="en-GB" b="1"/>
              <a:t>Bedfordshire, Luton and Milton Keynes Health and Care Partnership</a:t>
            </a:r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DFF0A6F-82CA-2571-9344-DBCB88DF5A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208568" y="6356350"/>
            <a:ext cx="487208" cy="365125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30A60DCE-9105-48A5-8A92-25C9283756D1}" type="slidenum">
              <a:rPr lang="en-GB" smtClean="0"/>
              <a:pPr>
                <a:spcAft>
                  <a:spcPts val="600"/>
                </a:spcAft>
              </a:pPr>
              <a:t>78</a:t>
            </a:fld>
            <a:endParaRPr lang="en-GB"/>
          </a:p>
        </p:txBody>
      </p:sp>
      <p:graphicFrame>
        <p:nvGraphicFramePr>
          <p:cNvPr id="7" name="Content Placeholder 2">
            <a:extLst>
              <a:ext uri="{FF2B5EF4-FFF2-40B4-BE49-F238E27FC236}">
                <a16:creationId xmlns:a16="http://schemas.microsoft.com/office/drawing/2014/main" id="{D0091CCD-5B4B-8227-97F8-8338D95E6C36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523445" y="1700808"/>
          <a:ext cx="11172331" cy="4280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658188373"/>
      </p:ext>
    </p:extLst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18AE6DC-0A6C-B39D-E187-CF604E8DD88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34C8DF-412A-4EF3-5093-55BC374FF7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89542" y="2811600"/>
            <a:ext cx="8812915" cy="1234800"/>
          </a:xfrm>
        </p:spPr>
        <p:txBody>
          <a:bodyPr>
            <a:normAutofit/>
          </a:bodyPr>
          <a:lstStyle/>
          <a:p>
            <a:pPr algn="ctr"/>
            <a:r>
              <a:rPr lang="en-US" dirty="0"/>
              <a:t>Any questions?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5BEED5F-85CF-EAE5-A3E7-7043B4811D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b="1"/>
              <a:t>Bedfordshire, Luton and Milton Keynes Health and Care Partnership</a:t>
            </a:r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9C9F684-F58B-5DE1-1B19-74537744CD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A60DCE-9105-48A5-8A92-25C9283756D1}" type="slidenum">
              <a:rPr lang="en-GB" smtClean="0"/>
              <a:pPr/>
              <a:t>79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0355569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023EBB09-E40A-2FE2-B7EF-8F15067052DB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9" name="AutoShape 4"/>
          <p:cNvSpPr>
            <a:spLocks noChangeArrowheads="1"/>
          </p:cNvSpPr>
          <p:nvPr/>
        </p:nvSpPr>
        <p:spPr bwMode="auto">
          <a:xfrm>
            <a:off x="2047056" y="3789040"/>
            <a:ext cx="8153400" cy="838200"/>
          </a:xfrm>
          <a:prstGeom prst="hexagon">
            <a:avLst>
              <a:gd name="adj" fmla="val 30893"/>
              <a:gd name="vf" fmla="val 115470"/>
            </a:avLst>
          </a:prstGeom>
          <a:solidFill>
            <a:schemeClr val="accent1"/>
          </a:solidFill>
          <a:ln w="57150">
            <a:solidFill>
              <a:srgbClr val="0066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>
              <a:solidFill>
                <a:srgbClr val="000000"/>
              </a:solidFill>
            </a:endParaRPr>
          </a:p>
        </p:txBody>
      </p:sp>
      <p:sp>
        <p:nvSpPr>
          <p:cNvPr id="9218" name="AutoShape 2"/>
          <p:cNvSpPr>
            <a:spLocks noChangeArrowheads="1"/>
          </p:cNvSpPr>
          <p:nvPr/>
        </p:nvSpPr>
        <p:spPr bwMode="auto">
          <a:xfrm>
            <a:off x="2057400" y="2806824"/>
            <a:ext cx="8153400" cy="838200"/>
          </a:xfrm>
          <a:prstGeom prst="hexagon">
            <a:avLst>
              <a:gd name="adj" fmla="val 30893"/>
              <a:gd name="vf" fmla="val 115470"/>
            </a:avLst>
          </a:prstGeom>
          <a:solidFill>
            <a:schemeClr val="tx1"/>
          </a:solidFill>
          <a:ln w="57150">
            <a:solidFill>
              <a:srgbClr val="0066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>
              <a:solidFill>
                <a:srgbClr val="000000"/>
              </a:solidFill>
            </a:endParaRPr>
          </a:p>
        </p:txBody>
      </p:sp>
      <p:sp>
        <p:nvSpPr>
          <p:cNvPr id="9219" name="AutoShape 3"/>
          <p:cNvSpPr>
            <a:spLocks noChangeArrowheads="1"/>
          </p:cNvSpPr>
          <p:nvPr/>
        </p:nvSpPr>
        <p:spPr bwMode="auto">
          <a:xfrm>
            <a:off x="2057400" y="4762500"/>
            <a:ext cx="8153400" cy="838200"/>
          </a:xfrm>
          <a:prstGeom prst="hexagon">
            <a:avLst>
              <a:gd name="adj" fmla="val 30893"/>
              <a:gd name="vf" fmla="val 115470"/>
            </a:avLst>
          </a:prstGeom>
          <a:solidFill>
            <a:schemeClr val="tx1"/>
          </a:solidFill>
          <a:ln w="57150">
            <a:solidFill>
              <a:srgbClr val="0066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>
              <a:solidFill>
                <a:srgbClr val="000000"/>
              </a:solidFill>
            </a:endParaRPr>
          </a:p>
        </p:txBody>
      </p:sp>
      <p:sp>
        <p:nvSpPr>
          <p:cNvPr id="9221" name="AutoShape 5"/>
          <p:cNvSpPr>
            <a:spLocks noChangeArrowheads="1"/>
          </p:cNvSpPr>
          <p:nvPr/>
        </p:nvSpPr>
        <p:spPr bwMode="auto">
          <a:xfrm>
            <a:off x="2133600" y="228600"/>
            <a:ext cx="8001000" cy="2362200"/>
          </a:xfrm>
          <a:prstGeom prst="hexagon">
            <a:avLst>
              <a:gd name="adj" fmla="val 8280"/>
              <a:gd name="vf" fmla="val 115470"/>
            </a:avLst>
          </a:prstGeom>
          <a:solidFill>
            <a:schemeClr val="tx1"/>
          </a:solidFill>
          <a:ln w="57150">
            <a:solidFill>
              <a:srgbClr val="0066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>
              <a:solidFill>
                <a:srgbClr val="000000"/>
              </a:solidFill>
            </a:endParaRPr>
          </a:p>
        </p:txBody>
      </p:sp>
      <p:sp>
        <p:nvSpPr>
          <p:cNvPr id="9222" name="AutoShape 6"/>
          <p:cNvSpPr>
            <a:spLocks noChangeArrowheads="1"/>
          </p:cNvSpPr>
          <p:nvPr/>
        </p:nvSpPr>
        <p:spPr bwMode="auto">
          <a:xfrm>
            <a:off x="2057400" y="5733256"/>
            <a:ext cx="8153400" cy="838200"/>
          </a:xfrm>
          <a:prstGeom prst="hexagon">
            <a:avLst>
              <a:gd name="adj" fmla="val 30893"/>
              <a:gd name="vf" fmla="val 115470"/>
            </a:avLst>
          </a:prstGeom>
          <a:solidFill>
            <a:schemeClr val="tx1"/>
          </a:solidFill>
          <a:ln w="57150">
            <a:solidFill>
              <a:srgbClr val="0066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>
              <a:solidFill>
                <a:srgbClr val="000000"/>
              </a:solidFill>
            </a:endParaRPr>
          </a:p>
        </p:txBody>
      </p:sp>
      <p:sp>
        <p:nvSpPr>
          <p:cNvPr id="9223" name="Rectangle 7"/>
          <p:cNvSpPr>
            <a:spLocks noGrp="1" noChangeArrowheads="1"/>
          </p:cNvSpPr>
          <p:nvPr>
            <p:ph type="title"/>
          </p:nvPr>
        </p:nvSpPr>
        <p:spPr>
          <a:xfrm>
            <a:off x="2286000" y="381000"/>
            <a:ext cx="7696200" cy="2057400"/>
          </a:xfrm>
          <a:noFill/>
          <a:ln/>
        </p:spPr>
        <p:txBody>
          <a:bodyPr>
            <a:normAutofit fontScale="90000"/>
          </a:bodyPr>
          <a:lstStyle/>
          <a:p>
            <a:pPr algn="ctr"/>
            <a:r>
              <a:rPr lang="en-GB" sz="5400" dirty="0">
                <a:solidFill>
                  <a:schemeClr val="bg1"/>
                </a:solidFill>
              </a:rPr>
              <a:t>How many people in the UK are malnourished? </a:t>
            </a:r>
            <a:endParaRPr lang="en-US" sz="5400" dirty="0"/>
          </a:p>
        </p:txBody>
      </p:sp>
      <p:sp>
        <p:nvSpPr>
          <p:cNvPr id="9224" name="Rectangle 8"/>
          <p:cNvSpPr>
            <a:spLocks noGrp="1" noChangeArrowheads="1"/>
          </p:cNvSpPr>
          <p:nvPr>
            <p:ph idx="1"/>
          </p:nvPr>
        </p:nvSpPr>
        <p:spPr>
          <a:xfrm>
            <a:off x="2423592" y="2781724"/>
            <a:ext cx="7620000" cy="3962400"/>
          </a:xfrm>
          <a:ln/>
          <a:extLst>
            <a:ext uri="{91240B29-F687-4F45-9708-019B960494DF}">
              <a14:hiddenLine xmlns:a14="http://schemas.microsoft.com/office/drawing/2010/main" w="9525">
                <a:solidFill>
                  <a:srgbClr val="0066FF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buFontTx/>
              <a:buNone/>
            </a:pPr>
            <a:r>
              <a:rPr lang="en-US" sz="4800" b="1" baseline="10000" dirty="0">
                <a:solidFill>
                  <a:srgbClr val="FF9900"/>
                </a:solidFill>
                <a:latin typeface="Arial" charset="0"/>
              </a:rPr>
              <a:t>A </a:t>
            </a:r>
            <a:r>
              <a:rPr lang="en-US" sz="5400" dirty="0">
                <a:latin typeface="Arial" charset="0"/>
              </a:rPr>
              <a:t> </a:t>
            </a:r>
            <a:r>
              <a:rPr lang="en-GB" sz="5400" dirty="0">
                <a:solidFill>
                  <a:schemeClr val="bg1"/>
                </a:solidFill>
                <a:latin typeface="Arial" charset="0"/>
              </a:rPr>
              <a:t>1.5 million</a:t>
            </a:r>
            <a:endParaRPr lang="en-US" sz="5400" dirty="0">
              <a:solidFill>
                <a:schemeClr val="bg1"/>
              </a:solidFill>
              <a:latin typeface="Arial" charset="0"/>
            </a:endParaRPr>
          </a:p>
          <a:p>
            <a:pPr>
              <a:buFontTx/>
              <a:buNone/>
            </a:pPr>
            <a:r>
              <a:rPr lang="en-US" sz="4800" b="1" baseline="10000" dirty="0">
                <a:solidFill>
                  <a:srgbClr val="FF9900"/>
                </a:solidFill>
                <a:latin typeface="Arial" charset="0"/>
              </a:rPr>
              <a:t>B </a:t>
            </a:r>
            <a:r>
              <a:rPr lang="en-US" sz="5400" dirty="0">
                <a:latin typeface="Arial" charset="0"/>
              </a:rPr>
              <a:t> </a:t>
            </a:r>
            <a:r>
              <a:rPr lang="en-GB" sz="5400" dirty="0">
                <a:solidFill>
                  <a:schemeClr val="bg1"/>
                </a:solidFill>
                <a:latin typeface="Arial" charset="0"/>
              </a:rPr>
              <a:t>3 million</a:t>
            </a:r>
            <a:endParaRPr lang="en-US" sz="5400" dirty="0">
              <a:solidFill>
                <a:schemeClr val="bg1"/>
              </a:solidFill>
              <a:latin typeface="Arial" charset="0"/>
            </a:endParaRPr>
          </a:p>
          <a:p>
            <a:pPr>
              <a:buFontTx/>
              <a:buNone/>
            </a:pPr>
            <a:r>
              <a:rPr lang="en-US" sz="4800" b="1" baseline="10000" dirty="0">
                <a:solidFill>
                  <a:srgbClr val="FF9900"/>
                </a:solidFill>
                <a:latin typeface="Arial" charset="0"/>
              </a:rPr>
              <a:t>C </a:t>
            </a:r>
            <a:r>
              <a:rPr lang="en-US" sz="5400" dirty="0">
                <a:latin typeface="Arial" charset="0"/>
              </a:rPr>
              <a:t> </a:t>
            </a:r>
            <a:r>
              <a:rPr lang="en-US" sz="5400" dirty="0">
                <a:solidFill>
                  <a:schemeClr val="bg1"/>
                </a:solidFill>
                <a:latin typeface="Arial" charset="0"/>
              </a:rPr>
              <a:t>5 million</a:t>
            </a:r>
          </a:p>
          <a:p>
            <a:pPr>
              <a:buFontTx/>
              <a:buNone/>
            </a:pPr>
            <a:r>
              <a:rPr lang="en-US" sz="4800" b="1" baseline="10000" dirty="0">
                <a:solidFill>
                  <a:srgbClr val="FF9900"/>
                </a:solidFill>
                <a:latin typeface="Arial" charset="0"/>
              </a:rPr>
              <a:t>D </a:t>
            </a:r>
            <a:r>
              <a:rPr lang="en-US" sz="5400" dirty="0">
                <a:latin typeface="Arial" charset="0"/>
              </a:rPr>
              <a:t> </a:t>
            </a:r>
            <a:r>
              <a:rPr lang="en-GB" sz="5400" dirty="0">
                <a:solidFill>
                  <a:schemeClr val="bg1"/>
                </a:solidFill>
                <a:latin typeface="Arial" charset="0"/>
              </a:rPr>
              <a:t>10 million</a:t>
            </a:r>
            <a:endParaRPr lang="en-US" sz="5400" dirty="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9225" name="Line 9"/>
          <p:cNvSpPr>
            <a:spLocks noChangeShapeType="1"/>
          </p:cNvSpPr>
          <p:nvPr/>
        </p:nvSpPr>
        <p:spPr bwMode="auto">
          <a:xfrm flipH="1">
            <a:off x="1524000" y="6172200"/>
            <a:ext cx="533400" cy="0"/>
          </a:xfrm>
          <a:prstGeom prst="line">
            <a:avLst/>
          </a:prstGeom>
          <a:noFill/>
          <a:ln w="57150">
            <a:solidFill>
              <a:srgbClr val="0066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>
              <a:solidFill>
                <a:srgbClr val="000000"/>
              </a:solidFill>
            </a:endParaRPr>
          </a:p>
        </p:txBody>
      </p:sp>
      <p:sp>
        <p:nvSpPr>
          <p:cNvPr id="9226" name="Line 10"/>
          <p:cNvSpPr>
            <a:spLocks noChangeShapeType="1"/>
          </p:cNvSpPr>
          <p:nvPr/>
        </p:nvSpPr>
        <p:spPr bwMode="auto">
          <a:xfrm flipH="1">
            <a:off x="1524000" y="5181600"/>
            <a:ext cx="533400" cy="0"/>
          </a:xfrm>
          <a:prstGeom prst="line">
            <a:avLst/>
          </a:prstGeom>
          <a:noFill/>
          <a:ln w="57150">
            <a:solidFill>
              <a:srgbClr val="0066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>
              <a:solidFill>
                <a:srgbClr val="000000"/>
              </a:solidFill>
            </a:endParaRPr>
          </a:p>
        </p:txBody>
      </p:sp>
      <p:sp>
        <p:nvSpPr>
          <p:cNvPr id="9227" name="Line 11"/>
          <p:cNvSpPr>
            <a:spLocks noChangeShapeType="1"/>
          </p:cNvSpPr>
          <p:nvPr/>
        </p:nvSpPr>
        <p:spPr bwMode="auto">
          <a:xfrm flipH="1">
            <a:off x="1524000" y="4191000"/>
            <a:ext cx="533400" cy="0"/>
          </a:xfrm>
          <a:prstGeom prst="line">
            <a:avLst/>
          </a:prstGeom>
          <a:noFill/>
          <a:ln w="57150">
            <a:solidFill>
              <a:srgbClr val="0066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>
              <a:solidFill>
                <a:srgbClr val="000000"/>
              </a:solidFill>
            </a:endParaRPr>
          </a:p>
        </p:txBody>
      </p:sp>
      <p:sp>
        <p:nvSpPr>
          <p:cNvPr id="9228" name="Line 12"/>
          <p:cNvSpPr>
            <a:spLocks noChangeShapeType="1"/>
          </p:cNvSpPr>
          <p:nvPr/>
        </p:nvSpPr>
        <p:spPr bwMode="auto">
          <a:xfrm flipH="1">
            <a:off x="1524000" y="3200400"/>
            <a:ext cx="533400" cy="0"/>
          </a:xfrm>
          <a:prstGeom prst="line">
            <a:avLst/>
          </a:prstGeom>
          <a:noFill/>
          <a:ln w="57150">
            <a:solidFill>
              <a:srgbClr val="0066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>
              <a:solidFill>
                <a:srgbClr val="000000"/>
              </a:solidFill>
            </a:endParaRPr>
          </a:p>
        </p:txBody>
      </p:sp>
      <p:sp>
        <p:nvSpPr>
          <p:cNvPr id="9229" name="Line 13"/>
          <p:cNvSpPr>
            <a:spLocks noChangeShapeType="1"/>
          </p:cNvSpPr>
          <p:nvPr/>
        </p:nvSpPr>
        <p:spPr bwMode="auto">
          <a:xfrm flipH="1">
            <a:off x="10210800" y="6172200"/>
            <a:ext cx="457200" cy="0"/>
          </a:xfrm>
          <a:prstGeom prst="line">
            <a:avLst/>
          </a:prstGeom>
          <a:noFill/>
          <a:ln w="57150">
            <a:solidFill>
              <a:srgbClr val="0066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>
              <a:solidFill>
                <a:srgbClr val="000000"/>
              </a:solidFill>
            </a:endParaRPr>
          </a:p>
        </p:txBody>
      </p:sp>
      <p:sp>
        <p:nvSpPr>
          <p:cNvPr id="9230" name="Line 14"/>
          <p:cNvSpPr>
            <a:spLocks noChangeShapeType="1"/>
          </p:cNvSpPr>
          <p:nvPr/>
        </p:nvSpPr>
        <p:spPr bwMode="auto">
          <a:xfrm flipH="1">
            <a:off x="10210800" y="5181600"/>
            <a:ext cx="457200" cy="0"/>
          </a:xfrm>
          <a:prstGeom prst="line">
            <a:avLst/>
          </a:prstGeom>
          <a:noFill/>
          <a:ln w="57150">
            <a:solidFill>
              <a:srgbClr val="0066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>
              <a:solidFill>
                <a:srgbClr val="000000"/>
              </a:solidFill>
            </a:endParaRPr>
          </a:p>
        </p:txBody>
      </p:sp>
      <p:sp>
        <p:nvSpPr>
          <p:cNvPr id="9231" name="Line 15"/>
          <p:cNvSpPr>
            <a:spLocks noChangeShapeType="1"/>
          </p:cNvSpPr>
          <p:nvPr/>
        </p:nvSpPr>
        <p:spPr bwMode="auto">
          <a:xfrm flipH="1">
            <a:off x="10210800" y="4191000"/>
            <a:ext cx="457200" cy="0"/>
          </a:xfrm>
          <a:prstGeom prst="line">
            <a:avLst/>
          </a:prstGeom>
          <a:noFill/>
          <a:ln w="57150">
            <a:solidFill>
              <a:srgbClr val="0066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>
              <a:solidFill>
                <a:srgbClr val="000000"/>
              </a:solidFill>
            </a:endParaRPr>
          </a:p>
        </p:txBody>
      </p:sp>
      <p:sp>
        <p:nvSpPr>
          <p:cNvPr id="9232" name="Line 16"/>
          <p:cNvSpPr>
            <a:spLocks noChangeShapeType="1"/>
          </p:cNvSpPr>
          <p:nvPr/>
        </p:nvSpPr>
        <p:spPr bwMode="auto">
          <a:xfrm flipH="1">
            <a:off x="10210800" y="3200400"/>
            <a:ext cx="457200" cy="0"/>
          </a:xfrm>
          <a:prstGeom prst="line">
            <a:avLst/>
          </a:prstGeom>
          <a:noFill/>
          <a:ln w="57150">
            <a:solidFill>
              <a:srgbClr val="0066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>
              <a:solidFill>
                <a:srgbClr val="000000"/>
              </a:solidFill>
            </a:endParaRPr>
          </a:p>
        </p:txBody>
      </p:sp>
      <p:sp>
        <p:nvSpPr>
          <p:cNvPr id="9233" name="Line 17"/>
          <p:cNvSpPr>
            <a:spLocks noChangeShapeType="1"/>
          </p:cNvSpPr>
          <p:nvPr/>
        </p:nvSpPr>
        <p:spPr bwMode="auto">
          <a:xfrm flipH="1">
            <a:off x="10134600" y="1447800"/>
            <a:ext cx="533400" cy="0"/>
          </a:xfrm>
          <a:prstGeom prst="line">
            <a:avLst/>
          </a:prstGeom>
          <a:noFill/>
          <a:ln w="57150">
            <a:solidFill>
              <a:srgbClr val="0066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>
              <a:solidFill>
                <a:srgbClr val="000000"/>
              </a:solidFill>
            </a:endParaRPr>
          </a:p>
        </p:txBody>
      </p:sp>
      <p:sp>
        <p:nvSpPr>
          <p:cNvPr id="9234" name="Line 18"/>
          <p:cNvSpPr>
            <a:spLocks noChangeShapeType="1"/>
          </p:cNvSpPr>
          <p:nvPr/>
        </p:nvSpPr>
        <p:spPr bwMode="auto">
          <a:xfrm flipH="1">
            <a:off x="1524000" y="1447800"/>
            <a:ext cx="609600" cy="0"/>
          </a:xfrm>
          <a:prstGeom prst="line">
            <a:avLst/>
          </a:prstGeom>
          <a:noFill/>
          <a:ln w="57150">
            <a:solidFill>
              <a:srgbClr val="0066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>
              <a:solidFill>
                <a:srgbClr val="000000"/>
              </a:solidFill>
            </a:endParaRPr>
          </a:p>
        </p:txBody>
      </p:sp>
      <p:sp>
        <p:nvSpPr>
          <p:cNvPr id="30" name="Line 13"/>
          <p:cNvSpPr>
            <a:spLocks noChangeShapeType="1"/>
          </p:cNvSpPr>
          <p:nvPr/>
        </p:nvSpPr>
        <p:spPr bwMode="auto">
          <a:xfrm flipH="1">
            <a:off x="10210800" y="6148379"/>
            <a:ext cx="457200" cy="0"/>
          </a:xfrm>
          <a:prstGeom prst="line">
            <a:avLst/>
          </a:prstGeom>
          <a:noFill/>
          <a:ln w="57150">
            <a:solidFill>
              <a:srgbClr val="0066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GB" sz="2400">
              <a:solidFill>
                <a:srgbClr val="000000"/>
              </a:solidFill>
            </a:endParaRPr>
          </a:p>
        </p:txBody>
      </p:sp>
      <p:sp>
        <p:nvSpPr>
          <p:cNvPr id="32" name="AutoShape 20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10210800" y="6300779"/>
            <a:ext cx="457200" cy="533400"/>
          </a:xfrm>
          <a:prstGeom prst="actionButtonBlank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GB" sz="24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4537137"/>
      </p:ext>
    </p:extLst>
  </p:cSld>
  <p:clrMapOvr>
    <a:masterClrMapping/>
  </p:clrMapOvr>
  <p:transition>
    <p:sndAc>
      <p:stSnd>
        <p:snd r:embed="rId3" name="Tarda.wav"/>
      </p:stSnd>
    </p:sndAc>
  </p:transition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0FD1FF8-B905-7E86-E7D8-77CA6E7F59D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5BB2C2-02D1-D425-E4BC-F9F965CD64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89542" y="1268760"/>
            <a:ext cx="8812915" cy="2016224"/>
          </a:xfrm>
        </p:spPr>
        <p:txBody>
          <a:bodyPr>
            <a:normAutofit/>
          </a:bodyPr>
          <a:lstStyle/>
          <a:p>
            <a:pPr algn="ctr"/>
            <a:r>
              <a:rPr lang="en-US" dirty="0"/>
              <a:t>Please complete the questionnaire to register your attendance and generate your certificate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45F110C-C87C-1D66-EE9C-A4A9FED86D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b="1"/>
              <a:t>Bedfordshire, Luton and Milton Keynes Health and Care Partnership</a:t>
            </a:r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F954A7B-D512-368D-05DD-31299181D2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A60DCE-9105-48A5-8A92-25C9283756D1}" type="slidenum">
              <a:rPr lang="en-GB" smtClean="0"/>
              <a:pPr/>
              <a:t>80</a:t>
            </a:fld>
            <a:endParaRPr lang="en-GB" dirty="0"/>
          </a:p>
        </p:txBody>
      </p:sp>
      <p:pic>
        <p:nvPicPr>
          <p:cNvPr id="6" name="Picture 5" descr="Qr code on a table with food on it&#10;&#10;Description automatically generated">
            <a:extLst>
              <a:ext uri="{FF2B5EF4-FFF2-40B4-BE49-F238E27FC236}">
                <a16:creationId xmlns:a16="http://schemas.microsoft.com/office/drawing/2014/main" id="{982C73A7-790C-8941-88A2-87528C95DE57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577101" y="3429000"/>
            <a:ext cx="3037797" cy="29717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240207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3B4365CE-21CD-90C4-298D-CFC3D01EE85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449" y="0"/>
            <a:ext cx="12173101" cy="6858000"/>
          </a:xfrm>
          <a:prstGeom prst="rect">
            <a:avLst/>
          </a:prstGeom>
        </p:spPr>
      </p:pic>
      <p:sp>
        <p:nvSpPr>
          <p:cNvPr id="6146" name="AutoShape 2"/>
          <p:cNvSpPr>
            <a:spLocks noChangeArrowheads="1"/>
          </p:cNvSpPr>
          <p:nvPr/>
        </p:nvSpPr>
        <p:spPr bwMode="auto">
          <a:xfrm>
            <a:off x="2057400" y="2780928"/>
            <a:ext cx="8153400" cy="838200"/>
          </a:xfrm>
          <a:prstGeom prst="hexagon">
            <a:avLst>
              <a:gd name="adj" fmla="val 30893"/>
              <a:gd name="vf" fmla="val 115470"/>
            </a:avLst>
          </a:prstGeom>
          <a:solidFill>
            <a:schemeClr val="tx1"/>
          </a:solidFill>
          <a:ln w="57150">
            <a:solidFill>
              <a:srgbClr val="0066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GB" sz="2400">
              <a:solidFill>
                <a:srgbClr val="000000"/>
              </a:solidFill>
            </a:endParaRPr>
          </a:p>
        </p:txBody>
      </p:sp>
      <p:sp>
        <p:nvSpPr>
          <p:cNvPr id="6147" name="AutoShape 3"/>
          <p:cNvSpPr>
            <a:spLocks noChangeArrowheads="1"/>
          </p:cNvSpPr>
          <p:nvPr/>
        </p:nvSpPr>
        <p:spPr bwMode="auto">
          <a:xfrm>
            <a:off x="2057400" y="3742928"/>
            <a:ext cx="8153400" cy="838200"/>
          </a:xfrm>
          <a:prstGeom prst="hexagon">
            <a:avLst>
              <a:gd name="adj" fmla="val 30893"/>
              <a:gd name="vf" fmla="val 115470"/>
            </a:avLst>
          </a:prstGeom>
          <a:solidFill>
            <a:schemeClr val="tx1"/>
          </a:solidFill>
          <a:ln w="57150">
            <a:solidFill>
              <a:srgbClr val="0066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GB" sz="2400">
              <a:solidFill>
                <a:srgbClr val="000000"/>
              </a:solidFill>
            </a:endParaRPr>
          </a:p>
        </p:txBody>
      </p:sp>
      <p:sp>
        <p:nvSpPr>
          <p:cNvPr id="6148" name="AutoShape 4"/>
          <p:cNvSpPr>
            <a:spLocks noChangeArrowheads="1"/>
          </p:cNvSpPr>
          <p:nvPr/>
        </p:nvSpPr>
        <p:spPr bwMode="auto">
          <a:xfrm>
            <a:off x="2057400" y="4725144"/>
            <a:ext cx="8153400" cy="838200"/>
          </a:xfrm>
          <a:prstGeom prst="hexagon">
            <a:avLst>
              <a:gd name="adj" fmla="val 30893"/>
              <a:gd name="vf" fmla="val 115470"/>
            </a:avLst>
          </a:prstGeom>
          <a:solidFill>
            <a:schemeClr val="tx1"/>
          </a:solidFill>
          <a:ln w="57150">
            <a:solidFill>
              <a:srgbClr val="0066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GB" sz="2400">
              <a:solidFill>
                <a:srgbClr val="000000"/>
              </a:solidFill>
            </a:endParaRPr>
          </a:p>
        </p:txBody>
      </p:sp>
      <p:sp>
        <p:nvSpPr>
          <p:cNvPr id="6149" name="AutoShape 5"/>
          <p:cNvSpPr>
            <a:spLocks noChangeArrowheads="1"/>
          </p:cNvSpPr>
          <p:nvPr/>
        </p:nvSpPr>
        <p:spPr bwMode="auto">
          <a:xfrm>
            <a:off x="2133600" y="228600"/>
            <a:ext cx="8001000" cy="2362200"/>
          </a:xfrm>
          <a:prstGeom prst="hexagon">
            <a:avLst>
              <a:gd name="adj" fmla="val 8280"/>
              <a:gd name="vf" fmla="val 115470"/>
            </a:avLst>
          </a:prstGeom>
          <a:solidFill>
            <a:schemeClr val="tx1"/>
          </a:solidFill>
          <a:ln w="57150">
            <a:solidFill>
              <a:srgbClr val="0066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GB" sz="2400">
              <a:solidFill>
                <a:srgbClr val="000000"/>
              </a:solidFill>
            </a:endParaRPr>
          </a:p>
        </p:txBody>
      </p:sp>
      <p:sp>
        <p:nvSpPr>
          <p:cNvPr id="6150" name="AutoShape 6"/>
          <p:cNvSpPr>
            <a:spLocks noChangeArrowheads="1"/>
          </p:cNvSpPr>
          <p:nvPr/>
        </p:nvSpPr>
        <p:spPr bwMode="auto">
          <a:xfrm>
            <a:off x="2047056" y="5759152"/>
            <a:ext cx="8153400" cy="838200"/>
          </a:xfrm>
          <a:prstGeom prst="hexagon">
            <a:avLst>
              <a:gd name="adj" fmla="val 30893"/>
              <a:gd name="vf" fmla="val 115470"/>
            </a:avLst>
          </a:prstGeom>
          <a:solidFill>
            <a:schemeClr val="tx1"/>
          </a:solidFill>
          <a:ln w="57150">
            <a:solidFill>
              <a:srgbClr val="0066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GB" sz="2400">
              <a:solidFill>
                <a:srgbClr val="000000"/>
              </a:solidFill>
            </a:endParaRPr>
          </a:p>
        </p:txBody>
      </p:sp>
      <p:sp>
        <p:nvSpPr>
          <p:cNvPr id="6151" name="Rectangle 7"/>
          <p:cNvSpPr>
            <a:spLocks noGrp="1" noChangeArrowheads="1"/>
          </p:cNvSpPr>
          <p:nvPr>
            <p:ph type="title"/>
          </p:nvPr>
        </p:nvSpPr>
        <p:spPr>
          <a:xfrm>
            <a:off x="2286000" y="381000"/>
            <a:ext cx="7698432" cy="20574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</a:extLst>
        </p:spPr>
        <p:txBody>
          <a:bodyPr>
            <a:normAutofit fontScale="90000"/>
          </a:bodyPr>
          <a:lstStyle/>
          <a:p>
            <a:pPr algn="ctr"/>
            <a:r>
              <a:rPr lang="en-GB" sz="4800" dirty="0">
                <a:solidFill>
                  <a:schemeClr val="bg1"/>
                </a:solidFill>
              </a:rPr>
              <a:t>How many people admitted </a:t>
            </a:r>
            <a:br>
              <a:rPr lang="en-GB" sz="4800" dirty="0">
                <a:solidFill>
                  <a:schemeClr val="bg1"/>
                </a:solidFill>
              </a:rPr>
            </a:br>
            <a:r>
              <a:rPr lang="en-GB" sz="4800" dirty="0">
                <a:solidFill>
                  <a:schemeClr val="bg1"/>
                </a:solidFill>
              </a:rPr>
              <a:t>to hospital are at risk of malnutrition?</a:t>
            </a:r>
            <a:endParaRPr lang="en-US" sz="4800" dirty="0">
              <a:solidFill>
                <a:schemeClr val="bg1"/>
              </a:solidFill>
            </a:endParaRPr>
          </a:p>
        </p:txBody>
      </p:sp>
      <p:sp>
        <p:nvSpPr>
          <p:cNvPr id="6152" name="Rectangle 8"/>
          <p:cNvSpPr>
            <a:spLocks noGrp="1" noChangeArrowheads="1"/>
          </p:cNvSpPr>
          <p:nvPr>
            <p:ph idx="1"/>
          </p:nvPr>
        </p:nvSpPr>
        <p:spPr>
          <a:xfrm>
            <a:off x="2423592" y="2708920"/>
            <a:ext cx="7620000" cy="3962400"/>
          </a:xfrm>
          <a:ln/>
          <a:extLst>
            <a:ext uri="{91240B29-F687-4F45-9708-019B960494DF}">
              <a14:hiddenLine xmlns:a14="http://schemas.microsoft.com/office/drawing/2010/main" w="9525">
                <a:solidFill>
                  <a:srgbClr val="0066FF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buFontTx/>
              <a:buNone/>
            </a:pPr>
            <a:r>
              <a:rPr lang="en-US" sz="4800" b="1" baseline="10000">
                <a:solidFill>
                  <a:srgbClr val="FF9900"/>
                </a:solidFill>
                <a:latin typeface="Arial" charset="0"/>
              </a:rPr>
              <a:t>A  </a:t>
            </a:r>
            <a:r>
              <a:rPr lang="en-GB" sz="5400">
                <a:solidFill>
                  <a:schemeClr val="bg1"/>
                </a:solidFill>
                <a:latin typeface="Arial" charset="0"/>
              </a:rPr>
              <a:t>10-18%</a:t>
            </a:r>
            <a:endParaRPr lang="en-US" sz="5400">
              <a:solidFill>
                <a:schemeClr val="bg1"/>
              </a:solidFill>
              <a:latin typeface="Arial" charset="0"/>
            </a:endParaRPr>
          </a:p>
          <a:p>
            <a:pPr>
              <a:buFontTx/>
              <a:buNone/>
            </a:pPr>
            <a:r>
              <a:rPr lang="en-US" sz="4800" b="1" baseline="10000">
                <a:solidFill>
                  <a:srgbClr val="FF9900"/>
                </a:solidFill>
                <a:latin typeface="Arial" charset="0"/>
              </a:rPr>
              <a:t>B  </a:t>
            </a:r>
            <a:r>
              <a:rPr lang="en-US" sz="5400">
                <a:solidFill>
                  <a:schemeClr val="bg1"/>
                </a:solidFill>
                <a:latin typeface="Arial" charset="0"/>
              </a:rPr>
              <a:t>18-25%</a:t>
            </a:r>
            <a:endParaRPr lang="en-GB" sz="5400">
              <a:solidFill>
                <a:schemeClr val="bg1"/>
              </a:solidFill>
              <a:latin typeface="Arial" charset="0"/>
            </a:endParaRPr>
          </a:p>
          <a:p>
            <a:pPr>
              <a:buNone/>
            </a:pPr>
            <a:r>
              <a:rPr lang="en-US" sz="4800" b="1" baseline="10000">
                <a:solidFill>
                  <a:srgbClr val="FF9900"/>
                </a:solidFill>
                <a:latin typeface="Arial" charset="0"/>
              </a:rPr>
              <a:t>C  </a:t>
            </a:r>
            <a:r>
              <a:rPr lang="en-GB" sz="5400">
                <a:solidFill>
                  <a:schemeClr val="bg1"/>
                </a:solidFill>
                <a:latin typeface="Arial" charset="0"/>
              </a:rPr>
              <a:t>25-34%</a:t>
            </a:r>
            <a:endParaRPr lang="en-US" sz="5400">
              <a:solidFill>
                <a:schemeClr val="bg1"/>
              </a:solidFill>
              <a:latin typeface="Arial" charset="0"/>
            </a:endParaRPr>
          </a:p>
          <a:p>
            <a:pPr>
              <a:buFontTx/>
              <a:buNone/>
            </a:pPr>
            <a:r>
              <a:rPr lang="en-US" sz="4800" b="1" baseline="10000">
                <a:solidFill>
                  <a:srgbClr val="FF9900"/>
                </a:solidFill>
                <a:latin typeface="Arial" charset="0"/>
              </a:rPr>
              <a:t>D  </a:t>
            </a:r>
            <a:r>
              <a:rPr lang="en-GB" sz="5400">
                <a:solidFill>
                  <a:schemeClr val="bg1"/>
                </a:solidFill>
                <a:latin typeface="Arial" charset="0"/>
              </a:rPr>
              <a:t>42-56%</a:t>
            </a:r>
            <a:endParaRPr lang="en-US" sz="540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6153" name="Line 9"/>
          <p:cNvSpPr>
            <a:spLocks noChangeShapeType="1"/>
          </p:cNvSpPr>
          <p:nvPr/>
        </p:nvSpPr>
        <p:spPr bwMode="auto">
          <a:xfrm flipH="1">
            <a:off x="1524000" y="6172200"/>
            <a:ext cx="533400" cy="0"/>
          </a:xfrm>
          <a:prstGeom prst="line">
            <a:avLst/>
          </a:prstGeom>
          <a:noFill/>
          <a:ln w="57150">
            <a:solidFill>
              <a:srgbClr val="0066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GB" sz="2400">
              <a:solidFill>
                <a:srgbClr val="000000"/>
              </a:solidFill>
            </a:endParaRPr>
          </a:p>
        </p:txBody>
      </p:sp>
      <p:sp>
        <p:nvSpPr>
          <p:cNvPr id="6154" name="Line 10"/>
          <p:cNvSpPr>
            <a:spLocks noChangeShapeType="1"/>
          </p:cNvSpPr>
          <p:nvPr/>
        </p:nvSpPr>
        <p:spPr bwMode="auto">
          <a:xfrm flipH="1">
            <a:off x="1524000" y="5157192"/>
            <a:ext cx="533400" cy="0"/>
          </a:xfrm>
          <a:prstGeom prst="line">
            <a:avLst/>
          </a:prstGeom>
          <a:noFill/>
          <a:ln w="57150">
            <a:solidFill>
              <a:srgbClr val="0066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GB" sz="2400">
              <a:solidFill>
                <a:srgbClr val="000000"/>
              </a:solidFill>
            </a:endParaRPr>
          </a:p>
        </p:txBody>
      </p:sp>
      <p:sp>
        <p:nvSpPr>
          <p:cNvPr id="6155" name="Line 11"/>
          <p:cNvSpPr>
            <a:spLocks noChangeShapeType="1"/>
          </p:cNvSpPr>
          <p:nvPr/>
        </p:nvSpPr>
        <p:spPr bwMode="auto">
          <a:xfrm flipH="1">
            <a:off x="1524000" y="4191000"/>
            <a:ext cx="533400" cy="0"/>
          </a:xfrm>
          <a:prstGeom prst="line">
            <a:avLst/>
          </a:prstGeom>
          <a:noFill/>
          <a:ln w="57150">
            <a:solidFill>
              <a:srgbClr val="0066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GB" sz="2400">
              <a:solidFill>
                <a:srgbClr val="000000"/>
              </a:solidFill>
            </a:endParaRPr>
          </a:p>
        </p:txBody>
      </p:sp>
      <p:sp>
        <p:nvSpPr>
          <p:cNvPr id="6156" name="Line 12"/>
          <p:cNvSpPr>
            <a:spLocks noChangeShapeType="1"/>
          </p:cNvSpPr>
          <p:nvPr/>
        </p:nvSpPr>
        <p:spPr bwMode="auto">
          <a:xfrm flipH="1">
            <a:off x="1524000" y="3200400"/>
            <a:ext cx="533400" cy="0"/>
          </a:xfrm>
          <a:prstGeom prst="line">
            <a:avLst/>
          </a:prstGeom>
          <a:noFill/>
          <a:ln w="57150">
            <a:solidFill>
              <a:srgbClr val="0066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GB" sz="2400">
              <a:solidFill>
                <a:srgbClr val="000000"/>
              </a:solidFill>
            </a:endParaRPr>
          </a:p>
        </p:txBody>
      </p:sp>
      <p:sp>
        <p:nvSpPr>
          <p:cNvPr id="6157" name="Line 13"/>
          <p:cNvSpPr>
            <a:spLocks noChangeShapeType="1"/>
          </p:cNvSpPr>
          <p:nvPr/>
        </p:nvSpPr>
        <p:spPr bwMode="auto">
          <a:xfrm flipH="1">
            <a:off x="10210800" y="6172200"/>
            <a:ext cx="457200" cy="0"/>
          </a:xfrm>
          <a:prstGeom prst="line">
            <a:avLst/>
          </a:prstGeom>
          <a:noFill/>
          <a:ln w="57150">
            <a:solidFill>
              <a:srgbClr val="0066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GB" sz="2400">
              <a:solidFill>
                <a:srgbClr val="000000"/>
              </a:solidFill>
            </a:endParaRPr>
          </a:p>
        </p:txBody>
      </p:sp>
      <p:sp>
        <p:nvSpPr>
          <p:cNvPr id="6158" name="Line 14"/>
          <p:cNvSpPr>
            <a:spLocks noChangeShapeType="1"/>
          </p:cNvSpPr>
          <p:nvPr/>
        </p:nvSpPr>
        <p:spPr bwMode="auto">
          <a:xfrm flipH="1">
            <a:off x="10210800" y="5181600"/>
            <a:ext cx="457200" cy="0"/>
          </a:xfrm>
          <a:prstGeom prst="line">
            <a:avLst/>
          </a:prstGeom>
          <a:noFill/>
          <a:ln w="57150">
            <a:solidFill>
              <a:srgbClr val="0066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GB" sz="2400">
              <a:solidFill>
                <a:srgbClr val="000000"/>
              </a:solidFill>
            </a:endParaRPr>
          </a:p>
        </p:txBody>
      </p:sp>
      <p:sp>
        <p:nvSpPr>
          <p:cNvPr id="6159" name="Line 15"/>
          <p:cNvSpPr>
            <a:spLocks noChangeShapeType="1"/>
          </p:cNvSpPr>
          <p:nvPr/>
        </p:nvSpPr>
        <p:spPr bwMode="auto">
          <a:xfrm flipH="1">
            <a:off x="10210800" y="4191000"/>
            <a:ext cx="457200" cy="0"/>
          </a:xfrm>
          <a:prstGeom prst="line">
            <a:avLst/>
          </a:prstGeom>
          <a:noFill/>
          <a:ln w="57150">
            <a:solidFill>
              <a:srgbClr val="0066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GB" sz="2400">
              <a:solidFill>
                <a:srgbClr val="000000"/>
              </a:solidFill>
            </a:endParaRPr>
          </a:p>
        </p:txBody>
      </p:sp>
      <p:sp>
        <p:nvSpPr>
          <p:cNvPr id="6160" name="Line 16"/>
          <p:cNvSpPr>
            <a:spLocks noChangeShapeType="1"/>
          </p:cNvSpPr>
          <p:nvPr/>
        </p:nvSpPr>
        <p:spPr bwMode="auto">
          <a:xfrm flipH="1">
            <a:off x="10210800" y="3200400"/>
            <a:ext cx="457200" cy="0"/>
          </a:xfrm>
          <a:prstGeom prst="line">
            <a:avLst/>
          </a:prstGeom>
          <a:noFill/>
          <a:ln w="57150">
            <a:solidFill>
              <a:srgbClr val="0066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GB" sz="2400">
              <a:solidFill>
                <a:srgbClr val="000000"/>
              </a:solidFill>
            </a:endParaRPr>
          </a:p>
        </p:txBody>
      </p:sp>
      <p:sp>
        <p:nvSpPr>
          <p:cNvPr id="6161" name="Line 17"/>
          <p:cNvSpPr>
            <a:spLocks noChangeShapeType="1"/>
          </p:cNvSpPr>
          <p:nvPr/>
        </p:nvSpPr>
        <p:spPr bwMode="auto">
          <a:xfrm flipH="1">
            <a:off x="10134600" y="1447800"/>
            <a:ext cx="533400" cy="0"/>
          </a:xfrm>
          <a:prstGeom prst="line">
            <a:avLst/>
          </a:prstGeom>
          <a:noFill/>
          <a:ln w="57150">
            <a:solidFill>
              <a:srgbClr val="0066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GB" sz="2400">
              <a:solidFill>
                <a:srgbClr val="000000"/>
              </a:solidFill>
            </a:endParaRPr>
          </a:p>
        </p:txBody>
      </p:sp>
      <p:sp>
        <p:nvSpPr>
          <p:cNvPr id="6162" name="Line 18"/>
          <p:cNvSpPr>
            <a:spLocks noChangeShapeType="1"/>
          </p:cNvSpPr>
          <p:nvPr/>
        </p:nvSpPr>
        <p:spPr bwMode="auto">
          <a:xfrm flipH="1">
            <a:off x="1524000" y="1447800"/>
            <a:ext cx="609600" cy="0"/>
          </a:xfrm>
          <a:prstGeom prst="line">
            <a:avLst/>
          </a:prstGeom>
          <a:noFill/>
          <a:ln w="57150">
            <a:solidFill>
              <a:srgbClr val="0066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GB" sz="2400">
              <a:solidFill>
                <a:srgbClr val="000000"/>
              </a:solidFill>
            </a:endParaRPr>
          </a:p>
        </p:txBody>
      </p:sp>
      <p:sp>
        <p:nvSpPr>
          <p:cNvPr id="6163" name="AutoShape 19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10210800" y="0"/>
            <a:ext cx="457200" cy="457200"/>
          </a:xfrm>
          <a:prstGeom prst="actionButtonBlank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GB" sz="2400">
              <a:solidFill>
                <a:srgbClr val="000000"/>
              </a:solidFill>
            </a:endParaRPr>
          </a:p>
        </p:txBody>
      </p:sp>
      <p:sp>
        <p:nvSpPr>
          <p:cNvPr id="6164" name="AutoShape 20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10210800" y="6324600"/>
            <a:ext cx="457200" cy="533400"/>
          </a:xfrm>
          <a:prstGeom prst="actionButtonBlank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GB" sz="2400">
              <a:solidFill>
                <a:srgbClr val="000000"/>
              </a:solidFill>
            </a:endParaRPr>
          </a:p>
        </p:txBody>
      </p:sp>
      <p:sp>
        <p:nvSpPr>
          <p:cNvPr id="23" name="Line 9"/>
          <p:cNvSpPr>
            <a:spLocks noChangeShapeType="1"/>
          </p:cNvSpPr>
          <p:nvPr/>
        </p:nvSpPr>
        <p:spPr bwMode="auto">
          <a:xfrm flipH="1">
            <a:off x="1524000" y="6172200"/>
            <a:ext cx="533400" cy="0"/>
          </a:xfrm>
          <a:prstGeom prst="line">
            <a:avLst/>
          </a:prstGeom>
          <a:noFill/>
          <a:ln w="57150">
            <a:solidFill>
              <a:srgbClr val="0066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GB" sz="2400">
              <a:solidFill>
                <a:srgbClr val="000000"/>
              </a:solidFill>
            </a:endParaRPr>
          </a:p>
        </p:txBody>
      </p:sp>
      <p:sp>
        <p:nvSpPr>
          <p:cNvPr id="34" name="Line 13"/>
          <p:cNvSpPr>
            <a:spLocks noChangeShapeType="1"/>
          </p:cNvSpPr>
          <p:nvPr/>
        </p:nvSpPr>
        <p:spPr bwMode="auto">
          <a:xfrm flipH="1">
            <a:off x="10210800" y="6172200"/>
            <a:ext cx="457200" cy="0"/>
          </a:xfrm>
          <a:prstGeom prst="line">
            <a:avLst/>
          </a:prstGeom>
          <a:noFill/>
          <a:ln w="57150">
            <a:solidFill>
              <a:srgbClr val="0066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>
              <a:solidFill>
                <a:srgbClr val="000000"/>
              </a:solidFill>
            </a:endParaRPr>
          </a:p>
        </p:txBody>
      </p:sp>
      <p:sp>
        <p:nvSpPr>
          <p:cNvPr id="36" name="Line 13"/>
          <p:cNvSpPr>
            <a:spLocks noChangeShapeType="1"/>
          </p:cNvSpPr>
          <p:nvPr/>
        </p:nvSpPr>
        <p:spPr bwMode="auto">
          <a:xfrm flipH="1">
            <a:off x="10210800" y="6148379"/>
            <a:ext cx="457200" cy="0"/>
          </a:xfrm>
          <a:prstGeom prst="line">
            <a:avLst/>
          </a:prstGeom>
          <a:noFill/>
          <a:ln w="57150">
            <a:solidFill>
              <a:srgbClr val="0066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GB" sz="2400">
              <a:solidFill>
                <a:srgbClr val="000000"/>
              </a:solidFill>
            </a:endParaRPr>
          </a:p>
        </p:txBody>
      </p:sp>
      <p:sp>
        <p:nvSpPr>
          <p:cNvPr id="37" name="Line 14"/>
          <p:cNvSpPr>
            <a:spLocks noChangeShapeType="1"/>
          </p:cNvSpPr>
          <p:nvPr/>
        </p:nvSpPr>
        <p:spPr bwMode="auto">
          <a:xfrm flipH="1">
            <a:off x="10210800" y="5157779"/>
            <a:ext cx="457200" cy="0"/>
          </a:xfrm>
          <a:prstGeom prst="line">
            <a:avLst/>
          </a:prstGeom>
          <a:noFill/>
          <a:ln w="57150">
            <a:solidFill>
              <a:srgbClr val="0066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GB" sz="2400">
              <a:solidFill>
                <a:srgbClr val="000000"/>
              </a:solidFill>
            </a:endParaRPr>
          </a:p>
        </p:txBody>
      </p:sp>
      <p:sp>
        <p:nvSpPr>
          <p:cNvPr id="38" name="AutoShape 20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10210800" y="6300779"/>
            <a:ext cx="457200" cy="533400"/>
          </a:xfrm>
          <a:prstGeom prst="actionButtonBlank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GB" sz="24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077251"/>
      </p:ext>
    </p:extLst>
  </p:cSld>
  <p:clrMapOvr>
    <a:masterClrMapping/>
  </p:clrMapOvr>
  <p:transition>
    <p:zoom/>
    <p:sndAc>
      <p:stSnd>
        <p:snd r:embed="rId3" name="09. Who Correct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27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1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1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27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15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15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27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615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615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3" presetClass="entr" presetSubtype="27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615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615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52" grpId="0" build="p" autoUpdateAnimBg="0"/>
    </p:bldLst>
  </p:timing>
</p:sld>
</file>

<file path=ppt/theme/theme1.xml><?xml version="1.0" encoding="utf-8"?>
<a:theme xmlns:a="http://schemas.openxmlformats.org/drawingml/2006/main" name="Office Theme">
  <a:themeElements>
    <a:clrScheme name="BLMK colours Oct 2021">
      <a:dk1>
        <a:srgbClr val="000000"/>
      </a:dk1>
      <a:lt1>
        <a:srgbClr val="FFFFFF"/>
      </a:lt1>
      <a:dk2>
        <a:srgbClr val="2B307E"/>
      </a:dk2>
      <a:lt2>
        <a:srgbClr val="EEECE1"/>
      </a:lt2>
      <a:accent1>
        <a:srgbClr val="00A198"/>
      </a:accent1>
      <a:accent2>
        <a:srgbClr val="009BDA"/>
      </a:accent2>
      <a:accent3>
        <a:srgbClr val="514E93"/>
      </a:accent3>
      <a:accent4>
        <a:srgbClr val="F9B334"/>
      </a:accent4>
      <a:accent5>
        <a:srgbClr val="3EAB38"/>
      </a:accent5>
      <a:accent6>
        <a:srgbClr val="E8501D"/>
      </a:accent6>
      <a:hlink>
        <a:srgbClr val="00A198"/>
      </a:hlink>
      <a:folHlink>
        <a:srgbClr val="3DAA37"/>
      </a:folHlink>
    </a:clrScheme>
    <a:fontScheme name="Century Gothic">
      <a:maj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9272F8D5CCB66D488679109BD88C4889" ma:contentTypeVersion="4" ma:contentTypeDescription="Create a new document." ma:contentTypeScope="" ma:versionID="d1b3f4834a95faa3813f37b9859133be">
  <xsd:schema xmlns:xsd="http://www.w3.org/2001/XMLSchema" xmlns:xs="http://www.w3.org/2001/XMLSchema" xmlns:p="http://schemas.microsoft.com/office/2006/metadata/properties" xmlns:ns2="902fcf2c-4475-4dbe-ac06-e2fbda991200" targetNamespace="http://schemas.microsoft.com/office/2006/metadata/properties" ma:root="true" ma:fieldsID="7b2ede1b5db98392e6c22d225f9bde7b" ns2:_="">
    <xsd:import namespace="902fcf2c-4475-4dbe-ac06-e2fbda991200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02fcf2c-4475-4dbe-ac06-e2fbda99120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EE577B6D-6549-497D-8CBD-C9E59DF3761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902fcf2c-4475-4dbe-ac06-e2fbda991200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78153355-B80A-41EF-BBF7-77E2ADEBC77E}">
  <ds:schemaRefs>
    <ds:schemaRef ds:uri="http://schemas.microsoft.com/office/2006/metadata/properties"/>
    <ds:schemaRef ds:uri="http://www.w3.org/XML/1998/namespace"/>
    <ds:schemaRef ds:uri="http://schemas.microsoft.com/office/2006/documentManagement/types"/>
    <ds:schemaRef ds:uri="http://purl.org/dc/elements/1.1/"/>
    <ds:schemaRef ds:uri="http://schemas.microsoft.com/office/infopath/2007/PartnerControls"/>
    <ds:schemaRef ds:uri="http://purl.org/dc/dcmitype/"/>
    <ds:schemaRef ds:uri="902fcf2c-4475-4dbe-ac06-e2fbda991200"/>
    <ds:schemaRef ds:uri="http://schemas.openxmlformats.org/package/2006/metadata/core-properties"/>
    <ds:schemaRef ds:uri="http://purl.org/dc/terms/"/>
  </ds:schemaRefs>
</ds:datastoreItem>
</file>

<file path=customXml/itemProps3.xml><?xml version="1.0" encoding="utf-8"?>
<ds:datastoreItem xmlns:ds="http://schemas.openxmlformats.org/officeDocument/2006/customXml" ds:itemID="{1357A83D-ECB4-43F3-91ED-4BD0089DB1AB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30371</TotalTime>
  <Words>3882</Words>
  <Application>Microsoft Office PowerPoint</Application>
  <PresentationFormat>Widescreen</PresentationFormat>
  <Paragraphs>605</Paragraphs>
  <Slides>80</Slides>
  <Notes>16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80</vt:i4>
      </vt:variant>
    </vt:vector>
  </HeadingPairs>
  <TitlesOfParts>
    <vt:vector size="84" baseType="lpstr">
      <vt:lpstr>Arial</vt:lpstr>
      <vt:lpstr>Calibri</vt:lpstr>
      <vt:lpstr>Century Gothic</vt:lpstr>
      <vt:lpstr>Office Theme</vt:lpstr>
      <vt:lpstr>Food First Training for Care Homes</vt:lpstr>
      <vt:lpstr>Aim</vt:lpstr>
      <vt:lpstr>Learning objectives</vt:lpstr>
      <vt:lpstr>CQC Regulation 14 Meeting Nutritional and Hydration Needs</vt:lpstr>
      <vt:lpstr>How would you describe someone who is at risk of malnutrition?</vt:lpstr>
      <vt:lpstr>What is malnutrition?</vt:lpstr>
      <vt:lpstr>How many people in the U.K. are malnourished? </vt:lpstr>
      <vt:lpstr>How many people in the UK are malnourished? </vt:lpstr>
      <vt:lpstr>How many people admitted  to hospital are at risk of malnutrition?</vt:lpstr>
      <vt:lpstr>How many people admitted  to hospital are at risk of malnutrition?</vt:lpstr>
      <vt:lpstr>How many people admitted  to care homes are at risk of malnutrition?</vt:lpstr>
      <vt:lpstr>How many people admitted to care homes are at risk of malnutrition?</vt:lpstr>
      <vt:lpstr>What is the annual health  cost of malnutrition in England? </vt:lpstr>
      <vt:lpstr>What is the annual health cost of malnutrition in England? </vt:lpstr>
      <vt:lpstr>What do you think causes malnutrition?</vt:lpstr>
      <vt:lpstr>Causes of Malnutrition</vt:lpstr>
      <vt:lpstr>Do you think there are any groups of people that are at higher risk of malnutrition?</vt:lpstr>
      <vt:lpstr>Groups at Risk of Malnutrition</vt:lpstr>
      <vt:lpstr>What are the consequences of malnutrition?</vt:lpstr>
      <vt:lpstr>Consequences of Malnutrition</vt:lpstr>
      <vt:lpstr>What does ‘MUST’ stand for?  Has anyone used it?</vt:lpstr>
      <vt:lpstr>‘MUST’</vt:lpstr>
      <vt:lpstr>PowerPoint Presentation</vt:lpstr>
      <vt:lpstr>PowerPoint Presentation</vt:lpstr>
      <vt:lpstr>Step 1: Body Mass Index (BMI)</vt:lpstr>
      <vt:lpstr>Step 2: Weight Loss Score</vt:lpstr>
      <vt:lpstr>Total ‘MUST’ Score</vt:lpstr>
      <vt:lpstr>Electronic care plans - PCS</vt:lpstr>
      <vt:lpstr>Electronic care plans - CMS</vt:lpstr>
      <vt:lpstr>How often do you weigh your residents?  Is there anyone you can’t weigh?    How do you monitor them?  How would you obtain someone’s height?</vt:lpstr>
      <vt:lpstr>Collecting anthropometrics</vt:lpstr>
      <vt:lpstr>PowerPoint Presentation</vt:lpstr>
      <vt:lpstr>PowerPoint Presentation</vt:lpstr>
      <vt:lpstr>Who would you talk to about setting a nutritional aim?  Do you encourage weight loss?</vt:lpstr>
      <vt:lpstr>Setting an Appropriate Aim</vt:lpstr>
      <vt:lpstr>Break</vt:lpstr>
      <vt:lpstr>Can you describe what the food-based approach is?  What would you do if someone is low, medium, or high risk?</vt:lpstr>
      <vt:lpstr>Food-based Approach</vt:lpstr>
      <vt:lpstr>MUST Management Guidelines</vt:lpstr>
      <vt:lpstr>MUST Management Guidelines</vt:lpstr>
      <vt:lpstr>MUST Management Guidelines</vt:lpstr>
      <vt:lpstr>When would you refer to a Dietitian?  How do referrals work here?</vt:lpstr>
      <vt:lpstr>Dietetic referrals</vt:lpstr>
      <vt:lpstr>What is food enrichment?  What do you do already?</vt:lpstr>
      <vt:lpstr>Food enrichment</vt:lpstr>
      <vt:lpstr>Pots of goodness</vt:lpstr>
      <vt:lpstr>100kcal boosters</vt:lpstr>
      <vt:lpstr>Food enrichment game</vt:lpstr>
      <vt:lpstr>Cup of tea</vt:lpstr>
      <vt:lpstr>Bowl of porridge</vt:lpstr>
      <vt:lpstr>Mashed potato</vt:lpstr>
      <vt:lpstr>Vegetables</vt:lpstr>
      <vt:lpstr>Soup</vt:lpstr>
      <vt:lpstr>Fruit salad</vt:lpstr>
      <vt:lpstr>Baked potato</vt:lpstr>
      <vt:lpstr>Cup of coffee</vt:lpstr>
      <vt:lpstr>Before and after</vt:lpstr>
      <vt:lpstr>Porridge</vt:lpstr>
      <vt:lpstr>Soup</vt:lpstr>
      <vt:lpstr>Coffee and biscuits</vt:lpstr>
      <vt:lpstr>Can you think of any snacks that are particularly nutrient dense?  What might you give someone who has to have a texture modified diet?</vt:lpstr>
      <vt:lpstr>Nutrient dense snacks</vt:lpstr>
      <vt:lpstr>What are the benefits of the food-based approach over prescribed products?</vt:lpstr>
      <vt:lpstr>Higher or lower</vt:lpstr>
      <vt:lpstr>Highest to lowest</vt:lpstr>
      <vt:lpstr>Nourishing Drinks</vt:lpstr>
      <vt:lpstr>Video (2m 40s)</vt:lpstr>
      <vt:lpstr>What makes an enjoyable eating environment for you?</vt:lpstr>
      <vt:lpstr>The eating environment</vt:lpstr>
      <vt:lpstr>Who might need other nutritional considerations?</vt:lpstr>
      <vt:lpstr>Dysphagia</vt:lpstr>
      <vt:lpstr>Dementia</vt:lpstr>
      <vt:lpstr>Diabetes</vt:lpstr>
      <vt:lpstr>End of Life</vt:lpstr>
      <vt:lpstr>When do you complete food and fluid charts?</vt:lpstr>
      <vt:lpstr>Food and Fluid Charts</vt:lpstr>
      <vt:lpstr>When do you complete and review nutritional care plans?</vt:lpstr>
      <vt:lpstr>Nutritional Care Plans</vt:lpstr>
      <vt:lpstr>Any questions?</vt:lpstr>
      <vt:lpstr>Please complete the questionnaire to register your attendance and generate your certificate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Communicating through change ICS/CCG Transition</dc:title>
  <dc:creator>SUMMERS, Michelle (NHS BEDFORDSHIRE CCG)</dc:creator>
  <cp:lastModifiedBy>Alina Mihai</cp:lastModifiedBy>
  <cp:revision>293</cp:revision>
  <dcterms:created xsi:type="dcterms:W3CDTF">2021-04-30T07:09:02Z</dcterms:created>
  <dcterms:modified xsi:type="dcterms:W3CDTF">2025-01-21T10:13:53Z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dlc_DocIdItemGuid">
    <vt:lpwstr>93024a7b-fed9-4ab7-acec-36d68c9763ea</vt:lpwstr>
  </property>
  <property fmtid="{D5CDD505-2E9C-101B-9397-08002B2CF9AE}" pid="3" name="ContentTypeId">
    <vt:lpwstr>0x0101009272F8D5CCB66D488679109BD88C4889</vt:lpwstr>
  </property>
</Properties>
</file>