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63" r:id="rId5"/>
    <p:sldId id="353" r:id="rId6"/>
    <p:sldId id="349" r:id="rId7"/>
    <p:sldId id="356" r:id="rId8"/>
    <p:sldId id="354" r:id="rId9"/>
    <p:sldId id="257" r:id="rId10"/>
    <p:sldId id="343" r:id="rId11"/>
    <p:sldId id="344" r:id="rId12"/>
    <p:sldId id="346" r:id="rId13"/>
    <p:sldId id="347" r:id="rId14"/>
    <p:sldId id="348" r:id="rId15"/>
    <p:sldId id="351" r:id="rId16"/>
    <p:sldId id="352" r:id="rId17"/>
    <p:sldId id="355" r:id="rId18"/>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2C88"/>
    <a:srgbClr val="3D5567"/>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33A378-F304-45AC-A3F5-581AE2109875}" v="11" dt="2022-07-05T12:27:54.6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ATAIN%20data%202021.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Admission by reason - May 2022</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FA3-4B67-97D5-67A502551F5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FA3-4B67-97D5-67A502551F5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FA3-4B67-97D5-67A502551F5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FA3-4B67-97D5-67A502551F51}"/>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BFA3-4B67-97D5-67A502551F51}"/>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BFA3-4B67-97D5-67A502551F51}"/>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BFA3-4B67-97D5-67A502551F51}"/>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'[ATAIN data 2021.xlsx]2022 ATAIN data'!$G$2:$M$2</c:f>
              <c:strCache>
                <c:ptCount val="7"/>
                <c:pt idx="0">
                  <c:v>Respiratory</c:v>
                </c:pt>
                <c:pt idx="1">
                  <c:v>Infection</c:v>
                </c:pt>
                <c:pt idx="2">
                  <c:v>Hypothermia</c:v>
                </c:pt>
                <c:pt idx="3">
                  <c:v>Hypoglycemia</c:v>
                </c:pt>
                <c:pt idx="4">
                  <c:v>Jaundice</c:v>
                </c:pt>
                <c:pt idx="5">
                  <c:v>Other</c:v>
                </c:pt>
                <c:pt idx="6">
                  <c:v>Suspected HIE</c:v>
                </c:pt>
              </c:strCache>
            </c:strRef>
          </c:cat>
          <c:val>
            <c:numRef>
              <c:f>'[ATAIN data 2021.xlsx]2022 ATAIN data'!$G$11:$M$11</c:f>
              <c:numCache>
                <c:formatCode>General</c:formatCode>
                <c:ptCount val="7"/>
                <c:pt idx="0" formatCode="0%">
                  <c:v>0.75</c:v>
                </c:pt>
                <c:pt idx="1">
                  <c:v>0</c:v>
                </c:pt>
                <c:pt idx="2" formatCode="0%">
                  <c:v>0.2</c:v>
                </c:pt>
                <c:pt idx="3" formatCode="0%">
                  <c:v>0.05</c:v>
                </c:pt>
                <c:pt idx="4" formatCode="0%">
                  <c:v>0.05</c:v>
                </c:pt>
                <c:pt idx="5" formatCode="0%">
                  <c:v>0.05</c:v>
                </c:pt>
                <c:pt idx="6">
                  <c:v>0</c:v>
                </c:pt>
              </c:numCache>
            </c:numRef>
          </c:val>
          <c:extLst>
            <c:ext xmlns:c16="http://schemas.microsoft.com/office/drawing/2014/chart" uri="{C3380CC4-5D6E-409C-BE32-E72D297353CC}">
              <c16:uniqueId val="{0000000E-BFA3-4B67-97D5-67A502551F51}"/>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383234-362D-4F04-B0BF-D442C7CC87A1}" type="datetimeFigureOut">
              <a:rPr lang="en-GB" smtClean="0"/>
              <a:t>07/07/2022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878089-0C0A-4087-BC44-96100DA35629}" type="slidenum">
              <a:rPr lang="en-GB" smtClean="0"/>
              <a:t>‹#›</a:t>
            </a:fld>
            <a:endParaRPr lang="en-GB"/>
          </a:p>
        </p:txBody>
      </p:sp>
    </p:spTree>
    <p:extLst>
      <p:ext uri="{BB962C8B-B14F-4D97-AF65-F5344CB8AC3E}">
        <p14:creationId xmlns:p14="http://schemas.microsoft.com/office/powerpoint/2010/main" val="31757298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descr="Shape&#10;&#10;Description automatically generated">
            <a:extLst>
              <a:ext uri="{FF2B5EF4-FFF2-40B4-BE49-F238E27FC236}">
                <a16:creationId xmlns:a16="http://schemas.microsoft.com/office/drawing/2014/main" id="{A1DCBFEB-40EB-9B0B-E98C-06950E05469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5433"/>
          <a:stretch/>
        </p:blipFill>
        <p:spPr>
          <a:xfrm>
            <a:off x="-23868" y="3284984"/>
            <a:ext cx="12192000" cy="3573016"/>
          </a:xfrm>
          <a:prstGeom prst="rect">
            <a:avLst/>
          </a:prstGeom>
        </p:spPr>
      </p:pic>
      <p:sp>
        <p:nvSpPr>
          <p:cNvPr id="2" name="Title 1"/>
          <p:cNvSpPr>
            <a:spLocks noGrp="1"/>
          </p:cNvSpPr>
          <p:nvPr>
            <p:ph type="ctrTitle" hasCustomPrompt="1"/>
          </p:nvPr>
        </p:nvSpPr>
        <p:spPr>
          <a:xfrm>
            <a:off x="914400" y="1412777"/>
            <a:ext cx="10363200" cy="1470025"/>
          </a:xfrm>
        </p:spPr>
        <p:txBody>
          <a:bodyPr/>
          <a:lstStyle>
            <a:lvl1pPr algn="ctr">
              <a:defRPr sz="4000" baseline="0">
                <a:solidFill>
                  <a:srgbClr val="422C88"/>
                </a:solidFill>
                <a:latin typeface="Arial" panose="020B0604020202020204" pitchFamily="34" charset="0"/>
                <a:cs typeface="Arial" panose="020B0604020202020204" pitchFamily="34" charset="0"/>
              </a:defRPr>
            </a:lvl1pPr>
          </a:lstStyle>
          <a:p>
            <a:r>
              <a:rPr lang="en-US"/>
              <a:t>Presentation title</a:t>
            </a:r>
            <a:endParaRPr lang="en-GB"/>
          </a:p>
        </p:txBody>
      </p:sp>
      <p:sp>
        <p:nvSpPr>
          <p:cNvPr id="3" name="Subtitle 2"/>
          <p:cNvSpPr>
            <a:spLocks noGrp="1"/>
          </p:cNvSpPr>
          <p:nvPr>
            <p:ph type="subTitle" idx="1" hasCustomPrompt="1"/>
          </p:nvPr>
        </p:nvSpPr>
        <p:spPr>
          <a:xfrm>
            <a:off x="3311691" y="3212976"/>
            <a:ext cx="5707360" cy="432048"/>
          </a:xfrm>
        </p:spPr>
        <p:txBody>
          <a:bodyPr/>
          <a:lstStyle>
            <a:lvl1pPr marL="0" indent="0" algn="ctr">
              <a:buNone/>
              <a:defRPr sz="2400" baseline="0">
                <a:solidFill>
                  <a:srgbClr val="3D5567"/>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Name</a:t>
            </a:r>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272465" y="116632"/>
            <a:ext cx="1731284" cy="831622"/>
          </a:xfrm>
          <a:prstGeom prst="rect">
            <a:avLst/>
          </a:prstGeom>
        </p:spPr>
      </p:pic>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43339" y="260648"/>
            <a:ext cx="1848205" cy="576064"/>
          </a:xfrm>
          <a:prstGeom prst="rect">
            <a:avLst/>
          </a:prstGeom>
        </p:spPr>
      </p:pic>
      <p:sp>
        <p:nvSpPr>
          <p:cNvPr id="13" name="Text Placeholder 12"/>
          <p:cNvSpPr>
            <a:spLocks noGrp="1"/>
          </p:cNvSpPr>
          <p:nvPr>
            <p:ph type="body" sz="quarter" idx="13" hasCustomPrompt="1"/>
          </p:nvPr>
        </p:nvSpPr>
        <p:spPr>
          <a:xfrm>
            <a:off x="3312584" y="3789364"/>
            <a:ext cx="5663736" cy="503237"/>
          </a:xfrm>
        </p:spPr>
        <p:txBody>
          <a:bodyPr/>
          <a:lstStyle>
            <a:lvl1pPr marL="0" indent="0" algn="ctr">
              <a:buNone/>
              <a:defRPr sz="2000" baseline="0">
                <a:solidFill>
                  <a:srgbClr val="3D5567"/>
                </a:solidFill>
                <a:latin typeface="Arial" panose="020B0604020202020204" pitchFamily="34" charset="0"/>
                <a:cs typeface="Arial" panose="020B0604020202020204" pitchFamily="34" charset="0"/>
              </a:defRPr>
            </a:lvl1pPr>
          </a:lstStyle>
          <a:p>
            <a:pPr lvl="0"/>
            <a:r>
              <a:rPr lang="en-US"/>
              <a:t>Job title</a:t>
            </a:r>
          </a:p>
        </p:txBody>
      </p:sp>
    </p:spTree>
    <p:extLst>
      <p:ext uri="{BB962C8B-B14F-4D97-AF65-F5344CB8AC3E}">
        <p14:creationId xmlns:p14="http://schemas.microsoft.com/office/powerpoint/2010/main" val="1935848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sz="4000">
                <a:solidFill>
                  <a:srgbClr val="422C88"/>
                </a:solidFill>
                <a:latin typeface="Arial" panose="020B0604020202020204" pitchFamily="34" charset="0"/>
                <a:cs typeface="Arial" panose="020B0604020202020204" pitchFamily="34" charset="0"/>
              </a:defRPr>
            </a:lvl1pPr>
          </a:lstStyle>
          <a:p>
            <a:r>
              <a:rPr lang="en-US"/>
              <a:t>Slide title</a:t>
            </a:r>
            <a:endParaRPr lang="en-GB"/>
          </a:p>
        </p:txBody>
      </p:sp>
      <p:sp>
        <p:nvSpPr>
          <p:cNvPr id="3" name="Content Placeholder 2"/>
          <p:cNvSpPr>
            <a:spLocks noGrp="1"/>
          </p:cNvSpPr>
          <p:nvPr>
            <p:ph idx="1"/>
          </p:nvPr>
        </p:nvSpPr>
        <p:spPr/>
        <p:txBody>
          <a:bodyPr/>
          <a:lstStyle>
            <a:lvl1pPr>
              <a:defRPr sz="2800">
                <a:solidFill>
                  <a:srgbClr val="3D5567"/>
                </a:solidFill>
                <a:latin typeface="Arial" panose="020B0604020202020204" pitchFamily="34" charset="0"/>
                <a:cs typeface="Arial" panose="020B0604020202020204" pitchFamily="34" charset="0"/>
              </a:defRPr>
            </a:lvl1pPr>
            <a:lvl2pPr>
              <a:defRPr sz="2400">
                <a:solidFill>
                  <a:srgbClr val="3D5567"/>
                </a:solidFill>
                <a:latin typeface="Arial" panose="020B0604020202020204" pitchFamily="34" charset="0"/>
                <a:cs typeface="Arial" panose="020B0604020202020204" pitchFamily="34" charset="0"/>
              </a:defRPr>
            </a:lvl2pPr>
            <a:lvl3pPr>
              <a:defRPr sz="2000">
                <a:solidFill>
                  <a:srgbClr val="3D5567"/>
                </a:solidFill>
                <a:latin typeface="Arial" panose="020B0604020202020204" pitchFamily="34" charset="0"/>
                <a:cs typeface="Arial" panose="020B0604020202020204" pitchFamily="34" charset="0"/>
              </a:defRPr>
            </a:lvl3pPr>
            <a:lvl4pPr>
              <a:defRPr sz="1800">
                <a:solidFill>
                  <a:srgbClr val="3D5567"/>
                </a:solidFill>
                <a:latin typeface="Arial" panose="020B0604020202020204" pitchFamily="34" charset="0"/>
                <a:cs typeface="Arial" panose="020B0604020202020204" pitchFamily="34" charset="0"/>
              </a:defRPr>
            </a:lvl4pPr>
            <a:lvl5pPr>
              <a:defRPr sz="1800">
                <a:solidFill>
                  <a:srgbClr val="3D5567"/>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3ACF45D6-5D41-4954-A221-12C65BEBBFC4}" type="datetimeFigureOut">
              <a:rPr lang="en-GB"/>
              <a:pPr>
                <a:defRPr/>
              </a:pPr>
              <a:t>07/07/2022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089509C-3732-4FE6-91F5-E985016206EB}" type="slidenum">
              <a:rPr lang="en-GB"/>
              <a:pPr>
                <a:defRPr/>
              </a:pPr>
              <a:t>‹#›</a:t>
            </a:fld>
            <a:endParaRPr lang="en-GB"/>
          </a:p>
        </p:txBody>
      </p:sp>
      <p:pic>
        <p:nvPicPr>
          <p:cNvPr id="7" name="Content Placeholder 1"/>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35714"/>
            <a:ext cx="121920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a:extLst>
              <a:ext uri="{FF2B5EF4-FFF2-40B4-BE49-F238E27FC236}">
                <a16:creationId xmlns:a16="http://schemas.microsoft.com/office/drawing/2014/main" id="{9312A051-A6B1-2CCC-7271-17DC633B061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272465" y="116632"/>
            <a:ext cx="1731284" cy="831622"/>
          </a:xfrm>
          <a:prstGeom prst="rect">
            <a:avLst/>
          </a:prstGeom>
        </p:spPr>
      </p:pic>
    </p:spTree>
    <p:extLst>
      <p:ext uri="{BB962C8B-B14F-4D97-AF65-F5344CB8AC3E}">
        <p14:creationId xmlns:p14="http://schemas.microsoft.com/office/powerpoint/2010/main" val="378675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sz="4000">
                <a:solidFill>
                  <a:srgbClr val="422C88"/>
                </a:solidFill>
                <a:latin typeface="Arial" panose="020B0604020202020204" pitchFamily="34" charset="0"/>
                <a:cs typeface="Arial" panose="020B0604020202020204" pitchFamily="34" charset="0"/>
              </a:defRPr>
            </a:lvl1pPr>
          </a:lstStyle>
          <a:p>
            <a:r>
              <a:rPr lang="en-US"/>
              <a:t>Slide title</a:t>
            </a:r>
            <a:endParaRPr lang="en-GB"/>
          </a:p>
        </p:txBody>
      </p:sp>
      <p:sp>
        <p:nvSpPr>
          <p:cNvPr id="3" name="Content Placeholder 2"/>
          <p:cNvSpPr>
            <a:spLocks noGrp="1"/>
          </p:cNvSpPr>
          <p:nvPr>
            <p:ph idx="1" hasCustomPrompt="1"/>
          </p:nvPr>
        </p:nvSpPr>
        <p:spPr/>
        <p:txBody>
          <a:bodyPr/>
          <a:lstStyle>
            <a:lvl1pPr marL="0" indent="0">
              <a:buNone/>
              <a:defRPr sz="2800" baseline="0">
                <a:solidFill>
                  <a:srgbClr val="3D5567"/>
                </a:solidFill>
                <a:latin typeface="Arial" panose="020B0604020202020204" pitchFamily="34" charset="0"/>
                <a:cs typeface="Arial" panose="020B0604020202020204" pitchFamily="34" charset="0"/>
              </a:defRPr>
            </a:lvl1pPr>
            <a:lvl2pPr>
              <a:defRPr>
                <a:solidFill>
                  <a:srgbClr val="3D5567"/>
                </a:solidFill>
                <a:latin typeface="Arial" panose="020B0604020202020204" pitchFamily="34" charset="0"/>
                <a:cs typeface="Arial" panose="020B0604020202020204" pitchFamily="34" charset="0"/>
              </a:defRPr>
            </a:lvl2pPr>
            <a:lvl3pPr>
              <a:defRPr>
                <a:solidFill>
                  <a:srgbClr val="3D5567"/>
                </a:solidFill>
                <a:latin typeface="Arial" panose="020B0604020202020204" pitchFamily="34" charset="0"/>
                <a:cs typeface="Arial" panose="020B0604020202020204" pitchFamily="34" charset="0"/>
              </a:defRPr>
            </a:lvl3pPr>
            <a:lvl4pPr>
              <a:defRPr>
                <a:solidFill>
                  <a:srgbClr val="3D5567"/>
                </a:solidFill>
                <a:latin typeface="Arial" panose="020B0604020202020204" pitchFamily="34" charset="0"/>
                <a:cs typeface="Arial" panose="020B0604020202020204" pitchFamily="34" charset="0"/>
              </a:defRPr>
            </a:lvl4pPr>
            <a:lvl5pPr>
              <a:defRPr>
                <a:solidFill>
                  <a:srgbClr val="3D5567"/>
                </a:solidFill>
                <a:latin typeface="Arial" panose="020B0604020202020204" pitchFamily="34" charset="0"/>
                <a:cs typeface="Arial" panose="020B0604020202020204" pitchFamily="34" charset="0"/>
              </a:defRPr>
            </a:lvl5pPr>
          </a:lstStyle>
          <a:p>
            <a:pPr lvl="0"/>
            <a:r>
              <a:rPr lang="en-GB"/>
              <a:t>Add text here</a:t>
            </a:r>
          </a:p>
        </p:txBody>
      </p:sp>
      <p:sp>
        <p:nvSpPr>
          <p:cNvPr id="4" name="Date Placeholder 3"/>
          <p:cNvSpPr>
            <a:spLocks noGrp="1"/>
          </p:cNvSpPr>
          <p:nvPr>
            <p:ph type="dt" sz="half" idx="10"/>
          </p:nvPr>
        </p:nvSpPr>
        <p:spPr/>
        <p:txBody>
          <a:bodyPr/>
          <a:lstStyle>
            <a:lvl1pPr>
              <a:defRPr/>
            </a:lvl1pPr>
          </a:lstStyle>
          <a:p>
            <a:pPr>
              <a:defRPr/>
            </a:pPr>
            <a:fld id="{3ACF45D6-5D41-4954-A221-12C65BEBBFC4}" type="datetimeFigureOut">
              <a:rPr lang="en-GB"/>
              <a:pPr>
                <a:defRPr/>
              </a:pPr>
              <a:t>07/07/2022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089509C-3732-4FE6-91F5-E985016206EB}" type="slidenum">
              <a:rPr lang="en-GB"/>
              <a:pPr>
                <a:defRPr/>
              </a:pPr>
              <a:t>‹#›</a:t>
            </a:fld>
            <a:endParaRPr lang="en-GB"/>
          </a:p>
        </p:txBody>
      </p:sp>
      <p:pic>
        <p:nvPicPr>
          <p:cNvPr id="7" name="Content Placeholder 1"/>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35714"/>
            <a:ext cx="121920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a:extLst>
              <a:ext uri="{FF2B5EF4-FFF2-40B4-BE49-F238E27FC236}">
                <a16:creationId xmlns:a16="http://schemas.microsoft.com/office/drawing/2014/main" id="{5B239757-18BA-F359-89C0-F8934082EEB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272465" y="116632"/>
            <a:ext cx="1731284" cy="831622"/>
          </a:xfrm>
          <a:prstGeom prst="rect">
            <a:avLst/>
          </a:prstGeom>
        </p:spPr>
      </p:pic>
    </p:spTree>
    <p:extLst>
      <p:ext uri="{BB962C8B-B14F-4D97-AF65-F5344CB8AC3E}">
        <p14:creationId xmlns:p14="http://schemas.microsoft.com/office/powerpoint/2010/main" val="300266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sz="4000">
                <a:solidFill>
                  <a:srgbClr val="422C88"/>
                </a:solidFill>
                <a:latin typeface="Arial" panose="020B0604020202020204" pitchFamily="34" charset="0"/>
                <a:cs typeface="Arial" panose="020B0604020202020204" pitchFamily="34" charset="0"/>
              </a:defRPr>
            </a:lvl1pPr>
          </a:lstStyle>
          <a:p>
            <a:r>
              <a:rPr lang="en-US"/>
              <a:t>Slide title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400">
                <a:solidFill>
                  <a:srgbClr val="3D5567"/>
                </a:solidFill>
                <a:latin typeface="Arial" panose="020B0604020202020204" pitchFamily="34" charset="0"/>
                <a:cs typeface="Arial" panose="020B0604020202020204" pitchFamily="34" charset="0"/>
              </a:defRPr>
            </a:lvl1pPr>
            <a:lvl2pPr>
              <a:defRPr sz="2000">
                <a:solidFill>
                  <a:srgbClr val="3D5567"/>
                </a:solidFill>
                <a:latin typeface="Arial" panose="020B0604020202020204" pitchFamily="34" charset="0"/>
                <a:cs typeface="Arial" panose="020B0604020202020204" pitchFamily="34" charset="0"/>
              </a:defRPr>
            </a:lvl2pPr>
            <a:lvl3pPr>
              <a:defRPr sz="1800">
                <a:solidFill>
                  <a:srgbClr val="3D5567"/>
                </a:solidFill>
                <a:latin typeface="Arial" panose="020B0604020202020204" pitchFamily="34" charset="0"/>
                <a:cs typeface="Arial" panose="020B0604020202020204" pitchFamily="34" charset="0"/>
              </a:defRPr>
            </a:lvl3pPr>
            <a:lvl4pPr>
              <a:defRPr sz="1600">
                <a:solidFill>
                  <a:srgbClr val="3D5567"/>
                </a:solidFill>
                <a:latin typeface="Arial" panose="020B0604020202020204" pitchFamily="34" charset="0"/>
                <a:cs typeface="Arial" panose="020B0604020202020204" pitchFamily="34" charset="0"/>
              </a:defRPr>
            </a:lvl4pPr>
            <a:lvl5pPr>
              <a:defRPr sz="1600">
                <a:solidFill>
                  <a:srgbClr val="3D5567"/>
                </a:solidFill>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400">
                <a:solidFill>
                  <a:srgbClr val="3D5567"/>
                </a:solidFill>
                <a:latin typeface="Arial" panose="020B0604020202020204" pitchFamily="34" charset="0"/>
                <a:cs typeface="Arial" panose="020B0604020202020204" pitchFamily="34" charset="0"/>
              </a:defRPr>
            </a:lvl1pPr>
            <a:lvl2pPr>
              <a:defRPr sz="2000">
                <a:solidFill>
                  <a:srgbClr val="3D5567"/>
                </a:solidFill>
                <a:latin typeface="Arial" panose="020B0604020202020204" pitchFamily="34" charset="0"/>
                <a:cs typeface="Arial" panose="020B0604020202020204" pitchFamily="34" charset="0"/>
              </a:defRPr>
            </a:lvl2pPr>
            <a:lvl3pPr>
              <a:defRPr sz="1800">
                <a:solidFill>
                  <a:srgbClr val="3D5567"/>
                </a:solidFill>
                <a:latin typeface="Arial" panose="020B0604020202020204" pitchFamily="34" charset="0"/>
                <a:cs typeface="Arial" panose="020B0604020202020204" pitchFamily="34" charset="0"/>
              </a:defRPr>
            </a:lvl3pPr>
            <a:lvl4pPr>
              <a:defRPr sz="1600">
                <a:solidFill>
                  <a:srgbClr val="3D5567"/>
                </a:solidFill>
                <a:latin typeface="Arial" panose="020B0604020202020204" pitchFamily="34" charset="0"/>
                <a:cs typeface="Arial" panose="020B0604020202020204" pitchFamily="34" charset="0"/>
              </a:defRPr>
            </a:lvl4pPr>
            <a:lvl5pPr>
              <a:defRPr sz="1600">
                <a:solidFill>
                  <a:srgbClr val="3D5567"/>
                </a:solidFill>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E070F286-CD93-430A-A74D-A6C8AB249486}" type="datetimeFigureOut">
              <a:rPr lang="en-GB"/>
              <a:pPr>
                <a:defRPr/>
              </a:pPr>
              <a:t>07/07/2022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79F822E-3DE0-4552-B675-0B371FFDE76C}" type="slidenum">
              <a:rPr lang="en-GB"/>
              <a:pPr>
                <a:defRPr/>
              </a:pPr>
              <a:t>‹#›</a:t>
            </a:fld>
            <a:endParaRPr lang="en-GB"/>
          </a:p>
        </p:txBody>
      </p:sp>
      <p:pic>
        <p:nvPicPr>
          <p:cNvPr id="8" name="Content Placeholder 1"/>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35714"/>
            <a:ext cx="121920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0E564A34-74E8-4998-454E-ACEAA7FEAEB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272465" y="116632"/>
            <a:ext cx="1731284" cy="831622"/>
          </a:xfrm>
          <a:prstGeom prst="rect">
            <a:avLst/>
          </a:prstGeom>
        </p:spPr>
      </p:pic>
    </p:spTree>
    <p:extLst>
      <p:ext uri="{BB962C8B-B14F-4D97-AF65-F5344CB8AC3E}">
        <p14:creationId xmlns:p14="http://schemas.microsoft.com/office/powerpoint/2010/main" val="13069783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Slide title</a:t>
            </a:r>
            <a:endParaRPr lang="en-GB"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57D6B17E-5B6B-421A-969F-EE8E9EC37460}" type="datetimeFigureOut">
              <a:rPr lang="en-GB"/>
              <a:pPr>
                <a:defRPr/>
              </a:pPr>
              <a:t>07/07/2022</a:t>
            </a:fld>
            <a:endParaRPr lang="en-GB"/>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18BB2437-DC0C-4E91-A8C0-4E0B5E9CB1A2}"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2" r:id="rId4"/>
  </p:sldLayoutIdLst>
  <p:txStyles>
    <p:titleStyle>
      <a:lvl1pPr algn="l" rtl="0" eaLnBrk="1" fontAlgn="base" hangingPunct="1">
        <a:spcBef>
          <a:spcPct val="0"/>
        </a:spcBef>
        <a:spcAft>
          <a:spcPct val="0"/>
        </a:spcAft>
        <a:defRPr sz="4400" kern="1200">
          <a:solidFill>
            <a:srgbClr val="422C88"/>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rgbClr val="3D5567"/>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Font typeface="Arial" charset="0"/>
        <a:buChar char="–"/>
        <a:defRPr sz="2800" kern="1200">
          <a:solidFill>
            <a:srgbClr val="3D5567"/>
          </a:solidFill>
          <a:latin typeface="Arial" panose="020B0604020202020204" pitchFamily="34" charset="0"/>
          <a:ea typeface="+mn-ea"/>
          <a:cs typeface="Arial" panose="020B0604020202020204" pitchFamily="34" charset="0"/>
        </a:defRPr>
      </a:lvl2pPr>
      <a:lvl3pPr marL="1143000" indent="-228600" algn="l" rtl="0" eaLnBrk="1" fontAlgn="base" hangingPunct="1">
        <a:spcBef>
          <a:spcPct val="20000"/>
        </a:spcBef>
        <a:spcAft>
          <a:spcPct val="0"/>
        </a:spcAft>
        <a:buFont typeface="Arial" charset="0"/>
        <a:buChar char="•"/>
        <a:defRPr sz="2400" kern="1200">
          <a:solidFill>
            <a:srgbClr val="3D5567"/>
          </a:solidFill>
          <a:latin typeface="Arial" panose="020B0604020202020204" pitchFamily="34" charset="0"/>
          <a:ea typeface="+mn-ea"/>
          <a:cs typeface="Arial" panose="020B0604020202020204" pitchFamily="34" charset="0"/>
        </a:defRPr>
      </a:lvl3pPr>
      <a:lvl4pPr marL="1600200" indent="-228600" algn="l" rtl="0" eaLnBrk="1" fontAlgn="base" hangingPunct="1">
        <a:spcBef>
          <a:spcPct val="20000"/>
        </a:spcBef>
        <a:spcAft>
          <a:spcPct val="0"/>
        </a:spcAft>
        <a:buFont typeface="Arial" charset="0"/>
        <a:buChar char="–"/>
        <a:defRPr sz="2000" kern="1200">
          <a:solidFill>
            <a:srgbClr val="3D5567"/>
          </a:solidFill>
          <a:latin typeface="Arial" panose="020B0604020202020204" pitchFamily="34" charset="0"/>
          <a:ea typeface="+mn-ea"/>
          <a:cs typeface="Arial" panose="020B0604020202020204" pitchFamily="34" charset="0"/>
        </a:defRPr>
      </a:lvl4pPr>
      <a:lvl5pPr marL="2057400" indent="-228600" algn="l" rtl="0" eaLnBrk="1" fontAlgn="base" hangingPunct="1">
        <a:spcBef>
          <a:spcPct val="20000"/>
        </a:spcBef>
        <a:spcAft>
          <a:spcPct val="0"/>
        </a:spcAft>
        <a:buFont typeface="Arial" charset="0"/>
        <a:buChar char="»"/>
        <a:defRPr sz="2000" kern="1200">
          <a:solidFill>
            <a:srgbClr val="3D556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74017"/>
            <a:ext cx="10363200" cy="1470025"/>
          </a:xfrm>
        </p:spPr>
        <p:txBody>
          <a:bodyPr/>
          <a:lstStyle/>
          <a:p>
            <a:r>
              <a:rPr lang="en-GB" sz="4000" b="1">
                <a:solidFill>
                  <a:schemeClr val="tx1"/>
                </a:solidFill>
              </a:rPr>
              <a:t>Trust Board – Maternity Update </a:t>
            </a:r>
            <a:br>
              <a:rPr lang="en-GB" sz="4000" b="1">
                <a:solidFill>
                  <a:schemeClr val="tx1"/>
                </a:solidFill>
              </a:rPr>
            </a:br>
            <a:endParaRPr lang="en-GB">
              <a:solidFill>
                <a:schemeClr val="tx1"/>
              </a:solidFill>
            </a:endParaRPr>
          </a:p>
        </p:txBody>
      </p:sp>
      <p:sp>
        <p:nvSpPr>
          <p:cNvPr id="3" name="Subtitle 2"/>
          <p:cNvSpPr>
            <a:spLocks noGrp="1"/>
          </p:cNvSpPr>
          <p:nvPr>
            <p:ph type="subTitle" idx="1"/>
          </p:nvPr>
        </p:nvSpPr>
        <p:spPr>
          <a:xfrm>
            <a:off x="1340496" y="2924944"/>
            <a:ext cx="9937104" cy="1008112"/>
          </a:xfrm>
        </p:spPr>
        <p:txBody>
          <a:bodyPr/>
          <a:lstStyle/>
          <a:p>
            <a:endParaRPr lang="en-GB"/>
          </a:p>
          <a:p>
            <a:r>
              <a:rPr lang="en-GB" sz="2000">
                <a:latin typeface="Arial"/>
                <a:cs typeface="Arial"/>
              </a:rPr>
              <a:t>Presented by Ian Reckless, Medical Director &amp; Maternity Safety Champion</a:t>
            </a:r>
          </a:p>
          <a:p>
            <a:r>
              <a:rPr lang="en-GB" sz="2000">
                <a:latin typeface="Arial"/>
                <a:cs typeface="Arial"/>
              </a:rPr>
              <a:t>Prepared by Melissa Davis, Head of Midwifery, Gynaecology and Paediatric Nursing</a:t>
            </a:r>
            <a:endParaRPr lang="en-GB" sz="2000"/>
          </a:p>
          <a:p>
            <a:endParaRPr lang="en-GB"/>
          </a:p>
          <a:p>
            <a:r>
              <a:rPr lang="en-GB">
                <a:latin typeface="Arial"/>
                <a:cs typeface="Arial"/>
              </a:rPr>
              <a:t>Trust Board, 07 July 2022</a:t>
            </a:r>
          </a:p>
        </p:txBody>
      </p:sp>
    </p:spTree>
    <p:extLst>
      <p:ext uri="{BB962C8B-B14F-4D97-AF65-F5344CB8AC3E}">
        <p14:creationId xmlns:p14="http://schemas.microsoft.com/office/powerpoint/2010/main" val="2883912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91507-4B0D-ADD9-4F85-A6B37399886E}"/>
              </a:ext>
            </a:extLst>
          </p:cNvPr>
          <p:cNvSpPr>
            <a:spLocks noGrp="1"/>
          </p:cNvSpPr>
          <p:nvPr>
            <p:ph type="title"/>
          </p:nvPr>
        </p:nvSpPr>
        <p:spPr/>
        <p:txBody>
          <a:bodyPr/>
          <a:lstStyle/>
          <a:p>
            <a:r>
              <a:rPr lang="en-GB"/>
              <a:t>Transitional Care (TC) Audits </a:t>
            </a:r>
          </a:p>
        </p:txBody>
      </p:sp>
      <p:sp>
        <p:nvSpPr>
          <p:cNvPr id="3" name="Content Placeholder 2">
            <a:extLst>
              <a:ext uri="{FF2B5EF4-FFF2-40B4-BE49-F238E27FC236}">
                <a16:creationId xmlns:a16="http://schemas.microsoft.com/office/drawing/2014/main" id="{A219C364-7919-F3DF-B190-12C782B0FF96}"/>
              </a:ext>
            </a:extLst>
          </p:cNvPr>
          <p:cNvSpPr>
            <a:spLocks noGrp="1"/>
          </p:cNvSpPr>
          <p:nvPr>
            <p:ph idx="1"/>
          </p:nvPr>
        </p:nvSpPr>
        <p:spPr/>
        <p:txBody>
          <a:bodyPr>
            <a:normAutofit/>
          </a:bodyPr>
          <a:lstStyle/>
          <a:p>
            <a:r>
              <a:rPr lang="en-GB"/>
              <a:t>Agreed pathway for TC between maternity and neonatal services </a:t>
            </a:r>
          </a:p>
          <a:p>
            <a:r>
              <a:rPr lang="en-GB"/>
              <a:t>Business case under development to support designated TC providing full pathway and reducing separation following birth</a:t>
            </a:r>
          </a:p>
          <a:p>
            <a:r>
              <a:rPr lang="en-GB"/>
              <a:t>Monthly audit of TC admissions to ward 9 (currently runs limited TC pathway) </a:t>
            </a:r>
          </a:p>
          <a:p>
            <a:r>
              <a:rPr lang="en-GB"/>
              <a:t>CNST expectation that the TC pathway has been fully implemented and is audited quarterly: audit findings are shared with the neonatal safety champion, LMNS, commissioner and ICS quality surveillance meeting each quarter</a:t>
            </a:r>
          </a:p>
        </p:txBody>
      </p:sp>
    </p:spTree>
    <p:extLst>
      <p:ext uri="{BB962C8B-B14F-4D97-AF65-F5344CB8AC3E}">
        <p14:creationId xmlns:p14="http://schemas.microsoft.com/office/powerpoint/2010/main" val="2493782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69D5D32-2B6D-84A0-6233-22A824721725}"/>
              </a:ext>
            </a:extLst>
          </p:cNvPr>
          <p:cNvPicPr>
            <a:picLocks noChangeAspect="1"/>
          </p:cNvPicPr>
          <p:nvPr/>
        </p:nvPicPr>
        <p:blipFill rotWithShape="1">
          <a:blip r:embed="rId2"/>
          <a:srcRect l="14819" t="17991" r="25723" b="30925"/>
          <a:stretch/>
        </p:blipFill>
        <p:spPr>
          <a:xfrm>
            <a:off x="385590" y="630716"/>
            <a:ext cx="11580320" cy="5596568"/>
          </a:xfrm>
          <a:prstGeom prst="rect">
            <a:avLst/>
          </a:prstGeom>
        </p:spPr>
      </p:pic>
    </p:spTree>
    <p:extLst>
      <p:ext uri="{BB962C8B-B14F-4D97-AF65-F5344CB8AC3E}">
        <p14:creationId xmlns:p14="http://schemas.microsoft.com/office/powerpoint/2010/main" val="23403710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0A472-F806-D8A0-5ECE-997DC16F35D2}"/>
              </a:ext>
            </a:extLst>
          </p:cNvPr>
          <p:cNvSpPr>
            <a:spLocks noGrp="1"/>
          </p:cNvSpPr>
          <p:nvPr>
            <p:ph type="title"/>
          </p:nvPr>
        </p:nvSpPr>
        <p:spPr/>
        <p:txBody>
          <a:bodyPr/>
          <a:lstStyle/>
          <a:p>
            <a:r>
              <a:rPr lang="en-GB"/>
              <a:t>Ockenden Compliance </a:t>
            </a:r>
          </a:p>
        </p:txBody>
      </p:sp>
      <p:sp>
        <p:nvSpPr>
          <p:cNvPr id="3" name="Content Placeholder 2">
            <a:extLst>
              <a:ext uri="{FF2B5EF4-FFF2-40B4-BE49-F238E27FC236}">
                <a16:creationId xmlns:a16="http://schemas.microsoft.com/office/drawing/2014/main" id="{E0C3F625-EF19-A214-5A09-BE9FADB82D79}"/>
              </a:ext>
            </a:extLst>
          </p:cNvPr>
          <p:cNvSpPr>
            <a:spLocks noGrp="1"/>
          </p:cNvSpPr>
          <p:nvPr>
            <p:ph idx="1"/>
          </p:nvPr>
        </p:nvSpPr>
        <p:spPr/>
        <p:txBody>
          <a:bodyPr/>
          <a:lstStyle/>
          <a:p>
            <a:r>
              <a:rPr lang="en-GB"/>
              <a:t>The initial Ockenden Report was released in December 2020</a:t>
            </a:r>
          </a:p>
          <a:p>
            <a:r>
              <a:rPr lang="en-GB"/>
              <a:t>It consisted of 7 Immediate &amp; Essential Safety Actions (IEA’s) and 1 workforce action </a:t>
            </a:r>
          </a:p>
          <a:p>
            <a:r>
              <a:rPr lang="en-GB"/>
              <a:t>The final Ockenden Report was released in March 2022</a:t>
            </a:r>
          </a:p>
          <a:p>
            <a:r>
              <a:rPr lang="en-GB"/>
              <a:t>It consisted of 15 Immediate &amp; Essential Safety Actions (IEA’s)</a:t>
            </a:r>
          </a:p>
          <a:p>
            <a:r>
              <a:rPr lang="en-GB"/>
              <a:t>Compliance with the Ockenden IEAs is monitored monthly to demonstrate progress and areas of continued focus</a:t>
            </a:r>
          </a:p>
          <a:p>
            <a:r>
              <a:rPr lang="en-GB"/>
              <a:t>Compliance – and progress against gaps – will be monitored in detail via MAG</a:t>
            </a:r>
          </a:p>
          <a:p>
            <a:endParaRPr lang="en-GB"/>
          </a:p>
        </p:txBody>
      </p:sp>
    </p:spTree>
    <p:extLst>
      <p:ext uri="{BB962C8B-B14F-4D97-AF65-F5344CB8AC3E}">
        <p14:creationId xmlns:p14="http://schemas.microsoft.com/office/powerpoint/2010/main" val="3211465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E1236E2-A66F-AB34-2096-05B7F48029C0}"/>
              </a:ext>
            </a:extLst>
          </p:cNvPr>
          <p:cNvGraphicFramePr>
            <a:graphicFrameLocks noGrp="1"/>
          </p:cNvGraphicFramePr>
          <p:nvPr>
            <p:ph idx="1"/>
            <p:extLst>
              <p:ext uri="{D42A27DB-BD31-4B8C-83A1-F6EECF244321}">
                <p14:modId xmlns:p14="http://schemas.microsoft.com/office/powerpoint/2010/main" val="1403645767"/>
              </p:ext>
            </p:extLst>
          </p:nvPr>
        </p:nvGraphicFramePr>
        <p:xfrm>
          <a:off x="7824192" y="1173640"/>
          <a:ext cx="3483139" cy="5000418"/>
        </p:xfrm>
        <a:graphic>
          <a:graphicData uri="http://schemas.openxmlformats.org/drawingml/2006/table">
            <a:tbl>
              <a:tblPr/>
              <a:tblGrid>
                <a:gridCol w="2828156">
                  <a:extLst>
                    <a:ext uri="{9D8B030D-6E8A-4147-A177-3AD203B41FA5}">
                      <a16:colId xmlns:a16="http://schemas.microsoft.com/office/drawing/2014/main" val="878103404"/>
                    </a:ext>
                  </a:extLst>
                </a:gridCol>
                <a:gridCol w="654983">
                  <a:extLst>
                    <a:ext uri="{9D8B030D-6E8A-4147-A177-3AD203B41FA5}">
                      <a16:colId xmlns:a16="http://schemas.microsoft.com/office/drawing/2014/main" val="1833368092"/>
                    </a:ext>
                  </a:extLst>
                </a:gridCol>
              </a:tblGrid>
              <a:tr h="540552">
                <a:tc gridSpan="2">
                  <a:txBody>
                    <a:bodyPr/>
                    <a:lstStyle/>
                    <a:p>
                      <a:pPr algn="l" fontAlgn="base"/>
                      <a:r>
                        <a:rPr lang="en-GB" sz="1100" b="1" i="0">
                          <a:solidFill>
                            <a:srgbClr val="FFFFFF"/>
                          </a:solidFill>
                          <a:effectLst/>
                          <a:latin typeface="Calibri" panose="020F0502020204030204" pitchFamily="34" charset="0"/>
                        </a:rPr>
                        <a:t>Assessment against Ockenden Immediate and Essential Action (IEA)​</a:t>
                      </a:r>
                      <a:endParaRPr lang="en-GB" sz="1100" b="1" i="0">
                        <a:solidFill>
                          <a:srgbClr val="FFFFFF"/>
                        </a:solidFill>
                        <a:effectLst/>
                      </a:endParaRPr>
                    </a:p>
                  </a:txBody>
                  <a:tcPr marL="57160" marR="57160" marT="28580" marB="28580">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45872" cap="flat" cmpd="sng" algn="ctr">
                      <a:solidFill>
                        <a:srgbClr val="FFFFFF"/>
                      </a:solidFill>
                      <a:prstDash val="solid"/>
                      <a:round/>
                      <a:headEnd type="none" w="med" len="med"/>
                      <a:tailEnd type="none" w="med" len="med"/>
                    </a:lnB>
                    <a:solidFill>
                      <a:srgbClr val="4F81BD"/>
                    </a:solidFill>
                  </a:tcPr>
                </a:tc>
                <a:tc hMerge="1">
                  <a:txBody>
                    <a:bodyPr/>
                    <a:lstStyle/>
                    <a:p>
                      <a:endParaRPr lang="en-GB"/>
                    </a:p>
                  </a:txBody>
                  <a:tcPr/>
                </a:tc>
                <a:extLst>
                  <a:ext uri="{0D108BD9-81ED-4DB2-BD59-A6C34878D82A}">
                    <a16:rowId xmlns:a16="http://schemas.microsoft.com/office/drawing/2014/main" val="1014375143"/>
                  </a:ext>
                </a:extLst>
              </a:tr>
              <a:tr h="369359">
                <a:tc>
                  <a:txBody>
                    <a:bodyPr/>
                    <a:lstStyle/>
                    <a:p>
                      <a:pPr algn="l" fontAlgn="base"/>
                      <a:r>
                        <a:rPr lang="en-US" sz="1100" b="1" i="0">
                          <a:solidFill>
                            <a:srgbClr val="000000"/>
                          </a:solidFill>
                          <a:effectLst/>
                          <a:latin typeface="Calibri" panose="020F0502020204030204" pitchFamily="34" charset="0"/>
                        </a:rPr>
                        <a:t>Immediate &amp; Essential Action 1 </a:t>
                      </a:r>
                      <a:r>
                        <a:rPr lang="en-US" sz="1100" b="1" i="0">
                          <a:solidFill>
                            <a:srgbClr val="FFFFFF"/>
                          </a:solidFill>
                          <a:effectLst/>
                          <a:latin typeface="Calibri" panose="020F0502020204030204" pitchFamily="34" charset="0"/>
                        </a:rPr>
                        <a:t>​</a:t>
                      </a:r>
                      <a:endParaRPr lang="en-US" sz="1100" b="1" i="0">
                        <a:solidFill>
                          <a:srgbClr val="FFFFFF"/>
                        </a:solidFill>
                        <a:effectLst/>
                      </a:endParaRPr>
                    </a:p>
                  </a:txBody>
                  <a:tcPr marL="57160" marR="57160" marT="28580" marB="28580">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45872"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C6D9F1"/>
                    </a:solidFill>
                  </a:tcPr>
                </a:tc>
                <a:tc>
                  <a:txBody>
                    <a:bodyPr/>
                    <a:lstStyle/>
                    <a:p>
                      <a:pPr algn="l" fontAlgn="base"/>
                      <a:r>
                        <a:rPr lang="en-US" sz="600" b="0" i="0">
                          <a:solidFill>
                            <a:srgbClr val="000000"/>
                          </a:solidFill>
                          <a:effectLst/>
                          <a:latin typeface="Calibri" panose="020F0502020204030204" pitchFamily="34" charset="0"/>
                        </a:rPr>
                        <a:t>​</a:t>
                      </a:r>
                      <a:endParaRPr lang="en-US" sz="1100" b="0" i="0">
                        <a:solidFill>
                          <a:srgbClr val="000000"/>
                        </a:solidFill>
                        <a:effectLst/>
                      </a:endParaRPr>
                    </a:p>
                  </a:txBody>
                  <a:tcPr marL="57160" marR="57160" marT="28580" marB="28580">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45872"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00B050"/>
                    </a:solidFill>
                  </a:tcPr>
                </a:tc>
                <a:extLst>
                  <a:ext uri="{0D108BD9-81ED-4DB2-BD59-A6C34878D82A}">
                    <a16:rowId xmlns:a16="http://schemas.microsoft.com/office/drawing/2014/main" val="792212089"/>
                  </a:ext>
                </a:extLst>
              </a:tr>
              <a:tr h="779759">
                <a:tc>
                  <a:txBody>
                    <a:bodyPr/>
                    <a:lstStyle/>
                    <a:p>
                      <a:pPr algn="l" fontAlgn="base"/>
                      <a:r>
                        <a:rPr lang="en-GB" sz="1100" b="1" i="0">
                          <a:solidFill>
                            <a:srgbClr val="000000"/>
                          </a:solidFill>
                          <a:effectLst/>
                          <a:latin typeface="Calibri" panose="020F0502020204030204" pitchFamily="34" charset="0"/>
                        </a:rPr>
                        <a:t>Immediate &amp; Essential Action 2</a:t>
                      </a:r>
                      <a:r>
                        <a:rPr lang="en-GB" sz="1100" b="1" i="0">
                          <a:solidFill>
                            <a:srgbClr val="FFFFFF"/>
                          </a:solidFill>
                          <a:effectLst/>
                          <a:latin typeface="Calibri" panose="020F0502020204030204" pitchFamily="34" charset="0"/>
                        </a:rPr>
                        <a:t>​</a:t>
                      </a:r>
                      <a:endParaRPr lang="en-GB" sz="1100" b="1" i="0">
                        <a:solidFill>
                          <a:srgbClr val="FFFFFF"/>
                        </a:solidFill>
                        <a:effectLst/>
                      </a:endParaRPr>
                    </a:p>
                    <a:p>
                      <a:pPr algn="l" fontAlgn="base"/>
                      <a:r>
                        <a:rPr lang="en-GB" sz="1100" b="1" i="0">
                          <a:solidFill>
                            <a:srgbClr val="000000"/>
                          </a:solidFill>
                          <a:effectLst/>
                          <a:latin typeface="Calibri" panose="020F0502020204030204" pitchFamily="34" charset="0"/>
                        </a:rPr>
                        <a:t>NED oversight of maternity services</a:t>
                      </a:r>
                      <a:r>
                        <a:rPr lang="en-GB" sz="1100" b="1" i="0">
                          <a:solidFill>
                            <a:srgbClr val="FFFFFF"/>
                          </a:solidFill>
                          <a:effectLst/>
                          <a:latin typeface="Calibri" panose="020F0502020204030204" pitchFamily="34" charset="0"/>
                        </a:rPr>
                        <a:t> ​</a:t>
                      </a:r>
                      <a:endParaRPr lang="en-GB" sz="1100" b="1" i="0">
                        <a:solidFill>
                          <a:srgbClr val="FFFFFF"/>
                        </a:solidFill>
                        <a:effectLst/>
                      </a:endParaRPr>
                    </a:p>
                  </a:txBody>
                  <a:tcPr marL="57160" marR="57160" marT="28580" marB="28580">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C6D9F1"/>
                    </a:solidFill>
                  </a:tcPr>
                </a:tc>
                <a:tc>
                  <a:txBody>
                    <a:bodyPr/>
                    <a:lstStyle/>
                    <a:p>
                      <a:pPr algn="l" fontAlgn="base"/>
                      <a:r>
                        <a:rPr lang="en-GB" sz="600" b="0" i="0">
                          <a:solidFill>
                            <a:srgbClr val="000000"/>
                          </a:solidFill>
                          <a:effectLst/>
                          <a:latin typeface="Calibri" panose="020F0502020204030204" pitchFamily="34" charset="0"/>
                        </a:rPr>
                        <a:t>​</a:t>
                      </a:r>
                      <a:endParaRPr lang="en-GB" sz="1100" b="0" i="0">
                        <a:solidFill>
                          <a:srgbClr val="000000"/>
                        </a:solidFill>
                        <a:effectLst/>
                      </a:endParaRPr>
                    </a:p>
                  </a:txBody>
                  <a:tcPr marL="57160" marR="57160" marT="28580" marB="28580">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C000"/>
                    </a:solidFill>
                  </a:tcPr>
                </a:tc>
                <a:extLst>
                  <a:ext uri="{0D108BD9-81ED-4DB2-BD59-A6C34878D82A}">
                    <a16:rowId xmlns:a16="http://schemas.microsoft.com/office/drawing/2014/main" val="2322525186"/>
                  </a:ext>
                </a:extLst>
              </a:tr>
              <a:tr h="540552">
                <a:tc>
                  <a:txBody>
                    <a:bodyPr/>
                    <a:lstStyle/>
                    <a:p>
                      <a:pPr algn="l" fontAlgn="base"/>
                      <a:r>
                        <a:rPr lang="en-US" sz="1100" b="1" i="0">
                          <a:solidFill>
                            <a:srgbClr val="000000"/>
                          </a:solidFill>
                          <a:effectLst/>
                          <a:latin typeface="Calibri" panose="020F0502020204030204" pitchFamily="34" charset="0"/>
                        </a:rPr>
                        <a:t>Immediate &amp; Essential Action 3</a:t>
                      </a:r>
                      <a:r>
                        <a:rPr lang="en-US" sz="1100" b="1" i="0">
                          <a:solidFill>
                            <a:srgbClr val="FFFFFF"/>
                          </a:solidFill>
                          <a:effectLst/>
                          <a:latin typeface="Calibri" panose="020F0502020204030204" pitchFamily="34" charset="0"/>
                        </a:rPr>
                        <a:t>​</a:t>
                      </a:r>
                      <a:endParaRPr lang="en-US" sz="1100" b="1" i="0">
                        <a:solidFill>
                          <a:srgbClr val="FFFFFF"/>
                        </a:solidFill>
                        <a:effectLst/>
                      </a:endParaRPr>
                    </a:p>
                    <a:p>
                      <a:pPr algn="l" fontAlgn="base"/>
                      <a:r>
                        <a:rPr lang="en-US" sz="1100" b="1" i="0">
                          <a:solidFill>
                            <a:srgbClr val="FFFFFF"/>
                          </a:solidFill>
                          <a:effectLst/>
                          <a:latin typeface="Calibri" panose="020F0502020204030204" pitchFamily="34" charset="0"/>
                        </a:rPr>
                        <a:t>​</a:t>
                      </a:r>
                      <a:endParaRPr lang="en-US" sz="1100" b="1" i="0">
                        <a:solidFill>
                          <a:srgbClr val="FFFFFF"/>
                        </a:solidFill>
                        <a:effectLst/>
                      </a:endParaRPr>
                    </a:p>
                  </a:txBody>
                  <a:tcPr marL="57160" marR="57160" marT="28580" marB="28580">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C6D9F1"/>
                    </a:solidFill>
                  </a:tcPr>
                </a:tc>
                <a:tc>
                  <a:txBody>
                    <a:bodyPr/>
                    <a:lstStyle/>
                    <a:p>
                      <a:pPr algn="l" fontAlgn="base"/>
                      <a:endParaRPr lang="en-US" sz="1100" b="0" i="0">
                        <a:solidFill>
                          <a:srgbClr val="000000"/>
                        </a:solidFill>
                        <a:effectLst/>
                      </a:endParaRPr>
                    </a:p>
                  </a:txBody>
                  <a:tcPr marL="57160" marR="57160" marT="28580" marB="28580">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00B050"/>
                    </a:solidFill>
                  </a:tcPr>
                </a:tc>
                <a:extLst>
                  <a:ext uri="{0D108BD9-81ED-4DB2-BD59-A6C34878D82A}">
                    <a16:rowId xmlns:a16="http://schemas.microsoft.com/office/drawing/2014/main" val="1096943765"/>
                  </a:ext>
                </a:extLst>
              </a:tr>
              <a:tr h="369359">
                <a:tc>
                  <a:txBody>
                    <a:bodyPr/>
                    <a:lstStyle/>
                    <a:p>
                      <a:pPr algn="l" fontAlgn="base"/>
                      <a:r>
                        <a:rPr lang="en-US" sz="1100" b="1" i="0">
                          <a:solidFill>
                            <a:srgbClr val="000000"/>
                          </a:solidFill>
                          <a:effectLst/>
                          <a:latin typeface="Calibri" panose="020F0502020204030204" pitchFamily="34" charset="0"/>
                        </a:rPr>
                        <a:t>Immediate &amp; Essential Action 4</a:t>
                      </a:r>
                      <a:r>
                        <a:rPr lang="en-US" sz="1100" b="1" i="0">
                          <a:solidFill>
                            <a:srgbClr val="FFFFFF"/>
                          </a:solidFill>
                          <a:effectLst/>
                          <a:latin typeface="Calibri" panose="020F0502020204030204" pitchFamily="34" charset="0"/>
                        </a:rPr>
                        <a:t>​</a:t>
                      </a:r>
                      <a:endParaRPr lang="en-US" sz="1100" b="1" i="0">
                        <a:solidFill>
                          <a:srgbClr val="FFFFFF"/>
                        </a:solidFill>
                        <a:effectLst/>
                      </a:endParaRPr>
                    </a:p>
                  </a:txBody>
                  <a:tcPr marL="57160" marR="57160" marT="28580" marB="28580">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C6D9F1"/>
                    </a:solidFill>
                  </a:tcPr>
                </a:tc>
                <a:tc>
                  <a:txBody>
                    <a:bodyPr/>
                    <a:lstStyle/>
                    <a:p>
                      <a:pPr algn="l" fontAlgn="base"/>
                      <a:r>
                        <a:rPr lang="en-US" sz="600" b="0" i="0">
                          <a:solidFill>
                            <a:srgbClr val="000000"/>
                          </a:solidFill>
                          <a:effectLst/>
                          <a:latin typeface="Calibri" panose="020F0502020204030204" pitchFamily="34" charset="0"/>
                        </a:rPr>
                        <a:t>​</a:t>
                      </a:r>
                      <a:endParaRPr lang="en-US" sz="1100" b="0" i="0">
                        <a:solidFill>
                          <a:srgbClr val="000000"/>
                        </a:solidFill>
                        <a:effectLst/>
                      </a:endParaRPr>
                    </a:p>
                  </a:txBody>
                  <a:tcPr marL="57160" marR="57160" marT="28580" marB="28580">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00B050"/>
                    </a:solidFill>
                  </a:tcPr>
                </a:tc>
                <a:extLst>
                  <a:ext uri="{0D108BD9-81ED-4DB2-BD59-A6C34878D82A}">
                    <a16:rowId xmlns:a16="http://schemas.microsoft.com/office/drawing/2014/main" val="308005983"/>
                  </a:ext>
                </a:extLst>
              </a:tr>
              <a:tr h="779759">
                <a:tc>
                  <a:txBody>
                    <a:bodyPr/>
                    <a:lstStyle/>
                    <a:p>
                      <a:pPr algn="l" fontAlgn="base"/>
                      <a:r>
                        <a:rPr lang="en-GB" sz="1100" b="1" i="0">
                          <a:solidFill>
                            <a:srgbClr val="000000"/>
                          </a:solidFill>
                          <a:effectLst/>
                          <a:latin typeface="Calibri" panose="020F0502020204030204" pitchFamily="34" charset="0"/>
                        </a:rPr>
                        <a:t>Immediate &amp; Essential Action 5</a:t>
                      </a:r>
                      <a:r>
                        <a:rPr lang="en-GB" sz="1100" b="1" i="0">
                          <a:solidFill>
                            <a:srgbClr val="FFFFFF"/>
                          </a:solidFill>
                          <a:effectLst/>
                          <a:latin typeface="Calibri" panose="020F0502020204030204" pitchFamily="34" charset="0"/>
                        </a:rPr>
                        <a:t>​</a:t>
                      </a:r>
                      <a:endParaRPr lang="en-GB" sz="1100" b="1" i="0">
                        <a:solidFill>
                          <a:srgbClr val="FFFFFF"/>
                        </a:solidFill>
                        <a:effectLst/>
                      </a:endParaRPr>
                    </a:p>
                    <a:p>
                      <a:pPr algn="l" fontAlgn="base"/>
                      <a:r>
                        <a:rPr lang="en-GB" sz="1100" b="1" i="0">
                          <a:solidFill>
                            <a:srgbClr val="000000"/>
                          </a:solidFill>
                          <a:effectLst/>
                          <a:latin typeface="Calibri" panose="020F0502020204030204" pitchFamily="34" charset="0"/>
                        </a:rPr>
                        <a:t>Pathway for care outside of guidelines </a:t>
                      </a:r>
                      <a:r>
                        <a:rPr lang="en-GB" sz="1100" b="1" i="0">
                          <a:solidFill>
                            <a:srgbClr val="FFFFFF"/>
                          </a:solidFill>
                          <a:effectLst/>
                          <a:latin typeface="Calibri" panose="020F0502020204030204" pitchFamily="34" charset="0"/>
                        </a:rPr>
                        <a:t>​</a:t>
                      </a:r>
                      <a:endParaRPr lang="en-GB" sz="1100" b="1" i="0">
                        <a:solidFill>
                          <a:srgbClr val="FFFFFF"/>
                        </a:solidFill>
                        <a:effectLst/>
                      </a:endParaRPr>
                    </a:p>
                  </a:txBody>
                  <a:tcPr marL="57160" marR="57160" marT="28580" marB="28580">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C6D9F1"/>
                    </a:solidFill>
                  </a:tcPr>
                </a:tc>
                <a:tc>
                  <a:txBody>
                    <a:bodyPr/>
                    <a:lstStyle/>
                    <a:p>
                      <a:pPr algn="l" fontAlgn="base"/>
                      <a:endParaRPr lang="en-GB" sz="1100" b="0" i="0">
                        <a:solidFill>
                          <a:srgbClr val="000000"/>
                        </a:solidFill>
                        <a:effectLst/>
                      </a:endParaRPr>
                    </a:p>
                  </a:txBody>
                  <a:tcPr marL="57160" marR="57160" marT="28580" marB="28580">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C000"/>
                    </a:solidFill>
                  </a:tcPr>
                </a:tc>
                <a:extLst>
                  <a:ext uri="{0D108BD9-81ED-4DB2-BD59-A6C34878D82A}">
                    <a16:rowId xmlns:a16="http://schemas.microsoft.com/office/drawing/2014/main" val="2544954706"/>
                  </a:ext>
                </a:extLst>
              </a:tr>
              <a:tr h="369359">
                <a:tc>
                  <a:txBody>
                    <a:bodyPr/>
                    <a:lstStyle/>
                    <a:p>
                      <a:pPr algn="l" fontAlgn="base"/>
                      <a:r>
                        <a:rPr lang="en-US" sz="1100" b="1" i="0">
                          <a:solidFill>
                            <a:srgbClr val="000000"/>
                          </a:solidFill>
                          <a:effectLst/>
                          <a:latin typeface="Calibri" panose="020F0502020204030204" pitchFamily="34" charset="0"/>
                        </a:rPr>
                        <a:t>Immediate &amp; Essential Action 6</a:t>
                      </a:r>
                      <a:r>
                        <a:rPr lang="en-US" sz="1100" b="1" i="0">
                          <a:solidFill>
                            <a:srgbClr val="FFFFFF"/>
                          </a:solidFill>
                          <a:effectLst/>
                          <a:latin typeface="Calibri" panose="020F0502020204030204" pitchFamily="34" charset="0"/>
                        </a:rPr>
                        <a:t>​</a:t>
                      </a:r>
                      <a:endParaRPr lang="en-US" sz="1100" b="1" i="0">
                        <a:solidFill>
                          <a:srgbClr val="FFFFFF"/>
                        </a:solidFill>
                        <a:effectLst/>
                      </a:endParaRPr>
                    </a:p>
                  </a:txBody>
                  <a:tcPr marL="57160" marR="57160" marT="28580" marB="28580">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C6D9F1"/>
                    </a:solidFill>
                  </a:tcPr>
                </a:tc>
                <a:tc>
                  <a:txBody>
                    <a:bodyPr/>
                    <a:lstStyle/>
                    <a:p>
                      <a:pPr algn="l" fontAlgn="base"/>
                      <a:endParaRPr lang="en-US" sz="1100" b="0" i="0">
                        <a:solidFill>
                          <a:srgbClr val="000000"/>
                        </a:solidFill>
                        <a:effectLst/>
                      </a:endParaRPr>
                    </a:p>
                  </a:txBody>
                  <a:tcPr marL="57160" marR="57160" marT="28580" marB="28580">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00B050"/>
                    </a:solidFill>
                  </a:tcPr>
                </a:tc>
                <a:extLst>
                  <a:ext uri="{0D108BD9-81ED-4DB2-BD59-A6C34878D82A}">
                    <a16:rowId xmlns:a16="http://schemas.microsoft.com/office/drawing/2014/main" val="2976369416"/>
                  </a:ext>
                </a:extLst>
              </a:tr>
              <a:tr h="369359">
                <a:tc>
                  <a:txBody>
                    <a:bodyPr/>
                    <a:lstStyle/>
                    <a:p>
                      <a:pPr algn="l" fontAlgn="base"/>
                      <a:r>
                        <a:rPr lang="en-US" sz="1100" b="1" i="0">
                          <a:solidFill>
                            <a:srgbClr val="000000"/>
                          </a:solidFill>
                          <a:effectLst/>
                          <a:latin typeface="Calibri" panose="020F0502020204030204" pitchFamily="34" charset="0"/>
                        </a:rPr>
                        <a:t>Immediate &amp; Essential Action 7</a:t>
                      </a:r>
                      <a:r>
                        <a:rPr lang="en-US" sz="1100" b="1" i="0">
                          <a:solidFill>
                            <a:srgbClr val="FFFFFF"/>
                          </a:solidFill>
                          <a:effectLst/>
                          <a:latin typeface="Calibri" panose="020F0502020204030204" pitchFamily="34" charset="0"/>
                        </a:rPr>
                        <a:t>​</a:t>
                      </a:r>
                      <a:endParaRPr lang="en-US" sz="1100" b="1" i="0">
                        <a:solidFill>
                          <a:srgbClr val="FFFFFF"/>
                        </a:solidFill>
                        <a:effectLst/>
                      </a:endParaRPr>
                    </a:p>
                  </a:txBody>
                  <a:tcPr marL="57160" marR="57160" marT="28580" marB="28580">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C6D9F1"/>
                    </a:solidFill>
                  </a:tcPr>
                </a:tc>
                <a:tc>
                  <a:txBody>
                    <a:bodyPr/>
                    <a:lstStyle/>
                    <a:p>
                      <a:pPr algn="l" fontAlgn="base"/>
                      <a:endParaRPr lang="en-US" sz="1100" b="0" i="0">
                        <a:solidFill>
                          <a:srgbClr val="000000"/>
                        </a:solidFill>
                        <a:effectLst/>
                      </a:endParaRPr>
                    </a:p>
                  </a:txBody>
                  <a:tcPr marL="57160" marR="57160" marT="28580" marB="28580">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00B050"/>
                    </a:solidFill>
                  </a:tcPr>
                </a:tc>
                <a:extLst>
                  <a:ext uri="{0D108BD9-81ED-4DB2-BD59-A6C34878D82A}">
                    <a16:rowId xmlns:a16="http://schemas.microsoft.com/office/drawing/2014/main" val="780572540"/>
                  </a:ext>
                </a:extLst>
              </a:tr>
              <a:tr h="882360">
                <a:tc>
                  <a:txBody>
                    <a:bodyPr/>
                    <a:lstStyle/>
                    <a:p>
                      <a:pPr algn="l" fontAlgn="base"/>
                      <a:r>
                        <a:rPr lang="en-GB" sz="1100" b="1" i="0">
                          <a:solidFill>
                            <a:srgbClr val="000000"/>
                          </a:solidFill>
                          <a:effectLst/>
                          <a:latin typeface="Calibri" panose="020F0502020204030204" pitchFamily="34" charset="0"/>
                        </a:rPr>
                        <a:t>Maternity Workforce Planning &amp; NICE</a:t>
                      </a:r>
                      <a:r>
                        <a:rPr lang="en-GB" sz="1100" b="1" i="0">
                          <a:solidFill>
                            <a:srgbClr val="FFFFFF"/>
                          </a:solidFill>
                          <a:effectLst/>
                          <a:latin typeface="Calibri" panose="020F0502020204030204" pitchFamily="34" charset="0"/>
                        </a:rPr>
                        <a:t>​</a:t>
                      </a:r>
                      <a:endParaRPr lang="en-GB" sz="1100" b="1" i="0">
                        <a:solidFill>
                          <a:srgbClr val="FFFFFF"/>
                        </a:solidFill>
                        <a:effectLst/>
                      </a:endParaRPr>
                    </a:p>
                    <a:p>
                      <a:pPr algn="l" fontAlgn="base"/>
                      <a:r>
                        <a:rPr lang="en-GB" sz="1100" b="1" i="0">
                          <a:solidFill>
                            <a:srgbClr val="000000"/>
                          </a:solidFill>
                          <a:effectLst/>
                          <a:latin typeface="Calibri" panose="020F0502020204030204" pitchFamily="34" charset="0"/>
                        </a:rPr>
                        <a:t>6 monthly board reviews for ALL staff, GAP Analysis</a:t>
                      </a:r>
                      <a:r>
                        <a:rPr lang="en-GB" sz="1100" b="1" i="0">
                          <a:solidFill>
                            <a:srgbClr val="FFFFFF"/>
                          </a:solidFill>
                          <a:effectLst/>
                          <a:latin typeface="Calibri" panose="020F0502020204030204" pitchFamily="34" charset="0"/>
                        </a:rPr>
                        <a:t>​</a:t>
                      </a:r>
                      <a:endParaRPr lang="en-GB" sz="1100" b="1" i="0">
                        <a:solidFill>
                          <a:srgbClr val="FFFFFF"/>
                        </a:solidFill>
                        <a:effectLst/>
                      </a:endParaRPr>
                    </a:p>
                  </a:txBody>
                  <a:tcPr marL="57160" marR="57160" marT="28580" marB="28580">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C6D9F1"/>
                    </a:solidFill>
                  </a:tcPr>
                </a:tc>
                <a:tc>
                  <a:txBody>
                    <a:bodyPr/>
                    <a:lstStyle/>
                    <a:p>
                      <a:pPr algn="l" fontAlgn="base"/>
                      <a:endParaRPr lang="en-GB" sz="1100" b="0" i="0">
                        <a:solidFill>
                          <a:srgbClr val="000000"/>
                        </a:solidFill>
                        <a:effectLst/>
                      </a:endParaRPr>
                    </a:p>
                  </a:txBody>
                  <a:tcPr marL="57160" marR="57160" marT="28580" marB="28580">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C000"/>
                    </a:solidFill>
                  </a:tcPr>
                </a:tc>
                <a:extLst>
                  <a:ext uri="{0D108BD9-81ED-4DB2-BD59-A6C34878D82A}">
                    <a16:rowId xmlns:a16="http://schemas.microsoft.com/office/drawing/2014/main" val="1531290760"/>
                  </a:ext>
                </a:extLst>
              </a:tr>
            </a:tbl>
          </a:graphicData>
        </a:graphic>
      </p:graphicFrame>
      <p:sp>
        <p:nvSpPr>
          <p:cNvPr id="5" name="Rectangle 1">
            <a:extLst>
              <a:ext uri="{FF2B5EF4-FFF2-40B4-BE49-F238E27FC236}">
                <a16:creationId xmlns:a16="http://schemas.microsoft.com/office/drawing/2014/main" id="{3D9FABB6-BD8C-5D9F-7858-8D79E140CA61}"/>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8" name="Table 7">
            <a:extLst>
              <a:ext uri="{FF2B5EF4-FFF2-40B4-BE49-F238E27FC236}">
                <a16:creationId xmlns:a16="http://schemas.microsoft.com/office/drawing/2014/main" id="{241FDD13-9C42-4F4B-BDF4-6999F4A48B02}"/>
              </a:ext>
            </a:extLst>
          </p:cNvPr>
          <p:cNvGraphicFramePr>
            <a:graphicFrameLocks noGrp="1"/>
          </p:cNvGraphicFramePr>
          <p:nvPr>
            <p:extLst>
              <p:ext uri="{D42A27DB-BD31-4B8C-83A1-F6EECF244321}">
                <p14:modId xmlns:p14="http://schemas.microsoft.com/office/powerpoint/2010/main" val="804448994"/>
              </p:ext>
            </p:extLst>
          </p:nvPr>
        </p:nvGraphicFramePr>
        <p:xfrm>
          <a:off x="884669" y="452992"/>
          <a:ext cx="6173283" cy="5721066"/>
        </p:xfrm>
        <a:graphic>
          <a:graphicData uri="http://schemas.openxmlformats.org/drawingml/2006/table">
            <a:tbl>
              <a:tblPr/>
              <a:tblGrid>
                <a:gridCol w="3502545">
                  <a:extLst>
                    <a:ext uri="{9D8B030D-6E8A-4147-A177-3AD203B41FA5}">
                      <a16:colId xmlns:a16="http://schemas.microsoft.com/office/drawing/2014/main" val="2821155677"/>
                    </a:ext>
                  </a:extLst>
                </a:gridCol>
                <a:gridCol w="890246">
                  <a:extLst>
                    <a:ext uri="{9D8B030D-6E8A-4147-A177-3AD203B41FA5}">
                      <a16:colId xmlns:a16="http://schemas.microsoft.com/office/drawing/2014/main" val="2323504396"/>
                    </a:ext>
                  </a:extLst>
                </a:gridCol>
                <a:gridCol w="890246">
                  <a:extLst>
                    <a:ext uri="{9D8B030D-6E8A-4147-A177-3AD203B41FA5}">
                      <a16:colId xmlns:a16="http://schemas.microsoft.com/office/drawing/2014/main" val="1857864151"/>
                    </a:ext>
                  </a:extLst>
                </a:gridCol>
                <a:gridCol w="890246">
                  <a:extLst>
                    <a:ext uri="{9D8B030D-6E8A-4147-A177-3AD203B41FA5}">
                      <a16:colId xmlns:a16="http://schemas.microsoft.com/office/drawing/2014/main" val="4025260712"/>
                    </a:ext>
                  </a:extLst>
                </a:gridCol>
              </a:tblGrid>
              <a:tr h="389874">
                <a:tc>
                  <a:txBody>
                    <a:bodyPr/>
                    <a:lstStyle/>
                    <a:p>
                      <a:pPr algn="l" fontAlgn="base"/>
                      <a:r>
                        <a:rPr lang="en-GB" sz="1200" b="1" i="0">
                          <a:solidFill>
                            <a:srgbClr val="FFFFFF"/>
                          </a:solidFill>
                          <a:effectLst/>
                          <a:latin typeface="Calibri" panose="020F0502020204030204" pitchFamily="34" charset="0"/>
                        </a:rPr>
                        <a:t>Assessment against Final Ockenden </a:t>
                      </a:r>
                    </a:p>
                    <a:p>
                      <a:pPr algn="l" fontAlgn="base"/>
                      <a:r>
                        <a:rPr lang="en-GB" sz="1200" b="1" i="0">
                          <a:solidFill>
                            <a:srgbClr val="FFFFFF"/>
                          </a:solidFill>
                          <a:effectLst/>
                          <a:latin typeface="Calibri" panose="020F0502020204030204" pitchFamily="34" charset="0"/>
                        </a:rPr>
                        <a:t>Immediate and Essential Action (IEA)​</a:t>
                      </a:r>
                      <a:endParaRPr lang="en-GB" sz="1200" b="1" i="0">
                        <a:solidFill>
                          <a:srgbClr val="FFFFFF"/>
                        </a:solidFill>
                        <a:effectLst/>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45872" cap="flat" cmpd="sng" algn="ctr">
                      <a:solidFill>
                        <a:srgbClr val="FFFFFF"/>
                      </a:solidFill>
                      <a:prstDash val="solid"/>
                      <a:round/>
                      <a:headEnd type="none" w="med" len="med"/>
                      <a:tailEnd type="none" w="med" len="med"/>
                    </a:lnB>
                    <a:solidFill>
                      <a:srgbClr val="4F81BD"/>
                    </a:solidFill>
                  </a:tcPr>
                </a:tc>
                <a:tc>
                  <a:txBody>
                    <a:bodyPr/>
                    <a:lstStyle/>
                    <a:p>
                      <a:pPr algn="l" fontAlgn="base"/>
                      <a:r>
                        <a:rPr lang="en-US" sz="700" b="1" i="0" err="1">
                          <a:solidFill>
                            <a:srgbClr val="FFFFFF"/>
                          </a:solidFill>
                          <a:effectLst/>
                          <a:latin typeface="Calibri"/>
                        </a:rPr>
                        <a:t>FullyCompliant</a:t>
                      </a:r>
                      <a:r>
                        <a:rPr lang="en-US" sz="700" b="1" i="0">
                          <a:solidFill>
                            <a:srgbClr val="FFFFFF"/>
                          </a:solidFill>
                          <a:effectLst/>
                          <a:latin typeface="Calibri"/>
                        </a:rPr>
                        <a:t> ​</a:t>
                      </a:r>
                      <a:endParaRPr lang="en-US" sz="1300" b="1" i="0">
                        <a:solidFill>
                          <a:srgbClr val="FFFFFF"/>
                        </a:solidFill>
                        <a:effectLst/>
                        <a:latin typeface="Calibri"/>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45872" cap="flat" cmpd="sng" algn="ctr">
                      <a:solidFill>
                        <a:srgbClr val="FFFFFF"/>
                      </a:solidFill>
                      <a:prstDash val="solid"/>
                      <a:round/>
                      <a:headEnd type="none" w="med" len="med"/>
                      <a:tailEnd type="none" w="med" len="med"/>
                    </a:lnB>
                    <a:solidFill>
                      <a:srgbClr val="4F81BD"/>
                    </a:solidFill>
                  </a:tcPr>
                </a:tc>
                <a:tc>
                  <a:txBody>
                    <a:bodyPr/>
                    <a:lstStyle/>
                    <a:p>
                      <a:pPr algn="l" fontAlgn="base"/>
                      <a:r>
                        <a:rPr lang="en-US" sz="700" b="1" i="0" u="none" strike="noStrike">
                          <a:solidFill>
                            <a:srgbClr val="FFFFFF"/>
                          </a:solidFill>
                          <a:effectLst/>
                          <a:latin typeface="Calibri"/>
                        </a:rPr>
                        <a:t>Partially</a:t>
                      </a:r>
                      <a:r>
                        <a:rPr lang="en-US" sz="700" b="1" i="0">
                          <a:solidFill>
                            <a:srgbClr val="FFFFFF"/>
                          </a:solidFill>
                          <a:effectLst/>
                          <a:latin typeface="Calibri"/>
                        </a:rPr>
                        <a:t>​</a:t>
                      </a:r>
                      <a:endParaRPr lang="en-US" sz="1300" b="1" i="0">
                        <a:solidFill>
                          <a:srgbClr val="FFFFFF"/>
                        </a:solidFill>
                        <a:effectLst/>
                        <a:latin typeface="Calibri"/>
                      </a:endParaRPr>
                    </a:p>
                    <a:p>
                      <a:pPr algn="l" fontAlgn="base"/>
                      <a:r>
                        <a:rPr lang="en-US" sz="700" b="1" i="0" u="none" strike="noStrike">
                          <a:solidFill>
                            <a:srgbClr val="FFFFFF"/>
                          </a:solidFill>
                          <a:effectLst/>
                          <a:latin typeface="Calibri"/>
                        </a:rPr>
                        <a:t>Compliant </a:t>
                      </a:r>
                      <a:r>
                        <a:rPr lang="en-US" sz="700" b="1" i="0">
                          <a:solidFill>
                            <a:srgbClr val="FFFFFF"/>
                          </a:solidFill>
                          <a:effectLst/>
                          <a:latin typeface="Calibri"/>
                        </a:rPr>
                        <a:t>​</a:t>
                      </a:r>
                      <a:endParaRPr lang="en-US" sz="1300" b="1" i="0">
                        <a:solidFill>
                          <a:srgbClr val="FFFFFF"/>
                        </a:solidFill>
                        <a:effectLst/>
                        <a:latin typeface="Calibri"/>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45872" cap="flat" cmpd="sng" algn="ctr">
                      <a:solidFill>
                        <a:srgbClr val="FFFFFF"/>
                      </a:solidFill>
                      <a:prstDash val="solid"/>
                      <a:round/>
                      <a:headEnd type="none" w="med" len="med"/>
                      <a:tailEnd type="none" w="med" len="med"/>
                    </a:lnB>
                    <a:solidFill>
                      <a:srgbClr val="4F81BD"/>
                    </a:solidFill>
                  </a:tcPr>
                </a:tc>
                <a:tc>
                  <a:txBody>
                    <a:bodyPr/>
                    <a:lstStyle/>
                    <a:p>
                      <a:pPr algn="l" fontAlgn="base"/>
                      <a:r>
                        <a:rPr lang="en-US" sz="700" b="1" i="0">
                          <a:solidFill>
                            <a:srgbClr val="FFFFFF"/>
                          </a:solidFill>
                          <a:effectLst/>
                          <a:latin typeface="Calibri"/>
                        </a:rPr>
                        <a:t>Non​</a:t>
                      </a:r>
                      <a:endParaRPr lang="en-US" sz="1300" b="1" i="0">
                        <a:solidFill>
                          <a:srgbClr val="FFFFFF"/>
                        </a:solidFill>
                        <a:effectLst/>
                        <a:latin typeface="Calibri"/>
                      </a:endParaRPr>
                    </a:p>
                    <a:p>
                      <a:pPr algn="l" fontAlgn="base"/>
                      <a:r>
                        <a:rPr lang="en-US" sz="700" b="1" i="0">
                          <a:solidFill>
                            <a:srgbClr val="FFFFFF"/>
                          </a:solidFill>
                          <a:effectLst/>
                          <a:latin typeface="Calibri"/>
                        </a:rPr>
                        <a:t>Compliant ​</a:t>
                      </a:r>
                      <a:endParaRPr lang="en-US" sz="1300" b="1" i="0">
                        <a:solidFill>
                          <a:srgbClr val="FFFFFF"/>
                        </a:solidFill>
                        <a:effectLst/>
                        <a:latin typeface="Calibri"/>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45872"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2283339134"/>
                  </a:ext>
                </a:extLst>
              </a:tr>
              <a:tr h="283864">
                <a:tc>
                  <a:txBody>
                    <a:bodyPr/>
                    <a:lstStyle/>
                    <a:p>
                      <a:pPr algn="l" fontAlgn="base"/>
                      <a:r>
                        <a:rPr lang="en-GB" sz="700" b="1" i="0">
                          <a:solidFill>
                            <a:srgbClr val="000000"/>
                          </a:solidFill>
                          <a:effectLst/>
                          <a:latin typeface="Calibri"/>
                        </a:rPr>
                        <a:t>Immediate &amp; Essential  Theme 1 – Workforce </a:t>
                      </a:r>
                      <a:r>
                        <a:rPr lang="en-GB" sz="700" b="1" i="0">
                          <a:solidFill>
                            <a:srgbClr val="FFFFFF"/>
                          </a:solidFill>
                          <a:effectLst/>
                          <a:latin typeface="Calibri"/>
                        </a:rPr>
                        <a:t>​</a:t>
                      </a:r>
                    </a:p>
                    <a:p>
                      <a:pPr algn="l" fontAlgn="base"/>
                      <a:r>
                        <a:rPr lang="en-GB" sz="700" b="1" i="0">
                          <a:solidFill>
                            <a:srgbClr val="000000"/>
                          </a:solidFill>
                          <a:effectLst/>
                          <a:latin typeface="Calibri"/>
                        </a:rPr>
                        <a:t>4 Actions – 2 for delivery at provider level </a:t>
                      </a:r>
                      <a:r>
                        <a:rPr lang="en-GB" sz="700" b="1" i="0">
                          <a:solidFill>
                            <a:srgbClr val="FFFFFF"/>
                          </a:solidFill>
                          <a:effectLst/>
                          <a:latin typeface="Calibri"/>
                        </a:rPr>
                        <a:t>​</a:t>
                      </a: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45872"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C6D9F1"/>
                    </a:solidFill>
                  </a:tcPr>
                </a:tc>
                <a:tc>
                  <a:txBody>
                    <a:bodyPr/>
                    <a:lstStyle/>
                    <a:p>
                      <a:pPr algn="l" fontAlgn="base"/>
                      <a:r>
                        <a:rPr lang="en-US" sz="700" b="0" i="0">
                          <a:solidFill>
                            <a:srgbClr val="000000"/>
                          </a:solidFill>
                          <a:effectLst/>
                          <a:latin typeface="Calibri"/>
                        </a:rPr>
                        <a:t>1​</a:t>
                      </a:r>
                      <a:endParaRPr lang="en-US" sz="1300" b="0" i="0">
                        <a:solidFill>
                          <a:srgbClr val="000000"/>
                        </a:solidFill>
                        <a:effectLst/>
                        <a:latin typeface="Calibri"/>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45872"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00B050"/>
                    </a:solidFill>
                  </a:tcPr>
                </a:tc>
                <a:tc>
                  <a:txBody>
                    <a:bodyPr/>
                    <a:lstStyle/>
                    <a:p>
                      <a:pPr algn="l" fontAlgn="base"/>
                      <a:r>
                        <a:rPr lang="en-US" sz="700" b="0" i="0">
                          <a:solidFill>
                            <a:srgbClr val="000000"/>
                          </a:solidFill>
                          <a:effectLst/>
                          <a:latin typeface="Calibri"/>
                        </a:rPr>
                        <a:t>1​</a:t>
                      </a:r>
                      <a:endParaRPr lang="en-US" sz="1300" b="0" i="0">
                        <a:solidFill>
                          <a:srgbClr val="000000"/>
                        </a:solidFill>
                        <a:effectLst/>
                        <a:latin typeface="Calibri"/>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45872"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C000"/>
                    </a:solidFill>
                  </a:tcPr>
                </a:tc>
                <a:tc>
                  <a:txBody>
                    <a:bodyPr/>
                    <a:lstStyle/>
                    <a:p>
                      <a:pPr algn="l" fontAlgn="auto"/>
                      <a:r>
                        <a:rPr lang="en-US" sz="700" b="0" i="0">
                          <a:solidFill>
                            <a:srgbClr val="000000"/>
                          </a:solidFill>
                          <a:effectLst/>
                          <a:latin typeface="Calibri"/>
                        </a:rPr>
                        <a:t>​</a:t>
                      </a: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45872"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891607078"/>
                  </a:ext>
                </a:extLst>
              </a:tr>
              <a:tr h="283864">
                <a:tc>
                  <a:txBody>
                    <a:bodyPr/>
                    <a:lstStyle/>
                    <a:p>
                      <a:pPr algn="l" fontAlgn="base"/>
                      <a:r>
                        <a:rPr lang="en-GB" sz="700" b="1" i="0">
                          <a:solidFill>
                            <a:srgbClr val="000000"/>
                          </a:solidFill>
                          <a:effectLst/>
                          <a:latin typeface="Calibri"/>
                        </a:rPr>
                        <a:t>Immediate &amp; Essential Theme 2 - Training</a:t>
                      </a:r>
                      <a:r>
                        <a:rPr lang="en-GB" sz="700" b="1" i="0">
                          <a:solidFill>
                            <a:srgbClr val="FFFFFF"/>
                          </a:solidFill>
                          <a:effectLst/>
                          <a:latin typeface="Calibri"/>
                        </a:rPr>
                        <a:t>​</a:t>
                      </a:r>
                    </a:p>
                    <a:p>
                      <a:pPr algn="l" fontAlgn="base"/>
                      <a:r>
                        <a:rPr lang="en-GB" sz="700" b="1" i="0">
                          <a:solidFill>
                            <a:srgbClr val="000000"/>
                          </a:solidFill>
                          <a:effectLst/>
                          <a:latin typeface="Calibri"/>
                        </a:rPr>
                        <a:t>7 Actions – 6 for delivery at provider level </a:t>
                      </a:r>
                      <a:r>
                        <a:rPr lang="en-GB" sz="700" b="1" i="0">
                          <a:solidFill>
                            <a:srgbClr val="FFFFFF"/>
                          </a:solidFill>
                          <a:effectLst/>
                          <a:latin typeface="Calibri"/>
                        </a:rPr>
                        <a:t>​</a:t>
                      </a: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C6D9F1"/>
                    </a:solidFill>
                  </a:tcPr>
                </a:tc>
                <a:tc>
                  <a:txBody>
                    <a:bodyPr/>
                    <a:lstStyle/>
                    <a:p>
                      <a:pPr algn="l" fontAlgn="base"/>
                      <a:r>
                        <a:rPr lang="en-US" sz="700" b="0" i="0">
                          <a:solidFill>
                            <a:srgbClr val="000000"/>
                          </a:solidFill>
                          <a:effectLst/>
                          <a:latin typeface="Calibri"/>
                        </a:rPr>
                        <a:t>1​</a:t>
                      </a:r>
                      <a:endParaRPr lang="en-US" sz="1300" b="0" i="0">
                        <a:solidFill>
                          <a:srgbClr val="000000"/>
                        </a:solidFill>
                        <a:effectLst/>
                        <a:latin typeface="Calibri"/>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00B050"/>
                    </a:solidFill>
                  </a:tcPr>
                </a:tc>
                <a:tc>
                  <a:txBody>
                    <a:bodyPr/>
                    <a:lstStyle/>
                    <a:p>
                      <a:pPr algn="l" fontAlgn="base"/>
                      <a:r>
                        <a:rPr lang="en-US" sz="700" b="0" i="0">
                          <a:solidFill>
                            <a:srgbClr val="000000"/>
                          </a:solidFill>
                          <a:effectLst/>
                          <a:latin typeface="Calibri"/>
                        </a:rPr>
                        <a:t>2​</a:t>
                      </a:r>
                      <a:endParaRPr lang="en-US" sz="1300" b="0" i="0">
                        <a:solidFill>
                          <a:srgbClr val="000000"/>
                        </a:solidFill>
                        <a:effectLst/>
                        <a:latin typeface="Calibri"/>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C000"/>
                    </a:solidFill>
                  </a:tcPr>
                </a:tc>
                <a:tc>
                  <a:txBody>
                    <a:bodyPr/>
                    <a:lstStyle/>
                    <a:p>
                      <a:pPr algn="l" fontAlgn="base"/>
                      <a:r>
                        <a:rPr lang="en-US" sz="700" b="0" i="0">
                          <a:solidFill>
                            <a:srgbClr val="000000"/>
                          </a:solidFill>
                          <a:effectLst/>
                          <a:latin typeface="Calibri"/>
                        </a:rPr>
                        <a:t>3​</a:t>
                      </a:r>
                      <a:endParaRPr lang="en-US" sz="1300" b="0" i="0">
                        <a:solidFill>
                          <a:srgbClr val="000000"/>
                        </a:solidFill>
                        <a:effectLst/>
                        <a:latin typeface="Calibri"/>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694710411"/>
                  </a:ext>
                </a:extLst>
              </a:tr>
              <a:tr h="283864">
                <a:tc>
                  <a:txBody>
                    <a:bodyPr/>
                    <a:lstStyle/>
                    <a:p>
                      <a:pPr algn="l" fontAlgn="base"/>
                      <a:r>
                        <a:rPr lang="en-GB" sz="700" b="1" i="0">
                          <a:solidFill>
                            <a:srgbClr val="000000"/>
                          </a:solidFill>
                          <a:effectLst/>
                          <a:latin typeface="Calibri"/>
                        </a:rPr>
                        <a:t>Immediate &amp; Essential Theme 3 – Safe Staffing</a:t>
                      </a:r>
                      <a:r>
                        <a:rPr lang="en-GB" sz="700" b="1" i="0">
                          <a:solidFill>
                            <a:srgbClr val="FFFFFF"/>
                          </a:solidFill>
                          <a:effectLst/>
                          <a:latin typeface="Calibri"/>
                        </a:rPr>
                        <a:t>​</a:t>
                      </a:r>
                    </a:p>
                    <a:p>
                      <a:pPr algn="l" fontAlgn="base"/>
                      <a:r>
                        <a:rPr lang="en-GB" sz="700" b="1" i="0">
                          <a:solidFill>
                            <a:srgbClr val="000000"/>
                          </a:solidFill>
                          <a:effectLst/>
                          <a:latin typeface="Calibri"/>
                        </a:rPr>
                        <a:t>10 actions – 10 for delivery at provider level </a:t>
                      </a:r>
                      <a:r>
                        <a:rPr lang="en-GB" sz="700" b="1" i="0">
                          <a:solidFill>
                            <a:srgbClr val="FFFFFF"/>
                          </a:solidFill>
                          <a:effectLst/>
                          <a:latin typeface="Calibri"/>
                        </a:rPr>
                        <a:t>​</a:t>
                      </a: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C6D9F1"/>
                    </a:solidFill>
                  </a:tcPr>
                </a:tc>
                <a:tc>
                  <a:txBody>
                    <a:bodyPr/>
                    <a:lstStyle/>
                    <a:p>
                      <a:pPr algn="l" fontAlgn="base"/>
                      <a:r>
                        <a:rPr lang="en-US" sz="700" b="0" i="0">
                          <a:solidFill>
                            <a:srgbClr val="000000"/>
                          </a:solidFill>
                          <a:effectLst/>
                          <a:latin typeface="Calibri"/>
                        </a:rPr>
                        <a:t>7​</a:t>
                      </a:r>
                      <a:endParaRPr lang="en-US" sz="1300" b="0" i="0">
                        <a:solidFill>
                          <a:srgbClr val="000000"/>
                        </a:solidFill>
                        <a:effectLst/>
                        <a:latin typeface="Calibri"/>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00B050"/>
                    </a:solidFill>
                  </a:tcPr>
                </a:tc>
                <a:tc>
                  <a:txBody>
                    <a:bodyPr/>
                    <a:lstStyle/>
                    <a:p>
                      <a:pPr algn="l" fontAlgn="base"/>
                      <a:r>
                        <a:rPr lang="en-US" sz="700" b="0" i="0">
                          <a:solidFill>
                            <a:srgbClr val="000000"/>
                          </a:solidFill>
                          <a:effectLst/>
                          <a:latin typeface="Calibri"/>
                        </a:rPr>
                        <a:t>3​</a:t>
                      </a:r>
                      <a:endParaRPr lang="en-US" sz="1300" b="0" i="0">
                        <a:solidFill>
                          <a:srgbClr val="000000"/>
                        </a:solidFill>
                        <a:effectLst/>
                        <a:latin typeface="Calibri"/>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C000"/>
                    </a:solidFill>
                  </a:tcPr>
                </a:tc>
                <a:tc>
                  <a:txBody>
                    <a:bodyPr/>
                    <a:lstStyle/>
                    <a:p>
                      <a:pPr algn="l" fontAlgn="auto"/>
                      <a:r>
                        <a:rPr lang="en-US" sz="700" b="0" i="0">
                          <a:solidFill>
                            <a:srgbClr val="000000"/>
                          </a:solidFill>
                          <a:effectLst/>
                          <a:latin typeface="Calibri"/>
                        </a:rPr>
                        <a:t>​</a:t>
                      </a: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2056342908"/>
                  </a:ext>
                </a:extLst>
              </a:tr>
              <a:tr h="404027">
                <a:tc>
                  <a:txBody>
                    <a:bodyPr/>
                    <a:lstStyle/>
                    <a:p>
                      <a:pPr algn="l" fontAlgn="base"/>
                      <a:r>
                        <a:rPr lang="en-GB" sz="700" b="1" i="0">
                          <a:solidFill>
                            <a:srgbClr val="000000"/>
                          </a:solidFill>
                          <a:effectLst/>
                          <a:latin typeface="Calibri"/>
                        </a:rPr>
                        <a:t>Immediate &amp; Essential Theme 4 – Escalation &amp; Accountability </a:t>
                      </a:r>
                      <a:r>
                        <a:rPr lang="en-GB" sz="700" b="1" i="0">
                          <a:solidFill>
                            <a:srgbClr val="FFFFFF"/>
                          </a:solidFill>
                          <a:effectLst/>
                          <a:latin typeface="Calibri"/>
                        </a:rPr>
                        <a:t>​</a:t>
                      </a:r>
                    </a:p>
                    <a:p>
                      <a:pPr algn="l" fontAlgn="base"/>
                      <a:r>
                        <a:rPr lang="en-GB" sz="700" b="1" i="0">
                          <a:solidFill>
                            <a:srgbClr val="000000"/>
                          </a:solidFill>
                          <a:effectLst/>
                          <a:latin typeface="Calibri"/>
                        </a:rPr>
                        <a:t>5 actions – 5 for delivery at provider level </a:t>
                      </a:r>
                      <a:r>
                        <a:rPr lang="en-GB" sz="700" b="1" i="0">
                          <a:solidFill>
                            <a:srgbClr val="FFFFFF"/>
                          </a:solidFill>
                          <a:effectLst/>
                          <a:latin typeface="Calibri"/>
                        </a:rPr>
                        <a:t>​</a:t>
                      </a: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C6D9F1"/>
                    </a:solidFill>
                  </a:tcPr>
                </a:tc>
                <a:tc>
                  <a:txBody>
                    <a:bodyPr/>
                    <a:lstStyle/>
                    <a:p>
                      <a:pPr algn="l" fontAlgn="base"/>
                      <a:r>
                        <a:rPr lang="en-US" sz="700" b="0" i="0">
                          <a:solidFill>
                            <a:srgbClr val="000000"/>
                          </a:solidFill>
                          <a:effectLst/>
                          <a:latin typeface="Calibri"/>
                        </a:rPr>
                        <a:t>4​</a:t>
                      </a:r>
                      <a:endParaRPr lang="en-US" sz="1300" b="0" i="0">
                        <a:solidFill>
                          <a:srgbClr val="000000"/>
                        </a:solidFill>
                        <a:effectLst/>
                        <a:latin typeface="Calibri"/>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00B050"/>
                    </a:solidFill>
                  </a:tcPr>
                </a:tc>
                <a:tc>
                  <a:txBody>
                    <a:bodyPr/>
                    <a:lstStyle/>
                    <a:p>
                      <a:pPr algn="l" fontAlgn="base"/>
                      <a:r>
                        <a:rPr lang="en-US" sz="700" b="0" i="0">
                          <a:solidFill>
                            <a:srgbClr val="000000"/>
                          </a:solidFill>
                          <a:effectLst/>
                          <a:latin typeface="Calibri"/>
                        </a:rPr>
                        <a:t>1​</a:t>
                      </a:r>
                      <a:endParaRPr lang="en-US" sz="1300" b="0" i="0">
                        <a:solidFill>
                          <a:srgbClr val="000000"/>
                        </a:solidFill>
                        <a:effectLst/>
                        <a:latin typeface="Calibri"/>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C000"/>
                    </a:solidFill>
                  </a:tcPr>
                </a:tc>
                <a:tc>
                  <a:txBody>
                    <a:bodyPr/>
                    <a:lstStyle/>
                    <a:p>
                      <a:pPr algn="l" fontAlgn="auto"/>
                      <a:r>
                        <a:rPr lang="en-US" sz="700" b="0" i="0">
                          <a:solidFill>
                            <a:srgbClr val="000000"/>
                          </a:solidFill>
                          <a:effectLst/>
                          <a:latin typeface="Calibri"/>
                        </a:rPr>
                        <a:t>​</a:t>
                      </a: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09997557"/>
                  </a:ext>
                </a:extLst>
              </a:tr>
              <a:tr h="404027">
                <a:tc>
                  <a:txBody>
                    <a:bodyPr/>
                    <a:lstStyle/>
                    <a:p>
                      <a:pPr algn="l" fontAlgn="base"/>
                      <a:r>
                        <a:rPr lang="en-GB" sz="700" b="1" i="0">
                          <a:solidFill>
                            <a:srgbClr val="000000"/>
                          </a:solidFill>
                          <a:effectLst/>
                          <a:latin typeface="Calibri"/>
                        </a:rPr>
                        <a:t>Immediate &amp; Essential Theme 5 – Clinical Governance &amp; Leadership</a:t>
                      </a:r>
                      <a:r>
                        <a:rPr lang="en-GB" sz="700" b="1" i="0">
                          <a:solidFill>
                            <a:srgbClr val="FFFFFF"/>
                          </a:solidFill>
                          <a:effectLst/>
                          <a:latin typeface="Calibri"/>
                        </a:rPr>
                        <a:t>​</a:t>
                      </a:r>
                    </a:p>
                    <a:p>
                      <a:pPr algn="l" fontAlgn="base"/>
                      <a:r>
                        <a:rPr lang="en-GB" sz="700" b="1" i="0">
                          <a:solidFill>
                            <a:srgbClr val="000000"/>
                          </a:solidFill>
                          <a:effectLst/>
                          <a:latin typeface="Calibri"/>
                        </a:rPr>
                        <a:t>7 actions – 7 for delivery at provider level  </a:t>
                      </a:r>
                      <a:r>
                        <a:rPr lang="en-GB" sz="700" b="1" i="0">
                          <a:solidFill>
                            <a:srgbClr val="FFFFFF"/>
                          </a:solidFill>
                          <a:effectLst/>
                          <a:latin typeface="Calibri"/>
                        </a:rPr>
                        <a:t>​</a:t>
                      </a: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C6D9F1"/>
                    </a:solidFill>
                  </a:tcPr>
                </a:tc>
                <a:tc>
                  <a:txBody>
                    <a:bodyPr/>
                    <a:lstStyle/>
                    <a:p>
                      <a:pPr algn="l" fontAlgn="base"/>
                      <a:r>
                        <a:rPr lang="en-US" sz="700" b="0" i="0">
                          <a:solidFill>
                            <a:srgbClr val="000000"/>
                          </a:solidFill>
                          <a:effectLst/>
                          <a:latin typeface="Calibri"/>
                        </a:rPr>
                        <a:t>5​</a:t>
                      </a:r>
                      <a:endParaRPr lang="en-US" sz="1300" b="0" i="0">
                        <a:solidFill>
                          <a:srgbClr val="000000"/>
                        </a:solidFill>
                        <a:effectLst/>
                        <a:latin typeface="Calibri"/>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00B050"/>
                    </a:solidFill>
                  </a:tcPr>
                </a:tc>
                <a:tc>
                  <a:txBody>
                    <a:bodyPr/>
                    <a:lstStyle/>
                    <a:p>
                      <a:pPr algn="l" fontAlgn="base"/>
                      <a:r>
                        <a:rPr lang="en-US" sz="700" b="0" i="0">
                          <a:solidFill>
                            <a:srgbClr val="000000"/>
                          </a:solidFill>
                          <a:effectLst/>
                          <a:latin typeface="Calibri"/>
                        </a:rPr>
                        <a:t>1​</a:t>
                      </a:r>
                      <a:endParaRPr lang="en-US" sz="1300" b="0" i="0">
                        <a:solidFill>
                          <a:srgbClr val="000000"/>
                        </a:solidFill>
                        <a:effectLst/>
                        <a:latin typeface="Calibri"/>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C000"/>
                    </a:solidFill>
                  </a:tcPr>
                </a:tc>
                <a:tc>
                  <a:txBody>
                    <a:bodyPr/>
                    <a:lstStyle/>
                    <a:p>
                      <a:pPr algn="l" fontAlgn="base"/>
                      <a:r>
                        <a:rPr lang="en-US" sz="700" b="0" i="0">
                          <a:solidFill>
                            <a:srgbClr val="000000"/>
                          </a:solidFill>
                          <a:effectLst/>
                          <a:latin typeface="Calibri"/>
                        </a:rPr>
                        <a:t>1​</a:t>
                      </a:r>
                      <a:endParaRPr lang="en-US" sz="1300" b="0" i="0">
                        <a:solidFill>
                          <a:srgbClr val="000000"/>
                        </a:solidFill>
                        <a:effectLst/>
                        <a:latin typeface="Calibri"/>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3711777171"/>
                  </a:ext>
                </a:extLst>
              </a:tr>
              <a:tr h="404027">
                <a:tc>
                  <a:txBody>
                    <a:bodyPr/>
                    <a:lstStyle/>
                    <a:p>
                      <a:pPr algn="l" fontAlgn="base"/>
                      <a:r>
                        <a:rPr lang="en-GB" sz="700" b="1" i="0">
                          <a:solidFill>
                            <a:srgbClr val="000000"/>
                          </a:solidFill>
                          <a:effectLst/>
                          <a:latin typeface="Calibri"/>
                        </a:rPr>
                        <a:t>Immediate &amp; Essential Theme 6 – Clinical Governance Incident Investigations &amp;Complaints </a:t>
                      </a:r>
                      <a:r>
                        <a:rPr lang="en-GB" sz="700" b="1" i="0">
                          <a:solidFill>
                            <a:srgbClr val="FFFFFF"/>
                          </a:solidFill>
                          <a:effectLst/>
                          <a:latin typeface="Calibri"/>
                        </a:rPr>
                        <a:t>​</a:t>
                      </a:r>
                    </a:p>
                    <a:p>
                      <a:pPr algn="l" fontAlgn="base"/>
                      <a:r>
                        <a:rPr lang="en-GB" sz="700" b="1" i="0" u="none" strike="noStrike">
                          <a:solidFill>
                            <a:srgbClr val="000000"/>
                          </a:solidFill>
                          <a:effectLst/>
                          <a:latin typeface="Calibri"/>
                        </a:rPr>
                        <a:t>7 actions – 7 for delivery at provider level  </a:t>
                      </a:r>
                      <a:r>
                        <a:rPr lang="en-GB" sz="700" b="1" i="0">
                          <a:solidFill>
                            <a:srgbClr val="FFFFFF"/>
                          </a:solidFill>
                          <a:effectLst/>
                          <a:latin typeface="Calibri"/>
                        </a:rPr>
                        <a:t>​</a:t>
                      </a: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C6D9F1"/>
                    </a:solidFill>
                  </a:tcPr>
                </a:tc>
                <a:tc>
                  <a:txBody>
                    <a:bodyPr/>
                    <a:lstStyle/>
                    <a:p>
                      <a:pPr algn="l" fontAlgn="base"/>
                      <a:r>
                        <a:rPr lang="en-US" sz="700" b="0" i="0">
                          <a:solidFill>
                            <a:srgbClr val="000000"/>
                          </a:solidFill>
                          <a:effectLst/>
                          <a:latin typeface="Calibri"/>
                        </a:rPr>
                        <a:t>4​</a:t>
                      </a:r>
                      <a:endParaRPr lang="en-US" sz="1300" b="0" i="0">
                        <a:solidFill>
                          <a:srgbClr val="000000"/>
                        </a:solidFill>
                        <a:effectLst/>
                        <a:latin typeface="Calibri"/>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00B050"/>
                    </a:solidFill>
                  </a:tcPr>
                </a:tc>
                <a:tc>
                  <a:txBody>
                    <a:bodyPr/>
                    <a:lstStyle/>
                    <a:p>
                      <a:pPr algn="l" fontAlgn="base"/>
                      <a:r>
                        <a:rPr lang="en-US" sz="700" b="0" i="0">
                          <a:solidFill>
                            <a:srgbClr val="000000"/>
                          </a:solidFill>
                          <a:effectLst/>
                          <a:latin typeface="Calibri"/>
                        </a:rPr>
                        <a:t>2​</a:t>
                      </a:r>
                      <a:endParaRPr lang="en-US" sz="1300" b="0" i="0">
                        <a:solidFill>
                          <a:srgbClr val="000000"/>
                        </a:solidFill>
                        <a:effectLst/>
                        <a:latin typeface="Calibri"/>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C000"/>
                    </a:solidFill>
                  </a:tcPr>
                </a:tc>
                <a:tc>
                  <a:txBody>
                    <a:bodyPr/>
                    <a:lstStyle/>
                    <a:p>
                      <a:pPr algn="l" fontAlgn="base"/>
                      <a:r>
                        <a:rPr lang="en-US" sz="700" b="0" i="0">
                          <a:solidFill>
                            <a:srgbClr val="000000"/>
                          </a:solidFill>
                          <a:effectLst/>
                          <a:latin typeface="Calibri"/>
                        </a:rPr>
                        <a:t>1​</a:t>
                      </a:r>
                      <a:endParaRPr lang="en-US" sz="1300" b="0" i="0">
                        <a:solidFill>
                          <a:srgbClr val="000000"/>
                        </a:solidFill>
                        <a:effectLst/>
                        <a:latin typeface="Calibri"/>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2145078916"/>
                  </a:ext>
                </a:extLst>
              </a:tr>
              <a:tr h="404027">
                <a:tc>
                  <a:txBody>
                    <a:bodyPr/>
                    <a:lstStyle/>
                    <a:p>
                      <a:pPr algn="l" fontAlgn="base"/>
                      <a:r>
                        <a:rPr lang="en-GB" sz="700" b="1" i="0">
                          <a:solidFill>
                            <a:srgbClr val="000000"/>
                          </a:solidFill>
                          <a:effectLst/>
                          <a:latin typeface="Calibri"/>
                        </a:rPr>
                        <a:t>Immediate &amp; Essential Theme 7 – Learning from Maternal Deaths</a:t>
                      </a:r>
                      <a:r>
                        <a:rPr lang="en-GB" sz="700" b="1" i="0">
                          <a:solidFill>
                            <a:srgbClr val="FFFFFF"/>
                          </a:solidFill>
                          <a:effectLst/>
                          <a:latin typeface="Calibri"/>
                        </a:rPr>
                        <a:t>​</a:t>
                      </a:r>
                    </a:p>
                    <a:p>
                      <a:pPr algn="l" fontAlgn="base"/>
                      <a:r>
                        <a:rPr lang="en-GB" sz="700" b="1" i="0">
                          <a:solidFill>
                            <a:srgbClr val="000000"/>
                          </a:solidFill>
                          <a:effectLst/>
                          <a:latin typeface="Calibri"/>
                        </a:rPr>
                        <a:t>3 actions – 2 for delivery at provider level </a:t>
                      </a:r>
                      <a:r>
                        <a:rPr lang="en-GB" sz="700" b="1" i="0">
                          <a:solidFill>
                            <a:srgbClr val="FFFFFF"/>
                          </a:solidFill>
                          <a:effectLst/>
                          <a:latin typeface="Calibri"/>
                        </a:rPr>
                        <a:t>​</a:t>
                      </a: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C6D9F1"/>
                    </a:solidFill>
                  </a:tcPr>
                </a:tc>
                <a:tc>
                  <a:txBody>
                    <a:bodyPr/>
                    <a:lstStyle/>
                    <a:p>
                      <a:pPr algn="l" fontAlgn="base"/>
                      <a:r>
                        <a:rPr lang="en-US" sz="700" b="0" i="0">
                          <a:solidFill>
                            <a:srgbClr val="000000"/>
                          </a:solidFill>
                          <a:effectLst/>
                          <a:latin typeface="Calibri"/>
                        </a:rPr>
                        <a:t>2​</a:t>
                      </a:r>
                      <a:endParaRPr lang="en-US" sz="1300" b="0" i="0">
                        <a:solidFill>
                          <a:srgbClr val="000000"/>
                        </a:solidFill>
                        <a:effectLst/>
                        <a:latin typeface="Calibri"/>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00B050"/>
                    </a:solidFill>
                  </a:tcPr>
                </a:tc>
                <a:tc>
                  <a:txBody>
                    <a:bodyPr/>
                    <a:lstStyle/>
                    <a:p>
                      <a:pPr algn="l" fontAlgn="auto"/>
                      <a:r>
                        <a:rPr lang="en-US" sz="700" b="0" i="0">
                          <a:solidFill>
                            <a:srgbClr val="000000"/>
                          </a:solidFill>
                          <a:effectLst/>
                          <a:latin typeface="Calibri"/>
                        </a:rPr>
                        <a:t>​</a:t>
                      </a: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C000"/>
                    </a:solidFill>
                  </a:tcPr>
                </a:tc>
                <a:tc>
                  <a:txBody>
                    <a:bodyPr/>
                    <a:lstStyle/>
                    <a:p>
                      <a:pPr algn="l" fontAlgn="auto"/>
                      <a:r>
                        <a:rPr lang="en-US" sz="700" b="0" i="0">
                          <a:solidFill>
                            <a:srgbClr val="000000"/>
                          </a:solidFill>
                          <a:effectLst/>
                          <a:latin typeface="Calibri"/>
                        </a:rPr>
                        <a:t>​</a:t>
                      </a: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3082756235"/>
                  </a:ext>
                </a:extLst>
              </a:tr>
              <a:tr h="283864">
                <a:tc>
                  <a:txBody>
                    <a:bodyPr/>
                    <a:lstStyle/>
                    <a:p>
                      <a:pPr algn="l" fontAlgn="base"/>
                      <a:r>
                        <a:rPr lang="en-GB" sz="700" b="1" i="0">
                          <a:solidFill>
                            <a:srgbClr val="000000"/>
                          </a:solidFill>
                          <a:effectLst/>
                          <a:latin typeface="Calibri" panose="020F0502020204030204" pitchFamily="34" charset="0"/>
                        </a:rPr>
                        <a:t>Immediate &amp; Essential Theme 8 – MDT Training </a:t>
                      </a:r>
                      <a:r>
                        <a:rPr lang="en-GB" sz="700" b="1" i="0">
                          <a:solidFill>
                            <a:srgbClr val="FFFFFF"/>
                          </a:solidFill>
                          <a:effectLst/>
                          <a:latin typeface="Calibri" panose="020F0502020204030204" pitchFamily="34" charset="0"/>
                        </a:rPr>
                        <a:t>​</a:t>
                      </a:r>
                      <a:endParaRPr lang="en-GB" sz="700" b="1" i="0">
                        <a:solidFill>
                          <a:srgbClr val="FFFFFF"/>
                        </a:solidFill>
                        <a:effectLst/>
                      </a:endParaRPr>
                    </a:p>
                    <a:p>
                      <a:pPr algn="l" fontAlgn="base"/>
                      <a:r>
                        <a:rPr lang="en-GB" sz="700" b="1" i="0" u="none" strike="noStrike">
                          <a:solidFill>
                            <a:srgbClr val="000000"/>
                          </a:solidFill>
                          <a:effectLst/>
                          <a:latin typeface="Calibri" panose="020F0502020204030204" pitchFamily="34" charset="0"/>
                        </a:rPr>
                        <a:t>7 actions – 7 for delivery at provider level  </a:t>
                      </a:r>
                      <a:r>
                        <a:rPr lang="en-GB" sz="700" b="1" i="0">
                          <a:solidFill>
                            <a:srgbClr val="FFFFFF"/>
                          </a:solidFill>
                          <a:effectLst/>
                          <a:latin typeface="Calibri" panose="020F0502020204030204" pitchFamily="34" charset="0"/>
                        </a:rPr>
                        <a:t>​</a:t>
                      </a:r>
                      <a:endParaRPr lang="en-GB" sz="700" b="1" i="0">
                        <a:solidFill>
                          <a:srgbClr val="FFFFFF"/>
                        </a:solidFill>
                        <a:effectLst/>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C6D9F1"/>
                    </a:solidFill>
                  </a:tcPr>
                </a:tc>
                <a:tc>
                  <a:txBody>
                    <a:bodyPr/>
                    <a:lstStyle/>
                    <a:p>
                      <a:pPr algn="l" fontAlgn="base"/>
                      <a:r>
                        <a:rPr lang="en-US" sz="700" b="0" i="0">
                          <a:solidFill>
                            <a:srgbClr val="000000"/>
                          </a:solidFill>
                          <a:effectLst/>
                          <a:latin typeface="Calibri" panose="020F0502020204030204" pitchFamily="34" charset="0"/>
                        </a:rPr>
                        <a:t>5​</a:t>
                      </a:r>
                      <a:endParaRPr lang="en-US" sz="1300" b="0" i="0">
                        <a:solidFill>
                          <a:srgbClr val="000000"/>
                        </a:solidFill>
                        <a:effectLst/>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00B050"/>
                    </a:solidFill>
                  </a:tcPr>
                </a:tc>
                <a:tc>
                  <a:txBody>
                    <a:bodyPr/>
                    <a:lstStyle/>
                    <a:p>
                      <a:pPr algn="l" fontAlgn="base"/>
                      <a:r>
                        <a:rPr lang="en-US" sz="700" b="0" i="0">
                          <a:solidFill>
                            <a:srgbClr val="000000"/>
                          </a:solidFill>
                          <a:effectLst/>
                          <a:latin typeface="Calibri" panose="020F0502020204030204" pitchFamily="34" charset="0"/>
                        </a:rPr>
                        <a:t>2​</a:t>
                      </a:r>
                      <a:endParaRPr lang="en-US" sz="1300" b="0" i="0">
                        <a:solidFill>
                          <a:srgbClr val="000000"/>
                        </a:solidFill>
                        <a:effectLst/>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C000"/>
                    </a:solidFill>
                  </a:tcPr>
                </a:tc>
                <a:tc>
                  <a:txBody>
                    <a:bodyPr/>
                    <a:lstStyle/>
                    <a:p>
                      <a:pPr algn="l" fontAlgn="auto"/>
                      <a:r>
                        <a:rPr lang="en-US" sz="700" b="0" i="0">
                          <a:solidFill>
                            <a:srgbClr val="000000"/>
                          </a:solidFill>
                          <a:effectLst/>
                          <a:latin typeface="Calibri" panose="020F0502020204030204" pitchFamily="34" charset="0"/>
                        </a:rPr>
                        <a:t>​</a:t>
                      </a: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1959967778"/>
                  </a:ext>
                </a:extLst>
              </a:tr>
              <a:tr h="283864">
                <a:tc>
                  <a:txBody>
                    <a:bodyPr/>
                    <a:lstStyle/>
                    <a:p>
                      <a:pPr algn="l" fontAlgn="base"/>
                      <a:r>
                        <a:rPr lang="en-GB" sz="700" b="1" i="0">
                          <a:solidFill>
                            <a:srgbClr val="000000"/>
                          </a:solidFill>
                          <a:effectLst/>
                          <a:latin typeface="Calibri" panose="020F0502020204030204" pitchFamily="34" charset="0"/>
                        </a:rPr>
                        <a:t>Immediate &amp; Essential Theme 9 – Complex Antenatal Care </a:t>
                      </a:r>
                      <a:r>
                        <a:rPr lang="en-GB" sz="700" b="1" i="0">
                          <a:solidFill>
                            <a:srgbClr val="FFFFFF"/>
                          </a:solidFill>
                          <a:effectLst/>
                          <a:latin typeface="Calibri" panose="020F0502020204030204" pitchFamily="34" charset="0"/>
                        </a:rPr>
                        <a:t>​</a:t>
                      </a:r>
                      <a:endParaRPr lang="en-GB" sz="700" b="1" i="0">
                        <a:solidFill>
                          <a:srgbClr val="FFFFFF"/>
                        </a:solidFill>
                        <a:effectLst/>
                      </a:endParaRPr>
                    </a:p>
                    <a:p>
                      <a:pPr algn="l" fontAlgn="base"/>
                      <a:r>
                        <a:rPr lang="en-GB" sz="700" b="1" i="0">
                          <a:solidFill>
                            <a:srgbClr val="000000"/>
                          </a:solidFill>
                          <a:effectLst/>
                          <a:latin typeface="Calibri" panose="020F0502020204030204" pitchFamily="34" charset="0"/>
                        </a:rPr>
                        <a:t>5 actions – 4 for delivery at provider level </a:t>
                      </a:r>
                      <a:r>
                        <a:rPr lang="en-GB" sz="700" b="1" i="0">
                          <a:solidFill>
                            <a:srgbClr val="FFFFFF"/>
                          </a:solidFill>
                          <a:effectLst/>
                          <a:latin typeface="Calibri" panose="020F0502020204030204" pitchFamily="34" charset="0"/>
                        </a:rPr>
                        <a:t>​</a:t>
                      </a:r>
                      <a:endParaRPr lang="en-GB" sz="700" b="1" i="0">
                        <a:solidFill>
                          <a:srgbClr val="FFFFFF"/>
                        </a:solidFill>
                        <a:effectLst/>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C6D9F1"/>
                    </a:solidFill>
                  </a:tcPr>
                </a:tc>
                <a:tc>
                  <a:txBody>
                    <a:bodyPr/>
                    <a:lstStyle/>
                    <a:p>
                      <a:pPr algn="l" fontAlgn="base"/>
                      <a:r>
                        <a:rPr lang="en-US" sz="700" b="0" i="0">
                          <a:solidFill>
                            <a:srgbClr val="000000"/>
                          </a:solidFill>
                          <a:effectLst/>
                          <a:latin typeface="Calibri" panose="020F0502020204030204" pitchFamily="34" charset="0"/>
                        </a:rPr>
                        <a:t>1​</a:t>
                      </a:r>
                      <a:endParaRPr lang="en-US" sz="1300" b="0" i="0">
                        <a:solidFill>
                          <a:srgbClr val="000000"/>
                        </a:solidFill>
                        <a:effectLst/>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00B050"/>
                    </a:solidFill>
                  </a:tcPr>
                </a:tc>
                <a:tc>
                  <a:txBody>
                    <a:bodyPr/>
                    <a:lstStyle/>
                    <a:p>
                      <a:pPr algn="l" fontAlgn="base"/>
                      <a:r>
                        <a:rPr lang="en-US" sz="700" b="0" i="0">
                          <a:solidFill>
                            <a:srgbClr val="000000"/>
                          </a:solidFill>
                          <a:effectLst/>
                          <a:latin typeface="Calibri" panose="020F0502020204030204" pitchFamily="34" charset="0"/>
                        </a:rPr>
                        <a:t>3​</a:t>
                      </a:r>
                      <a:endParaRPr lang="en-US" sz="1300" b="0" i="0">
                        <a:solidFill>
                          <a:srgbClr val="000000"/>
                        </a:solidFill>
                        <a:effectLst/>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C000"/>
                    </a:solidFill>
                  </a:tcPr>
                </a:tc>
                <a:tc>
                  <a:txBody>
                    <a:bodyPr/>
                    <a:lstStyle/>
                    <a:p>
                      <a:pPr algn="l" fontAlgn="auto"/>
                      <a:r>
                        <a:rPr lang="en-US" sz="700" b="0" i="0">
                          <a:solidFill>
                            <a:srgbClr val="000000"/>
                          </a:solidFill>
                          <a:effectLst/>
                          <a:latin typeface="Calibri" panose="020F0502020204030204" pitchFamily="34" charset="0"/>
                        </a:rPr>
                        <a:t>​</a:t>
                      </a: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3396277464"/>
                  </a:ext>
                </a:extLst>
              </a:tr>
              <a:tr h="283864">
                <a:tc>
                  <a:txBody>
                    <a:bodyPr/>
                    <a:lstStyle/>
                    <a:p>
                      <a:pPr algn="l" fontAlgn="base"/>
                      <a:r>
                        <a:rPr lang="en-GB" sz="700" b="1" i="0">
                          <a:solidFill>
                            <a:srgbClr val="000000"/>
                          </a:solidFill>
                          <a:effectLst/>
                          <a:latin typeface="Calibri" panose="020F0502020204030204" pitchFamily="34" charset="0"/>
                        </a:rPr>
                        <a:t>Immediate &amp; Essential Theme 10 – Preterm Birth </a:t>
                      </a:r>
                      <a:r>
                        <a:rPr lang="en-GB" sz="700" b="1" i="0">
                          <a:solidFill>
                            <a:srgbClr val="FFFFFF"/>
                          </a:solidFill>
                          <a:effectLst/>
                          <a:latin typeface="Calibri" panose="020F0502020204030204" pitchFamily="34" charset="0"/>
                        </a:rPr>
                        <a:t>​</a:t>
                      </a:r>
                      <a:endParaRPr lang="en-GB" sz="700" b="1" i="0">
                        <a:solidFill>
                          <a:srgbClr val="FFFFFF"/>
                        </a:solidFill>
                        <a:effectLst/>
                      </a:endParaRPr>
                    </a:p>
                    <a:p>
                      <a:pPr algn="l" fontAlgn="base"/>
                      <a:r>
                        <a:rPr lang="en-GB" sz="700" b="1" i="0" u="none" strike="noStrike">
                          <a:solidFill>
                            <a:srgbClr val="000000"/>
                          </a:solidFill>
                          <a:effectLst/>
                          <a:latin typeface="Calibri" panose="020F0502020204030204" pitchFamily="34" charset="0"/>
                        </a:rPr>
                        <a:t>4 Actions – 4 for delivery at provider level </a:t>
                      </a:r>
                      <a:r>
                        <a:rPr lang="en-GB" sz="700" b="1" i="0">
                          <a:solidFill>
                            <a:srgbClr val="FFFFFF"/>
                          </a:solidFill>
                          <a:effectLst/>
                          <a:latin typeface="Calibri" panose="020F0502020204030204" pitchFamily="34" charset="0"/>
                        </a:rPr>
                        <a:t>​</a:t>
                      </a:r>
                      <a:endParaRPr lang="en-GB" sz="700" b="1" i="0">
                        <a:solidFill>
                          <a:srgbClr val="FFFFFF"/>
                        </a:solidFill>
                        <a:effectLst/>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C6D9F1"/>
                    </a:solidFill>
                  </a:tcPr>
                </a:tc>
                <a:tc>
                  <a:txBody>
                    <a:bodyPr/>
                    <a:lstStyle/>
                    <a:p>
                      <a:pPr algn="l" fontAlgn="base"/>
                      <a:r>
                        <a:rPr lang="en-US" sz="700" b="0" i="0">
                          <a:solidFill>
                            <a:srgbClr val="000000"/>
                          </a:solidFill>
                          <a:effectLst/>
                          <a:latin typeface="Calibri" panose="020F0502020204030204" pitchFamily="34" charset="0"/>
                        </a:rPr>
                        <a:t>3​</a:t>
                      </a:r>
                      <a:endParaRPr lang="en-US" sz="1300" b="0" i="0">
                        <a:solidFill>
                          <a:srgbClr val="000000"/>
                        </a:solidFill>
                        <a:effectLst/>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00B050"/>
                    </a:solidFill>
                  </a:tcPr>
                </a:tc>
                <a:tc>
                  <a:txBody>
                    <a:bodyPr/>
                    <a:lstStyle/>
                    <a:p>
                      <a:pPr algn="l" fontAlgn="auto"/>
                      <a:r>
                        <a:rPr lang="en-US" sz="700" b="0" i="0">
                          <a:solidFill>
                            <a:srgbClr val="000000"/>
                          </a:solidFill>
                          <a:effectLst/>
                          <a:latin typeface="Calibri" panose="020F0502020204030204" pitchFamily="34" charset="0"/>
                        </a:rPr>
                        <a:t>​</a:t>
                      </a: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C000"/>
                    </a:solidFill>
                  </a:tcPr>
                </a:tc>
                <a:tc>
                  <a:txBody>
                    <a:bodyPr/>
                    <a:lstStyle/>
                    <a:p>
                      <a:pPr algn="l" fontAlgn="base"/>
                      <a:r>
                        <a:rPr lang="en-US" sz="700" b="0" i="0">
                          <a:solidFill>
                            <a:srgbClr val="000000"/>
                          </a:solidFill>
                          <a:effectLst/>
                          <a:latin typeface="Calibri" panose="020F0502020204030204" pitchFamily="34" charset="0"/>
                        </a:rPr>
                        <a:t>1​</a:t>
                      </a:r>
                      <a:endParaRPr lang="en-US" sz="1300" b="0" i="0">
                        <a:solidFill>
                          <a:srgbClr val="000000"/>
                        </a:solidFill>
                        <a:effectLst/>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2298637753"/>
                  </a:ext>
                </a:extLst>
              </a:tr>
              <a:tr h="404027">
                <a:tc>
                  <a:txBody>
                    <a:bodyPr/>
                    <a:lstStyle/>
                    <a:p>
                      <a:pPr algn="l" fontAlgn="base"/>
                      <a:r>
                        <a:rPr lang="en-GB" sz="700" b="1" i="0" u="none" strike="noStrike">
                          <a:solidFill>
                            <a:srgbClr val="000000"/>
                          </a:solidFill>
                          <a:effectLst/>
                          <a:latin typeface="Calibri" panose="020F0502020204030204" pitchFamily="34" charset="0"/>
                        </a:rPr>
                        <a:t>Immediate &amp; Essential Theme 11 – Labour &amp; Birth </a:t>
                      </a:r>
                      <a:r>
                        <a:rPr lang="en-GB" sz="700" b="1" i="0">
                          <a:solidFill>
                            <a:srgbClr val="FFFFFF"/>
                          </a:solidFill>
                          <a:effectLst/>
                          <a:latin typeface="Calibri" panose="020F0502020204030204" pitchFamily="34" charset="0"/>
                        </a:rPr>
                        <a:t>​</a:t>
                      </a:r>
                      <a:endParaRPr lang="en-GB" sz="700" b="1" i="0">
                        <a:solidFill>
                          <a:srgbClr val="FFFFFF"/>
                        </a:solidFill>
                        <a:effectLst/>
                      </a:endParaRPr>
                    </a:p>
                    <a:p>
                      <a:pPr algn="l" fontAlgn="base"/>
                      <a:r>
                        <a:rPr lang="en-GB" sz="700" b="1" i="0" u="none" strike="noStrike">
                          <a:solidFill>
                            <a:srgbClr val="000000"/>
                          </a:solidFill>
                          <a:effectLst/>
                          <a:latin typeface="Calibri" panose="020F0502020204030204" pitchFamily="34" charset="0"/>
                        </a:rPr>
                        <a:t>6 Actions – 6 for delivery at provider level – 2 not relevant to MK (MLU)</a:t>
                      </a:r>
                      <a:r>
                        <a:rPr lang="en-GB" sz="700" b="1" i="0">
                          <a:solidFill>
                            <a:srgbClr val="FFFFFF"/>
                          </a:solidFill>
                          <a:effectLst/>
                          <a:latin typeface="Calibri" panose="020F0502020204030204" pitchFamily="34" charset="0"/>
                        </a:rPr>
                        <a:t>​</a:t>
                      </a:r>
                      <a:endParaRPr lang="en-GB" sz="700" b="1" i="0">
                        <a:solidFill>
                          <a:srgbClr val="FFFFFF"/>
                        </a:solidFill>
                        <a:effectLst/>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C6D9F1"/>
                    </a:solidFill>
                  </a:tcPr>
                </a:tc>
                <a:tc>
                  <a:txBody>
                    <a:bodyPr/>
                    <a:lstStyle/>
                    <a:p>
                      <a:pPr algn="l" fontAlgn="base"/>
                      <a:r>
                        <a:rPr lang="en-US" sz="700" b="0" i="0">
                          <a:solidFill>
                            <a:srgbClr val="000000"/>
                          </a:solidFill>
                          <a:effectLst/>
                          <a:latin typeface="Calibri" panose="020F0502020204030204" pitchFamily="34" charset="0"/>
                        </a:rPr>
                        <a:t>1​</a:t>
                      </a:r>
                      <a:endParaRPr lang="en-US" sz="1300" b="0" i="0">
                        <a:solidFill>
                          <a:srgbClr val="000000"/>
                        </a:solidFill>
                        <a:effectLst/>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00B050"/>
                    </a:solidFill>
                  </a:tcPr>
                </a:tc>
                <a:tc>
                  <a:txBody>
                    <a:bodyPr/>
                    <a:lstStyle/>
                    <a:p>
                      <a:pPr algn="l" fontAlgn="base"/>
                      <a:r>
                        <a:rPr lang="en-US" sz="700" b="0" i="0">
                          <a:solidFill>
                            <a:srgbClr val="000000"/>
                          </a:solidFill>
                          <a:effectLst/>
                          <a:latin typeface="Calibri" panose="020F0502020204030204" pitchFamily="34" charset="0"/>
                        </a:rPr>
                        <a:t>3​</a:t>
                      </a:r>
                      <a:endParaRPr lang="en-US" sz="1300" b="0" i="0">
                        <a:solidFill>
                          <a:srgbClr val="000000"/>
                        </a:solidFill>
                        <a:effectLst/>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C000"/>
                    </a:solidFill>
                  </a:tcPr>
                </a:tc>
                <a:tc>
                  <a:txBody>
                    <a:bodyPr/>
                    <a:lstStyle/>
                    <a:p>
                      <a:pPr algn="l" fontAlgn="auto"/>
                      <a:r>
                        <a:rPr lang="en-US" sz="700" b="0" i="0">
                          <a:solidFill>
                            <a:srgbClr val="000000"/>
                          </a:solidFill>
                          <a:effectLst/>
                          <a:latin typeface="Calibri" panose="020F0502020204030204" pitchFamily="34" charset="0"/>
                        </a:rPr>
                        <a:t>​</a:t>
                      </a: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3868839350"/>
                  </a:ext>
                </a:extLst>
              </a:tr>
              <a:tr h="404027">
                <a:tc>
                  <a:txBody>
                    <a:bodyPr/>
                    <a:lstStyle/>
                    <a:p>
                      <a:pPr algn="l" fontAlgn="base"/>
                      <a:r>
                        <a:rPr lang="en-GB" sz="700" b="1" i="0" u="none" strike="noStrike">
                          <a:solidFill>
                            <a:srgbClr val="000000"/>
                          </a:solidFill>
                          <a:effectLst/>
                          <a:latin typeface="Calibri"/>
                        </a:rPr>
                        <a:t>Immediate &amp; Essential Safety Theme 12 – Obstetric Anaesthesia </a:t>
                      </a:r>
                      <a:r>
                        <a:rPr lang="en-GB" sz="700" b="1" i="0">
                          <a:solidFill>
                            <a:srgbClr val="FFFFFF"/>
                          </a:solidFill>
                          <a:effectLst/>
                          <a:latin typeface="Calibri"/>
                        </a:rPr>
                        <a:t>​</a:t>
                      </a:r>
                    </a:p>
                    <a:p>
                      <a:pPr algn="l" fontAlgn="base"/>
                      <a:r>
                        <a:rPr lang="en-GB" sz="700" b="1" i="0" u="none" strike="noStrike">
                          <a:solidFill>
                            <a:srgbClr val="000000"/>
                          </a:solidFill>
                          <a:effectLst/>
                          <a:latin typeface="Calibri"/>
                        </a:rPr>
                        <a:t>8 Actions – 7 for delivery at provider level</a:t>
                      </a:r>
                      <a:r>
                        <a:rPr lang="en-GB" sz="700" b="1" i="0" u="none" strike="noStrike">
                          <a:solidFill>
                            <a:srgbClr val="FFFFFF"/>
                          </a:solidFill>
                          <a:effectLst/>
                          <a:latin typeface="Calibri"/>
                        </a:rPr>
                        <a:t> </a:t>
                      </a:r>
                      <a:r>
                        <a:rPr lang="en-GB" sz="700" b="1" i="0">
                          <a:solidFill>
                            <a:srgbClr val="FFFFFF"/>
                          </a:solidFill>
                          <a:effectLst/>
                          <a:latin typeface="Calibri"/>
                        </a:rPr>
                        <a:t>​</a:t>
                      </a: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C6D9F1"/>
                    </a:solidFill>
                  </a:tcPr>
                </a:tc>
                <a:tc>
                  <a:txBody>
                    <a:bodyPr/>
                    <a:lstStyle/>
                    <a:p>
                      <a:pPr algn="l" fontAlgn="base"/>
                      <a:r>
                        <a:rPr lang="en-US" sz="700" b="0" i="0">
                          <a:solidFill>
                            <a:srgbClr val="000000"/>
                          </a:solidFill>
                          <a:effectLst/>
                          <a:latin typeface="Calibri" panose="020F0502020204030204" pitchFamily="34" charset="0"/>
                        </a:rPr>
                        <a:t>2​</a:t>
                      </a:r>
                      <a:endParaRPr lang="en-US" sz="1300" b="0" i="0">
                        <a:solidFill>
                          <a:srgbClr val="000000"/>
                        </a:solidFill>
                        <a:effectLst/>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00B050"/>
                    </a:solidFill>
                  </a:tcPr>
                </a:tc>
                <a:tc>
                  <a:txBody>
                    <a:bodyPr/>
                    <a:lstStyle/>
                    <a:p>
                      <a:pPr algn="l" fontAlgn="base"/>
                      <a:r>
                        <a:rPr lang="en-US" sz="700" b="0" i="0">
                          <a:solidFill>
                            <a:srgbClr val="000000"/>
                          </a:solidFill>
                          <a:effectLst/>
                          <a:latin typeface="Calibri" panose="020F0502020204030204" pitchFamily="34" charset="0"/>
                        </a:rPr>
                        <a:t>5​</a:t>
                      </a:r>
                      <a:endParaRPr lang="en-US" sz="1300" b="0" i="0">
                        <a:solidFill>
                          <a:srgbClr val="000000"/>
                        </a:solidFill>
                        <a:effectLst/>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C000"/>
                    </a:solidFill>
                  </a:tcPr>
                </a:tc>
                <a:tc>
                  <a:txBody>
                    <a:bodyPr/>
                    <a:lstStyle/>
                    <a:p>
                      <a:pPr algn="l" fontAlgn="auto"/>
                      <a:r>
                        <a:rPr lang="en-US" sz="700" b="0" i="0">
                          <a:solidFill>
                            <a:srgbClr val="000000"/>
                          </a:solidFill>
                          <a:effectLst/>
                          <a:latin typeface="Calibri" panose="020F0502020204030204" pitchFamily="34" charset="0"/>
                        </a:rPr>
                        <a:t>​</a:t>
                      </a: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98861767"/>
                  </a:ext>
                </a:extLst>
              </a:tr>
              <a:tr h="283864">
                <a:tc>
                  <a:txBody>
                    <a:bodyPr/>
                    <a:lstStyle/>
                    <a:p>
                      <a:pPr algn="l" fontAlgn="base"/>
                      <a:r>
                        <a:rPr lang="en-GB" sz="700" b="1" i="0" u="none" strike="noStrike">
                          <a:solidFill>
                            <a:srgbClr val="000000"/>
                          </a:solidFill>
                          <a:effectLst/>
                          <a:latin typeface="Calibri" panose="020F0502020204030204" pitchFamily="34" charset="0"/>
                        </a:rPr>
                        <a:t>Immediate &amp; Essential Safety Theme 13 – Postnatal Care </a:t>
                      </a:r>
                      <a:r>
                        <a:rPr lang="en-GB" sz="700" b="1" i="0">
                          <a:solidFill>
                            <a:srgbClr val="FFFFFF"/>
                          </a:solidFill>
                          <a:effectLst/>
                          <a:latin typeface="Calibri" panose="020F0502020204030204" pitchFamily="34" charset="0"/>
                        </a:rPr>
                        <a:t>​</a:t>
                      </a:r>
                      <a:endParaRPr lang="en-GB" sz="700" b="1" i="0">
                        <a:solidFill>
                          <a:srgbClr val="FFFFFF"/>
                        </a:solidFill>
                        <a:effectLst/>
                      </a:endParaRPr>
                    </a:p>
                    <a:p>
                      <a:pPr algn="l" fontAlgn="base"/>
                      <a:r>
                        <a:rPr lang="en-GB" sz="700" b="1" i="0" u="none" strike="noStrike">
                          <a:solidFill>
                            <a:srgbClr val="000000"/>
                          </a:solidFill>
                          <a:effectLst/>
                          <a:latin typeface="Calibri" panose="020F0502020204030204" pitchFamily="34" charset="0"/>
                        </a:rPr>
                        <a:t>4 actions – 4 for delivery at provider level  </a:t>
                      </a:r>
                      <a:r>
                        <a:rPr lang="en-GB" sz="700" b="1" i="0">
                          <a:solidFill>
                            <a:srgbClr val="FFFFFF"/>
                          </a:solidFill>
                          <a:effectLst/>
                          <a:latin typeface="Calibri" panose="020F0502020204030204" pitchFamily="34" charset="0"/>
                        </a:rPr>
                        <a:t>​</a:t>
                      </a:r>
                      <a:endParaRPr lang="en-GB" sz="700" b="1" i="0">
                        <a:solidFill>
                          <a:srgbClr val="FFFFFF"/>
                        </a:solidFill>
                        <a:effectLst/>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C6D9F1"/>
                    </a:solidFill>
                  </a:tcPr>
                </a:tc>
                <a:tc>
                  <a:txBody>
                    <a:bodyPr/>
                    <a:lstStyle/>
                    <a:p>
                      <a:pPr algn="l" fontAlgn="base"/>
                      <a:r>
                        <a:rPr lang="en-US" sz="700" b="0" i="0">
                          <a:solidFill>
                            <a:srgbClr val="000000"/>
                          </a:solidFill>
                          <a:effectLst/>
                          <a:latin typeface="Calibri" panose="020F0502020204030204" pitchFamily="34" charset="0"/>
                        </a:rPr>
                        <a:t>2​</a:t>
                      </a:r>
                      <a:endParaRPr lang="en-US" sz="1300" b="0" i="0">
                        <a:solidFill>
                          <a:srgbClr val="000000"/>
                        </a:solidFill>
                        <a:effectLst/>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00B050"/>
                    </a:solidFill>
                  </a:tcPr>
                </a:tc>
                <a:tc>
                  <a:txBody>
                    <a:bodyPr/>
                    <a:lstStyle/>
                    <a:p>
                      <a:pPr algn="l" fontAlgn="base"/>
                      <a:r>
                        <a:rPr lang="en-US" sz="700" b="0" i="0">
                          <a:solidFill>
                            <a:srgbClr val="000000"/>
                          </a:solidFill>
                          <a:effectLst/>
                          <a:latin typeface="Calibri" panose="020F0502020204030204" pitchFamily="34" charset="0"/>
                        </a:rPr>
                        <a:t>1​</a:t>
                      </a:r>
                      <a:endParaRPr lang="en-US" sz="1300" b="0" i="0">
                        <a:solidFill>
                          <a:srgbClr val="000000"/>
                        </a:solidFill>
                        <a:effectLst/>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C000"/>
                    </a:solidFill>
                  </a:tcPr>
                </a:tc>
                <a:tc>
                  <a:txBody>
                    <a:bodyPr/>
                    <a:lstStyle/>
                    <a:p>
                      <a:pPr algn="l" fontAlgn="base"/>
                      <a:r>
                        <a:rPr lang="en-US" sz="700" b="0" i="0">
                          <a:solidFill>
                            <a:srgbClr val="000000"/>
                          </a:solidFill>
                          <a:effectLst/>
                          <a:latin typeface="Calibri" panose="020F0502020204030204" pitchFamily="34" charset="0"/>
                        </a:rPr>
                        <a:t>1​</a:t>
                      </a:r>
                      <a:endParaRPr lang="en-US" sz="1300" b="0" i="0">
                        <a:solidFill>
                          <a:srgbClr val="000000"/>
                        </a:solidFill>
                        <a:effectLst/>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4142790178"/>
                  </a:ext>
                </a:extLst>
              </a:tr>
              <a:tr h="283864">
                <a:tc>
                  <a:txBody>
                    <a:bodyPr/>
                    <a:lstStyle/>
                    <a:p>
                      <a:pPr algn="l" fontAlgn="base"/>
                      <a:r>
                        <a:rPr lang="en-GB" sz="700" b="1" i="0" u="none" strike="noStrike">
                          <a:solidFill>
                            <a:srgbClr val="000000"/>
                          </a:solidFill>
                          <a:effectLst/>
                          <a:latin typeface="Calibri" panose="020F0502020204030204" pitchFamily="34" charset="0"/>
                        </a:rPr>
                        <a:t>Immediate &amp; Essential Safety Theme 14 – Bereavement Care </a:t>
                      </a:r>
                      <a:r>
                        <a:rPr lang="en-GB" sz="700" b="1" i="0">
                          <a:solidFill>
                            <a:srgbClr val="FFFFFF"/>
                          </a:solidFill>
                          <a:effectLst/>
                          <a:latin typeface="Calibri" panose="020F0502020204030204" pitchFamily="34" charset="0"/>
                        </a:rPr>
                        <a:t>​</a:t>
                      </a:r>
                      <a:endParaRPr lang="en-GB" sz="700" b="1" i="0">
                        <a:solidFill>
                          <a:srgbClr val="FFFFFF"/>
                        </a:solidFill>
                        <a:effectLst/>
                      </a:endParaRPr>
                    </a:p>
                    <a:p>
                      <a:pPr algn="l" fontAlgn="base"/>
                      <a:r>
                        <a:rPr lang="en-GB" sz="700" b="1" i="0" u="none" strike="noStrike">
                          <a:solidFill>
                            <a:srgbClr val="000000"/>
                          </a:solidFill>
                          <a:effectLst/>
                          <a:latin typeface="Calibri" panose="020F0502020204030204" pitchFamily="34" charset="0"/>
                        </a:rPr>
                        <a:t>4 actions – 4 for delivery at provider level  </a:t>
                      </a:r>
                      <a:r>
                        <a:rPr lang="en-GB" sz="700" b="1" i="0">
                          <a:solidFill>
                            <a:srgbClr val="FFFFFF"/>
                          </a:solidFill>
                          <a:effectLst/>
                          <a:latin typeface="Calibri" panose="020F0502020204030204" pitchFamily="34" charset="0"/>
                        </a:rPr>
                        <a:t>​</a:t>
                      </a:r>
                      <a:endParaRPr lang="en-GB" sz="700" b="1" i="0">
                        <a:solidFill>
                          <a:srgbClr val="FFFFFF"/>
                        </a:solidFill>
                        <a:effectLst/>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C6D9F1"/>
                    </a:solidFill>
                  </a:tcPr>
                </a:tc>
                <a:tc>
                  <a:txBody>
                    <a:bodyPr/>
                    <a:lstStyle/>
                    <a:p>
                      <a:pPr algn="l" fontAlgn="base"/>
                      <a:r>
                        <a:rPr lang="en-US" sz="700" b="0" i="0">
                          <a:solidFill>
                            <a:srgbClr val="000000"/>
                          </a:solidFill>
                          <a:effectLst/>
                          <a:latin typeface="Calibri" panose="020F0502020204030204" pitchFamily="34" charset="0"/>
                        </a:rPr>
                        <a:t>2​</a:t>
                      </a:r>
                      <a:endParaRPr lang="en-US" sz="1300" b="0" i="0">
                        <a:solidFill>
                          <a:srgbClr val="000000"/>
                        </a:solidFill>
                        <a:effectLst/>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00B050"/>
                    </a:solidFill>
                  </a:tcPr>
                </a:tc>
                <a:tc>
                  <a:txBody>
                    <a:bodyPr/>
                    <a:lstStyle/>
                    <a:p>
                      <a:pPr algn="l" fontAlgn="base"/>
                      <a:r>
                        <a:rPr lang="en-US" sz="700" b="0" i="0">
                          <a:solidFill>
                            <a:srgbClr val="000000"/>
                          </a:solidFill>
                          <a:effectLst/>
                          <a:latin typeface="Calibri" panose="020F0502020204030204" pitchFamily="34" charset="0"/>
                        </a:rPr>
                        <a:t>2​</a:t>
                      </a:r>
                      <a:endParaRPr lang="en-US" sz="1300" b="0" i="0">
                        <a:solidFill>
                          <a:srgbClr val="000000"/>
                        </a:solidFill>
                        <a:effectLst/>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C000"/>
                    </a:solidFill>
                  </a:tcPr>
                </a:tc>
                <a:tc>
                  <a:txBody>
                    <a:bodyPr/>
                    <a:lstStyle/>
                    <a:p>
                      <a:pPr algn="l" fontAlgn="auto"/>
                      <a:r>
                        <a:rPr lang="en-US" sz="700" b="0" i="0">
                          <a:solidFill>
                            <a:srgbClr val="000000"/>
                          </a:solidFill>
                          <a:effectLst/>
                          <a:latin typeface="Calibri" panose="020F0502020204030204" pitchFamily="34" charset="0"/>
                        </a:rPr>
                        <a:t>​</a:t>
                      </a: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4237451896"/>
                  </a:ext>
                </a:extLst>
              </a:tr>
              <a:tr h="283864">
                <a:tc>
                  <a:txBody>
                    <a:bodyPr/>
                    <a:lstStyle/>
                    <a:p>
                      <a:pPr algn="l" fontAlgn="base"/>
                      <a:r>
                        <a:rPr lang="en-GB" sz="700" b="1" i="0" u="none" strike="noStrike">
                          <a:solidFill>
                            <a:srgbClr val="000000"/>
                          </a:solidFill>
                          <a:effectLst/>
                          <a:latin typeface="Calibri" panose="020F0502020204030204" pitchFamily="34" charset="0"/>
                        </a:rPr>
                        <a:t>Immediate &amp; Essential Safety Theme 15 – Neonatal Care </a:t>
                      </a:r>
                      <a:r>
                        <a:rPr lang="en-GB" sz="700" b="1" i="0">
                          <a:solidFill>
                            <a:srgbClr val="FFFFFF"/>
                          </a:solidFill>
                          <a:effectLst/>
                          <a:latin typeface="Calibri" panose="020F0502020204030204" pitchFamily="34" charset="0"/>
                        </a:rPr>
                        <a:t>​</a:t>
                      </a:r>
                      <a:endParaRPr lang="en-GB" sz="700" b="1" i="0">
                        <a:solidFill>
                          <a:srgbClr val="FFFFFF"/>
                        </a:solidFill>
                        <a:effectLst/>
                      </a:endParaRPr>
                    </a:p>
                    <a:p>
                      <a:pPr algn="l" fontAlgn="base"/>
                      <a:r>
                        <a:rPr lang="en-GB" sz="700" b="1" i="0" u="none" strike="noStrike">
                          <a:solidFill>
                            <a:srgbClr val="000000"/>
                          </a:solidFill>
                          <a:effectLst/>
                          <a:latin typeface="Calibri" panose="020F0502020204030204" pitchFamily="34" charset="0"/>
                        </a:rPr>
                        <a:t>8 actions – 8 for delivery at provider level  </a:t>
                      </a:r>
                      <a:r>
                        <a:rPr lang="en-GB" sz="700" b="1" i="0">
                          <a:solidFill>
                            <a:srgbClr val="FFFFFF"/>
                          </a:solidFill>
                          <a:effectLst/>
                          <a:latin typeface="Calibri" panose="020F0502020204030204" pitchFamily="34" charset="0"/>
                        </a:rPr>
                        <a:t>​</a:t>
                      </a:r>
                      <a:endParaRPr lang="en-GB" sz="700" b="1" i="0">
                        <a:solidFill>
                          <a:srgbClr val="FFFFFF"/>
                        </a:solidFill>
                        <a:effectLst/>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C6D9F1"/>
                    </a:solidFill>
                  </a:tcPr>
                </a:tc>
                <a:tc>
                  <a:txBody>
                    <a:bodyPr/>
                    <a:lstStyle/>
                    <a:p>
                      <a:pPr algn="l" fontAlgn="base"/>
                      <a:r>
                        <a:rPr lang="en-US" sz="700" b="0" i="0">
                          <a:solidFill>
                            <a:srgbClr val="000000"/>
                          </a:solidFill>
                          <a:effectLst/>
                          <a:latin typeface="Calibri" panose="020F0502020204030204" pitchFamily="34" charset="0"/>
                        </a:rPr>
                        <a:t>8​</a:t>
                      </a:r>
                      <a:endParaRPr lang="en-US" sz="1300" b="0" i="0">
                        <a:solidFill>
                          <a:srgbClr val="000000"/>
                        </a:solidFill>
                        <a:effectLst/>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00B050"/>
                    </a:solidFill>
                  </a:tcPr>
                </a:tc>
                <a:tc>
                  <a:txBody>
                    <a:bodyPr/>
                    <a:lstStyle/>
                    <a:p>
                      <a:pPr algn="l" fontAlgn="auto"/>
                      <a:r>
                        <a:rPr lang="en-US" sz="700" b="0" i="0">
                          <a:solidFill>
                            <a:srgbClr val="000000"/>
                          </a:solidFill>
                          <a:effectLst/>
                          <a:latin typeface="Calibri" panose="020F0502020204030204" pitchFamily="34" charset="0"/>
                        </a:rPr>
                        <a:t>​</a:t>
                      </a: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C000"/>
                    </a:solidFill>
                  </a:tcPr>
                </a:tc>
                <a:tc>
                  <a:txBody>
                    <a:bodyPr/>
                    <a:lstStyle/>
                    <a:p>
                      <a:pPr algn="l" fontAlgn="auto"/>
                      <a:r>
                        <a:rPr lang="en-US" sz="700" b="0" i="0">
                          <a:solidFill>
                            <a:srgbClr val="000000"/>
                          </a:solidFill>
                          <a:effectLst/>
                          <a:latin typeface="Calibri" panose="020F0502020204030204" pitchFamily="34" charset="0"/>
                        </a:rPr>
                        <a:t>​</a:t>
                      </a: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3836944224"/>
                  </a:ext>
                </a:extLst>
              </a:tr>
              <a:tr h="283864">
                <a:tc>
                  <a:txBody>
                    <a:bodyPr/>
                    <a:lstStyle/>
                    <a:p>
                      <a:pPr algn="l" fontAlgn="base"/>
                      <a:r>
                        <a:rPr lang="en-GB" sz="800" b="1" i="0" u="none" strike="noStrike">
                          <a:solidFill>
                            <a:srgbClr val="000000"/>
                          </a:solidFill>
                          <a:effectLst/>
                          <a:latin typeface="Calibri" panose="020F0502020204030204" pitchFamily="34" charset="0"/>
                        </a:rPr>
                        <a:t>Immediate &amp; Essential Safety Theme 15 – Neonatal Care </a:t>
                      </a:r>
                      <a:r>
                        <a:rPr lang="en-GB" sz="800" b="1" i="0">
                          <a:solidFill>
                            <a:srgbClr val="FFFFFF"/>
                          </a:solidFill>
                          <a:effectLst/>
                          <a:latin typeface="Calibri" panose="020F0502020204030204" pitchFamily="34" charset="0"/>
                        </a:rPr>
                        <a:t>​</a:t>
                      </a:r>
                      <a:endParaRPr lang="en-GB" sz="800" b="1" i="0">
                        <a:solidFill>
                          <a:srgbClr val="FFFFFF"/>
                        </a:solidFill>
                        <a:effectLst/>
                      </a:endParaRPr>
                    </a:p>
                    <a:p>
                      <a:pPr algn="l" fontAlgn="base"/>
                      <a:r>
                        <a:rPr lang="en-GB" sz="800" b="1" i="0" u="none" strike="noStrike">
                          <a:solidFill>
                            <a:srgbClr val="000000"/>
                          </a:solidFill>
                          <a:effectLst/>
                          <a:latin typeface="Calibri" panose="020F0502020204030204" pitchFamily="34" charset="0"/>
                        </a:rPr>
                        <a:t>3 actions – 3 for delivery at provider level  </a:t>
                      </a:r>
                      <a:r>
                        <a:rPr lang="en-GB" sz="800" b="1" i="0">
                          <a:solidFill>
                            <a:srgbClr val="FFFFFF"/>
                          </a:solidFill>
                          <a:effectLst/>
                          <a:latin typeface="Calibri" panose="020F0502020204030204" pitchFamily="34" charset="0"/>
                        </a:rPr>
                        <a:t>​</a:t>
                      </a:r>
                      <a:endParaRPr lang="en-GB" sz="800" b="1" i="0">
                        <a:solidFill>
                          <a:srgbClr val="FFFFFF"/>
                        </a:solidFill>
                        <a:effectLst/>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C6D9F1"/>
                    </a:solidFill>
                  </a:tcPr>
                </a:tc>
                <a:tc>
                  <a:txBody>
                    <a:bodyPr/>
                    <a:lstStyle/>
                    <a:p>
                      <a:pPr algn="l" fontAlgn="base"/>
                      <a:r>
                        <a:rPr lang="en-US" sz="700" b="0" i="0">
                          <a:solidFill>
                            <a:srgbClr val="000000"/>
                          </a:solidFill>
                          <a:effectLst/>
                          <a:latin typeface="Calibri" panose="020F0502020204030204" pitchFamily="34" charset="0"/>
                        </a:rPr>
                        <a:t>3​</a:t>
                      </a:r>
                      <a:endParaRPr lang="en-US" sz="1300" b="0" i="0">
                        <a:solidFill>
                          <a:srgbClr val="000000"/>
                        </a:solidFill>
                        <a:effectLst/>
                      </a:endParaRP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00B050"/>
                    </a:solidFill>
                  </a:tcPr>
                </a:tc>
                <a:tc>
                  <a:txBody>
                    <a:bodyPr/>
                    <a:lstStyle/>
                    <a:p>
                      <a:pPr algn="l" fontAlgn="auto"/>
                      <a:r>
                        <a:rPr lang="en-US" sz="700" b="0" i="0">
                          <a:solidFill>
                            <a:srgbClr val="000000"/>
                          </a:solidFill>
                          <a:effectLst/>
                          <a:latin typeface="Calibri" panose="020F0502020204030204" pitchFamily="34" charset="0"/>
                        </a:rPr>
                        <a:t>​</a:t>
                      </a: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C000"/>
                    </a:solidFill>
                  </a:tcPr>
                </a:tc>
                <a:tc>
                  <a:txBody>
                    <a:bodyPr/>
                    <a:lstStyle/>
                    <a:p>
                      <a:pPr algn="l" fontAlgn="auto"/>
                      <a:r>
                        <a:rPr lang="en-US" sz="700" b="0" i="0">
                          <a:solidFill>
                            <a:srgbClr val="000000"/>
                          </a:solidFill>
                          <a:effectLst/>
                          <a:latin typeface="Calibri" panose="020F0502020204030204" pitchFamily="34" charset="0"/>
                        </a:rPr>
                        <a:t>​</a:t>
                      </a:r>
                    </a:p>
                  </a:txBody>
                  <a:tcPr marL="66264" marR="66264" marT="33132" marB="33132">
                    <a:lnL w="15288" cap="flat" cmpd="sng" algn="ctr">
                      <a:solidFill>
                        <a:srgbClr val="FFFFFF"/>
                      </a:solidFill>
                      <a:prstDash val="solid"/>
                      <a:round/>
                      <a:headEnd type="none" w="med" len="med"/>
                      <a:tailEnd type="none" w="med" len="med"/>
                    </a:lnL>
                    <a:lnR w="15288" cap="flat" cmpd="sng" algn="ctr">
                      <a:solidFill>
                        <a:srgbClr val="FFFFFF"/>
                      </a:solidFill>
                      <a:prstDash val="solid"/>
                      <a:round/>
                      <a:headEnd type="none" w="med" len="med"/>
                      <a:tailEnd type="none" w="med" len="med"/>
                    </a:lnR>
                    <a:lnT w="15288" cap="flat" cmpd="sng" algn="ctr">
                      <a:solidFill>
                        <a:srgbClr val="FFFFFF"/>
                      </a:solidFill>
                      <a:prstDash val="solid"/>
                      <a:round/>
                      <a:headEnd type="none" w="med" len="med"/>
                      <a:tailEnd type="none" w="med" len="med"/>
                    </a:lnT>
                    <a:lnB w="15288" cap="flat" cmpd="sng" algn="ctr">
                      <a:solidFill>
                        <a:srgbClr val="FFFFFF"/>
                      </a:solidFill>
                      <a:prstDash val="solid"/>
                      <a:round/>
                      <a:headEnd type="none" w="med" len="med"/>
                      <a:tailEnd type="none" w="med" len="med"/>
                    </a:lnB>
                    <a:solidFill>
                      <a:srgbClr val="FF0000"/>
                    </a:solidFill>
                  </a:tcPr>
                </a:tc>
                <a:extLst>
                  <a:ext uri="{0D108BD9-81ED-4DB2-BD59-A6C34878D82A}">
                    <a16:rowId xmlns:a16="http://schemas.microsoft.com/office/drawing/2014/main" val="4252176667"/>
                  </a:ext>
                </a:extLst>
              </a:tr>
            </a:tbl>
          </a:graphicData>
        </a:graphic>
      </p:graphicFrame>
      <p:sp>
        <p:nvSpPr>
          <p:cNvPr id="9" name="Rectangle 3">
            <a:extLst>
              <a:ext uri="{FF2B5EF4-FFF2-40B4-BE49-F238E27FC236}">
                <a16:creationId xmlns:a16="http://schemas.microsoft.com/office/drawing/2014/main" id="{274A89B2-96D9-390C-F3D5-EF8847118EE7}"/>
              </a:ext>
            </a:extLst>
          </p:cNvPr>
          <p:cNvSpPr>
            <a:spLocks noChangeArrowheads="1"/>
          </p:cNvSpPr>
          <p:nvPr/>
        </p:nvSpPr>
        <p:spPr bwMode="auto">
          <a:xfrm flipV="1">
            <a:off x="21609537" y="1699412"/>
            <a:ext cx="405742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23416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329D9-D237-8EB0-3F5B-4B2D9681043E}"/>
              </a:ext>
            </a:extLst>
          </p:cNvPr>
          <p:cNvSpPr>
            <a:spLocks noGrp="1"/>
          </p:cNvSpPr>
          <p:nvPr>
            <p:ph type="title"/>
          </p:nvPr>
        </p:nvSpPr>
        <p:spPr/>
        <p:txBody>
          <a:bodyPr>
            <a:normAutofit/>
          </a:bodyPr>
          <a:lstStyle/>
          <a:p>
            <a:r>
              <a:rPr lang="en-GB"/>
              <a:t>Continuity of Carer (CoC) Model</a:t>
            </a:r>
            <a:endParaRPr lang="en-GB" sz="2800"/>
          </a:p>
        </p:txBody>
      </p:sp>
      <p:sp>
        <p:nvSpPr>
          <p:cNvPr id="3" name="Content Placeholder 2">
            <a:extLst>
              <a:ext uri="{FF2B5EF4-FFF2-40B4-BE49-F238E27FC236}">
                <a16:creationId xmlns:a16="http://schemas.microsoft.com/office/drawing/2014/main" id="{CAE0A821-9163-7B7F-EAAA-48D0C1C0E308}"/>
              </a:ext>
            </a:extLst>
          </p:cNvPr>
          <p:cNvSpPr>
            <a:spLocks noGrp="1"/>
          </p:cNvSpPr>
          <p:nvPr>
            <p:ph idx="1"/>
          </p:nvPr>
        </p:nvSpPr>
        <p:spPr>
          <a:xfrm>
            <a:off x="609600" y="1628799"/>
            <a:ext cx="10972800" cy="4497365"/>
          </a:xfrm>
        </p:spPr>
        <p:txBody>
          <a:bodyPr>
            <a:normAutofit fontScale="92500" lnSpcReduction="10000"/>
          </a:bodyPr>
          <a:lstStyle/>
          <a:p>
            <a:r>
              <a:rPr lang="en-GB" sz="3000" dirty="0">
                <a:latin typeface="Arial"/>
                <a:cs typeface="Arial"/>
              </a:rPr>
              <a:t>Following publication of the Final Ockenden report, Trusts were asked to review positions in relation to the CoC model</a:t>
            </a:r>
          </a:p>
          <a:p>
            <a:r>
              <a:rPr lang="en-GB" sz="3000" dirty="0">
                <a:latin typeface="Arial"/>
                <a:cs typeface="Arial"/>
              </a:rPr>
              <a:t>On 05 May, we agreed to continue ‘as is’ and delay further rollout until the Board was assured around staffing</a:t>
            </a:r>
          </a:p>
          <a:p>
            <a:r>
              <a:rPr lang="en-GB" sz="3000" dirty="0">
                <a:latin typeface="Arial"/>
                <a:cs typeface="Arial"/>
              </a:rPr>
              <a:t>There have been several developments – including an increase in the vacancy rate. </a:t>
            </a:r>
          </a:p>
          <a:p>
            <a:r>
              <a:rPr lang="en-GB" sz="3000" dirty="0">
                <a:latin typeface="Arial"/>
                <a:cs typeface="Arial"/>
              </a:rPr>
              <a:t>As a result, a process of staff engagement is underway to ensure that views and ideas are captured prior to significant changes</a:t>
            </a:r>
          </a:p>
          <a:p>
            <a:r>
              <a:rPr lang="en-GB" sz="3000" dirty="0">
                <a:latin typeface="Arial"/>
                <a:cs typeface="Arial"/>
              </a:rPr>
              <a:t>Plans going forward are likely to evolve quickly over the coming days</a:t>
            </a:r>
            <a:endParaRPr lang="en-GB" dirty="0"/>
          </a:p>
          <a:p>
            <a:endParaRPr lang="en-GB" dirty="0"/>
          </a:p>
        </p:txBody>
      </p:sp>
    </p:spTree>
    <p:extLst>
      <p:ext uri="{BB962C8B-B14F-4D97-AF65-F5344CB8AC3E}">
        <p14:creationId xmlns:p14="http://schemas.microsoft.com/office/powerpoint/2010/main" val="154723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9B508-2138-4FFD-644B-D3789486DC0E}"/>
              </a:ext>
            </a:extLst>
          </p:cNvPr>
          <p:cNvSpPr>
            <a:spLocks noGrp="1"/>
          </p:cNvSpPr>
          <p:nvPr>
            <p:ph type="title"/>
          </p:nvPr>
        </p:nvSpPr>
        <p:spPr/>
        <p:txBody>
          <a:bodyPr/>
          <a:lstStyle/>
          <a:p>
            <a:r>
              <a:rPr lang="en-GB"/>
              <a:t>Maternity Reporting to Trust Board</a:t>
            </a:r>
          </a:p>
        </p:txBody>
      </p:sp>
      <p:sp>
        <p:nvSpPr>
          <p:cNvPr id="3" name="Content Placeholder 2">
            <a:extLst>
              <a:ext uri="{FF2B5EF4-FFF2-40B4-BE49-F238E27FC236}">
                <a16:creationId xmlns:a16="http://schemas.microsoft.com/office/drawing/2014/main" id="{434B1F0A-C3AA-5F4E-DE6B-C5481BDA8AEF}"/>
              </a:ext>
            </a:extLst>
          </p:cNvPr>
          <p:cNvSpPr>
            <a:spLocks noGrp="1"/>
          </p:cNvSpPr>
          <p:nvPr>
            <p:ph idx="1"/>
          </p:nvPr>
        </p:nvSpPr>
        <p:spPr>
          <a:xfrm>
            <a:off x="609600" y="1600201"/>
            <a:ext cx="11069144" cy="4525963"/>
          </a:xfrm>
        </p:spPr>
        <p:txBody>
          <a:bodyPr/>
          <a:lstStyle/>
          <a:p>
            <a:pPr marL="0" indent="0">
              <a:buNone/>
            </a:pPr>
            <a:r>
              <a:rPr lang="en-GB"/>
              <a:t>Regular reporting of information on safety and quality in maternity / neonatal services is required to comply with:</a:t>
            </a:r>
          </a:p>
          <a:p>
            <a:pPr marL="0" indent="0">
              <a:buNone/>
            </a:pPr>
            <a:endParaRPr lang="en-GB"/>
          </a:p>
          <a:p>
            <a:pPr lvl="1"/>
            <a:r>
              <a:rPr lang="en-GB">
                <a:latin typeface="Arial"/>
                <a:cs typeface="Arial"/>
              </a:rPr>
              <a:t>CNST (Clinical Negligence Scheme for Trusts) operated by NHSR</a:t>
            </a:r>
            <a:endParaRPr lang="en-GB"/>
          </a:p>
          <a:p>
            <a:pPr lvl="1"/>
            <a:r>
              <a:rPr lang="en-GB"/>
              <a:t>Ockenden  </a:t>
            </a:r>
          </a:p>
          <a:p>
            <a:pPr lvl="1"/>
            <a:r>
              <a:rPr lang="en-GB">
                <a:latin typeface="Arial"/>
                <a:cs typeface="Arial"/>
              </a:rPr>
              <a:t>Perinatal Quality Surveillance Model </a:t>
            </a:r>
            <a:endParaRPr lang="en-GB"/>
          </a:p>
          <a:p>
            <a:pPr marL="0" indent="0">
              <a:buNone/>
            </a:pPr>
            <a:endParaRPr lang="en-GB"/>
          </a:p>
          <a:p>
            <a:pPr marL="0" indent="0">
              <a:buNone/>
            </a:pPr>
            <a:r>
              <a:rPr lang="en-GB">
                <a:latin typeface="Arial"/>
                <a:cs typeface="Arial"/>
              </a:rPr>
              <a:t>As previously discussed, a Maternity Assurance Group (MAG) is being set up to facilitate in depth scrutiny and will report through to Board. MAG will be chaired by the NED Maternity Safety Champion. </a:t>
            </a:r>
            <a:endParaRPr lang="en-GB"/>
          </a:p>
          <a:p>
            <a:pPr lvl="1"/>
            <a:endParaRPr lang="en-GB"/>
          </a:p>
        </p:txBody>
      </p:sp>
    </p:spTree>
    <p:extLst>
      <p:ext uri="{BB962C8B-B14F-4D97-AF65-F5344CB8AC3E}">
        <p14:creationId xmlns:p14="http://schemas.microsoft.com/office/powerpoint/2010/main" val="485596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49324-9C76-00BE-16CB-EAAEDDE4AEEF}"/>
              </a:ext>
            </a:extLst>
          </p:cNvPr>
          <p:cNvSpPr>
            <a:spLocks noGrp="1"/>
          </p:cNvSpPr>
          <p:nvPr>
            <p:ph type="title"/>
          </p:nvPr>
        </p:nvSpPr>
        <p:spPr/>
        <p:txBody>
          <a:bodyPr/>
          <a:lstStyle/>
          <a:p>
            <a:r>
              <a:rPr lang="en-GB"/>
              <a:t>Perinatal Quality Surveillance Model </a:t>
            </a:r>
          </a:p>
        </p:txBody>
      </p:sp>
      <p:sp>
        <p:nvSpPr>
          <p:cNvPr id="6" name="Content Placeholder 5">
            <a:extLst>
              <a:ext uri="{FF2B5EF4-FFF2-40B4-BE49-F238E27FC236}">
                <a16:creationId xmlns:a16="http://schemas.microsoft.com/office/drawing/2014/main" id="{9BDCB0EC-A79D-15F2-93F6-85082270862A}"/>
              </a:ext>
            </a:extLst>
          </p:cNvPr>
          <p:cNvSpPr>
            <a:spLocks noGrp="1"/>
          </p:cNvSpPr>
          <p:nvPr>
            <p:ph idx="1"/>
          </p:nvPr>
        </p:nvSpPr>
        <p:spPr/>
        <p:txBody>
          <a:bodyPr>
            <a:normAutofit/>
          </a:bodyPr>
          <a:lstStyle/>
          <a:p>
            <a:r>
              <a:rPr lang="en-GB"/>
              <a:t>The Perinatal Quality Surveillance Model incorporates 5 principles for increasing oversight of perinatal clinical quality, integrating perinatal clinical quality into ICS structures and providing clear lines for responsibility and accountability in addressing quality concerns at each level of the system</a:t>
            </a:r>
          </a:p>
          <a:p>
            <a:pPr marL="0" indent="0">
              <a:buNone/>
            </a:pPr>
            <a:endParaRPr lang="en-GB"/>
          </a:p>
        </p:txBody>
      </p:sp>
    </p:spTree>
    <p:extLst>
      <p:ext uri="{BB962C8B-B14F-4D97-AF65-F5344CB8AC3E}">
        <p14:creationId xmlns:p14="http://schemas.microsoft.com/office/powerpoint/2010/main" val="1015564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49324-9C76-00BE-16CB-EAAEDDE4AEEF}"/>
              </a:ext>
            </a:extLst>
          </p:cNvPr>
          <p:cNvSpPr>
            <a:spLocks noGrp="1"/>
          </p:cNvSpPr>
          <p:nvPr>
            <p:ph type="title"/>
          </p:nvPr>
        </p:nvSpPr>
        <p:spPr/>
        <p:txBody>
          <a:bodyPr/>
          <a:lstStyle/>
          <a:p>
            <a:r>
              <a:rPr lang="en-GB"/>
              <a:t>Perinatal Quality Surveillance Model </a:t>
            </a:r>
          </a:p>
        </p:txBody>
      </p:sp>
      <p:sp>
        <p:nvSpPr>
          <p:cNvPr id="6" name="Content Placeholder 5">
            <a:extLst>
              <a:ext uri="{FF2B5EF4-FFF2-40B4-BE49-F238E27FC236}">
                <a16:creationId xmlns:a16="http://schemas.microsoft.com/office/drawing/2014/main" id="{9BDCB0EC-A79D-15F2-93F6-85082270862A}"/>
              </a:ext>
            </a:extLst>
          </p:cNvPr>
          <p:cNvSpPr>
            <a:spLocks noGrp="1"/>
          </p:cNvSpPr>
          <p:nvPr>
            <p:ph idx="1"/>
          </p:nvPr>
        </p:nvSpPr>
        <p:spPr/>
        <p:txBody>
          <a:bodyPr>
            <a:normAutofit lnSpcReduction="10000"/>
          </a:bodyPr>
          <a:lstStyle/>
          <a:p>
            <a:r>
              <a:rPr lang="en-GB"/>
              <a:t>The Perinatal Quality Surveillance Model incorporates 5 principles for increasing oversight of perinatal clinical quality, integrating perinatal clinical quality into ICS structures and providing clear lines for responsibility and accountability in addressing quality concerns at each level of the system</a:t>
            </a:r>
          </a:p>
          <a:p>
            <a:r>
              <a:rPr lang="en-GB">
                <a:latin typeface="Arial"/>
                <a:cs typeface="Arial"/>
              </a:rPr>
              <a:t>CNST expectation – quarterly dashboard with minimum data set presented by the Board Level Maternity &amp; Neonatal Safety Champion to Trust Board</a:t>
            </a:r>
            <a:endParaRPr lang="en-GB"/>
          </a:p>
          <a:p>
            <a:r>
              <a:rPr lang="en-GB"/>
              <a:t>Ockenden expectation – that a monthly review of maternity and neonatal safety and quality is undertaken by the Trust Board</a:t>
            </a:r>
          </a:p>
          <a:p>
            <a:pPr marL="0" indent="0">
              <a:buNone/>
            </a:pPr>
            <a:endParaRPr lang="en-GB"/>
          </a:p>
        </p:txBody>
      </p:sp>
    </p:spTree>
    <p:extLst>
      <p:ext uri="{BB962C8B-B14F-4D97-AF65-F5344CB8AC3E}">
        <p14:creationId xmlns:p14="http://schemas.microsoft.com/office/powerpoint/2010/main" val="932935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3F6BE96-A157-7D39-1CD6-55204C16CDFA}"/>
              </a:ext>
            </a:extLst>
          </p:cNvPr>
          <p:cNvSpPr>
            <a:spLocks noGrp="1"/>
          </p:cNvSpPr>
          <p:nvPr>
            <p:ph type="title"/>
          </p:nvPr>
        </p:nvSpPr>
        <p:spPr>
          <a:xfrm>
            <a:off x="838200" y="365125"/>
            <a:ext cx="10515600" cy="1325563"/>
          </a:xfrm>
        </p:spPr>
        <p:txBody>
          <a:bodyPr/>
          <a:lstStyle/>
          <a:p>
            <a:r>
              <a:rPr lang="en-GB"/>
              <a:t>Minimum Data Set for Trust Board </a:t>
            </a:r>
          </a:p>
        </p:txBody>
      </p:sp>
      <p:graphicFrame>
        <p:nvGraphicFramePr>
          <p:cNvPr id="6" name="Table 6">
            <a:extLst>
              <a:ext uri="{FF2B5EF4-FFF2-40B4-BE49-F238E27FC236}">
                <a16:creationId xmlns:a16="http://schemas.microsoft.com/office/drawing/2014/main" id="{4DB716F2-9A08-B35B-0280-BFC5C4D36F76}"/>
              </a:ext>
            </a:extLst>
          </p:cNvPr>
          <p:cNvGraphicFramePr>
            <a:graphicFrameLocks noGrp="1"/>
          </p:cNvGraphicFramePr>
          <p:nvPr>
            <p:ph idx="1"/>
            <p:extLst>
              <p:ext uri="{D42A27DB-BD31-4B8C-83A1-F6EECF244321}">
                <p14:modId xmlns:p14="http://schemas.microsoft.com/office/powerpoint/2010/main" val="3569909841"/>
              </p:ext>
            </p:extLst>
          </p:nvPr>
        </p:nvGraphicFramePr>
        <p:xfrm>
          <a:off x="609600" y="1600200"/>
          <a:ext cx="10972800" cy="4079240"/>
        </p:xfrm>
        <a:graphic>
          <a:graphicData uri="http://schemas.openxmlformats.org/drawingml/2006/table">
            <a:tbl>
              <a:tblPr firstRow="1" bandRow="1">
                <a:tableStyleId>{5C22544A-7EE6-4342-B048-85BDC9FD1C3A}</a:tableStyleId>
              </a:tblPr>
              <a:tblGrid>
                <a:gridCol w="949896">
                  <a:extLst>
                    <a:ext uri="{9D8B030D-6E8A-4147-A177-3AD203B41FA5}">
                      <a16:colId xmlns:a16="http://schemas.microsoft.com/office/drawing/2014/main" val="2011624225"/>
                    </a:ext>
                  </a:extLst>
                </a:gridCol>
                <a:gridCol w="10022904">
                  <a:extLst>
                    <a:ext uri="{9D8B030D-6E8A-4147-A177-3AD203B41FA5}">
                      <a16:colId xmlns:a16="http://schemas.microsoft.com/office/drawing/2014/main" val="3270635382"/>
                    </a:ext>
                  </a:extLst>
                </a:gridCol>
              </a:tblGrid>
              <a:tr h="370840">
                <a:tc>
                  <a:txBody>
                    <a:bodyPr/>
                    <a:lstStyle/>
                    <a:p>
                      <a:r>
                        <a:rPr lang="en-GB"/>
                        <a:t>Item</a:t>
                      </a:r>
                    </a:p>
                  </a:txBody>
                  <a:tcPr/>
                </a:tc>
                <a:tc>
                  <a:txBody>
                    <a:bodyPr/>
                    <a:lstStyle/>
                    <a:p>
                      <a:r>
                        <a:rPr lang="en-GB"/>
                        <a:t>Description </a:t>
                      </a:r>
                    </a:p>
                  </a:txBody>
                  <a:tcPr/>
                </a:tc>
                <a:extLst>
                  <a:ext uri="{0D108BD9-81ED-4DB2-BD59-A6C34878D82A}">
                    <a16:rowId xmlns:a16="http://schemas.microsoft.com/office/drawing/2014/main" val="2099877887"/>
                  </a:ext>
                </a:extLst>
              </a:tr>
              <a:tr h="370840">
                <a:tc>
                  <a:txBody>
                    <a:bodyPr/>
                    <a:lstStyle/>
                    <a:p>
                      <a:r>
                        <a:rPr lang="en-GB"/>
                        <a:t>1</a:t>
                      </a:r>
                    </a:p>
                  </a:txBody>
                  <a:tcPr/>
                </a:tc>
                <a:tc>
                  <a:txBody>
                    <a:bodyPr/>
                    <a:lstStyle/>
                    <a:p>
                      <a:r>
                        <a:rPr lang="en-GB"/>
                        <a:t>Findings of PMRT reviews</a:t>
                      </a:r>
                    </a:p>
                  </a:txBody>
                  <a:tcPr/>
                </a:tc>
                <a:extLst>
                  <a:ext uri="{0D108BD9-81ED-4DB2-BD59-A6C34878D82A}">
                    <a16:rowId xmlns:a16="http://schemas.microsoft.com/office/drawing/2014/main" val="3928356575"/>
                  </a:ext>
                </a:extLst>
              </a:tr>
              <a:tr h="370840">
                <a:tc>
                  <a:txBody>
                    <a:bodyPr/>
                    <a:lstStyle/>
                    <a:p>
                      <a:r>
                        <a:rPr lang="en-GB"/>
                        <a:t>2</a:t>
                      </a:r>
                    </a:p>
                  </a:txBody>
                  <a:tcPr/>
                </a:tc>
                <a:tc>
                  <a:txBody>
                    <a:bodyPr/>
                    <a:lstStyle/>
                    <a:p>
                      <a:r>
                        <a:rPr lang="en-GB"/>
                        <a:t>Findings of all HSIB cases</a:t>
                      </a:r>
                    </a:p>
                  </a:txBody>
                  <a:tcPr/>
                </a:tc>
                <a:extLst>
                  <a:ext uri="{0D108BD9-81ED-4DB2-BD59-A6C34878D82A}">
                    <a16:rowId xmlns:a16="http://schemas.microsoft.com/office/drawing/2014/main" val="3897436885"/>
                  </a:ext>
                </a:extLst>
              </a:tr>
              <a:tr h="370840">
                <a:tc>
                  <a:txBody>
                    <a:bodyPr/>
                    <a:lstStyle/>
                    <a:p>
                      <a:r>
                        <a:rPr lang="en-GB"/>
                        <a:t>3</a:t>
                      </a:r>
                    </a:p>
                  </a:txBody>
                  <a:tcPr/>
                </a:tc>
                <a:tc>
                  <a:txBody>
                    <a:bodyPr/>
                    <a:lstStyle/>
                    <a:p>
                      <a:r>
                        <a:rPr lang="en-GB"/>
                        <a:t>Number of incidents logged (graded moderate or above) and actions taken </a:t>
                      </a:r>
                    </a:p>
                  </a:txBody>
                  <a:tcPr/>
                </a:tc>
                <a:extLst>
                  <a:ext uri="{0D108BD9-81ED-4DB2-BD59-A6C34878D82A}">
                    <a16:rowId xmlns:a16="http://schemas.microsoft.com/office/drawing/2014/main" val="2126972725"/>
                  </a:ext>
                </a:extLst>
              </a:tr>
              <a:tr h="370840">
                <a:tc>
                  <a:txBody>
                    <a:bodyPr/>
                    <a:lstStyle/>
                    <a:p>
                      <a:r>
                        <a:rPr lang="en-GB"/>
                        <a:t>4</a:t>
                      </a:r>
                    </a:p>
                  </a:txBody>
                  <a:tcPr/>
                </a:tc>
                <a:tc>
                  <a:txBody>
                    <a:bodyPr/>
                    <a:lstStyle/>
                    <a:p>
                      <a:r>
                        <a:rPr lang="en-GB"/>
                        <a:t>Training compliance (all staff groups, competency framework) </a:t>
                      </a:r>
                    </a:p>
                  </a:txBody>
                  <a:tcPr/>
                </a:tc>
                <a:extLst>
                  <a:ext uri="{0D108BD9-81ED-4DB2-BD59-A6C34878D82A}">
                    <a16:rowId xmlns:a16="http://schemas.microsoft.com/office/drawing/2014/main" val="1898746840"/>
                  </a:ext>
                </a:extLst>
              </a:tr>
              <a:tr h="370840">
                <a:tc>
                  <a:txBody>
                    <a:bodyPr/>
                    <a:lstStyle/>
                    <a:p>
                      <a:r>
                        <a:rPr lang="en-GB"/>
                        <a:t>5</a:t>
                      </a:r>
                    </a:p>
                  </a:txBody>
                  <a:tcPr/>
                </a:tc>
                <a:tc>
                  <a:txBody>
                    <a:bodyPr/>
                    <a:lstStyle/>
                    <a:p>
                      <a:r>
                        <a:rPr lang="en-GB"/>
                        <a:t>Minimum safe staffing in maternity (including obstetrics)</a:t>
                      </a:r>
                    </a:p>
                  </a:txBody>
                  <a:tcPr/>
                </a:tc>
                <a:extLst>
                  <a:ext uri="{0D108BD9-81ED-4DB2-BD59-A6C34878D82A}">
                    <a16:rowId xmlns:a16="http://schemas.microsoft.com/office/drawing/2014/main" val="3918724868"/>
                  </a:ext>
                </a:extLst>
              </a:tr>
              <a:tr h="370840">
                <a:tc>
                  <a:txBody>
                    <a:bodyPr/>
                    <a:lstStyle/>
                    <a:p>
                      <a:r>
                        <a:rPr lang="en-GB"/>
                        <a:t>6</a:t>
                      </a:r>
                    </a:p>
                  </a:txBody>
                  <a:tcPr/>
                </a:tc>
                <a:tc>
                  <a:txBody>
                    <a:bodyPr/>
                    <a:lstStyle/>
                    <a:p>
                      <a:r>
                        <a:rPr lang="en-GB"/>
                        <a:t>Service User Feedback</a:t>
                      </a:r>
                    </a:p>
                  </a:txBody>
                  <a:tcPr/>
                </a:tc>
                <a:extLst>
                  <a:ext uri="{0D108BD9-81ED-4DB2-BD59-A6C34878D82A}">
                    <a16:rowId xmlns:a16="http://schemas.microsoft.com/office/drawing/2014/main" val="2986415592"/>
                  </a:ext>
                </a:extLst>
              </a:tr>
              <a:tr h="370840">
                <a:tc>
                  <a:txBody>
                    <a:bodyPr/>
                    <a:lstStyle/>
                    <a:p>
                      <a:r>
                        <a:rPr lang="en-GB"/>
                        <a:t>7</a:t>
                      </a:r>
                    </a:p>
                  </a:txBody>
                  <a:tcPr/>
                </a:tc>
                <a:tc>
                  <a:txBody>
                    <a:bodyPr/>
                    <a:lstStyle/>
                    <a:p>
                      <a:r>
                        <a:rPr lang="en-GB"/>
                        <a:t>Staff feedback from frontline staff engagement by safety champions</a:t>
                      </a:r>
                    </a:p>
                  </a:txBody>
                  <a:tcPr/>
                </a:tc>
                <a:extLst>
                  <a:ext uri="{0D108BD9-81ED-4DB2-BD59-A6C34878D82A}">
                    <a16:rowId xmlns:a16="http://schemas.microsoft.com/office/drawing/2014/main" val="2095719209"/>
                  </a:ext>
                </a:extLst>
              </a:tr>
              <a:tr h="370840">
                <a:tc>
                  <a:txBody>
                    <a:bodyPr/>
                    <a:lstStyle/>
                    <a:p>
                      <a:r>
                        <a:rPr lang="en-GB"/>
                        <a:t>8</a:t>
                      </a:r>
                    </a:p>
                  </a:txBody>
                  <a:tcPr/>
                </a:tc>
                <a:tc>
                  <a:txBody>
                    <a:bodyPr/>
                    <a:lstStyle/>
                    <a:p>
                      <a:r>
                        <a:rPr lang="en-GB"/>
                        <a:t>CQC / NHSR / HSIB concerns or requests for action of the Trust</a:t>
                      </a:r>
                    </a:p>
                  </a:txBody>
                  <a:tcPr/>
                </a:tc>
                <a:extLst>
                  <a:ext uri="{0D108BD9-81ED-4DB2-BD59-A6C34878D82A}">
                    <a16:rowId xmlns:a16="http://schemas.microsoft.com/office/drawing/2014/main" val="1898282590"/>
                  </a:ext>
                </a:extLst>
              </a:tr>
              <a:tr h="370840">
                <a:tc>
                  <a:txBody>
                    <a:bodyPr/>
                    <a:lstStyle/>
                    <a:p>
                      <a:r>
                        <a:rPr lang="en-GB"/>
                        <a:t>9</a:t>
                      </a:r>
                    </a:p>
                  </a:txBody>
                  <a:tcPr/>
                </a:tc>
                <a:tc>
                  <a:txBody>
                    <a:bodyPr/>
                    <a:lstStyle/>
                    <a:p>
                      <a:r>
                        <a:rPr lang="en-GB"/>
                        <a:t>Regulation 28 report (HM Coroner)</a:t>
                      </a:r>
                    </a:p>
                  </a:txBody>
                  <a:tcPr/>
                </a:tc>
                <a:extLst>
                  <a:ext uri="{0D108BD9-81ED-4DB2-BD59-A6C34878D82A}">
                    <a16:rowId xmlns:a16="http://schemas.microsoft.com/office/drawing/2014/main" val="3942326422"/>
                  </a:ext>
                </a:extLst>
              </a:tr>
              <a:tr h="370840">
                <a:tc>
                  <a:txBody>
                    <a:bodyPr/>
                    <a:lstStyle/>
                    <a:p>
                      <a:r>
                        <a:rPr lang="en-GB"/>
                        <a:t>10</a:t>
                      </a:r>
                    </a:p>
                  </a:txBody>
                  <a:tcPr/>
                </a:tc>
                <a:tc>
                  <a:txBody>
                    <a:bodyPr/>
                    <a:lstStyle/>
                    <a:p>
                      <a:r>
                        <a:rPr lang="en-GB"/>
                        <a:t>Progress in achievement of the CNST 10</a:t>
                      </a:r>
                    </a:p>
                  </a:txBody>
                  <a:tcPr/>
                </a:tc>
                <a:extLst>
                  <a:ext uri="{0D108BD9-81ED-4DB2-BD59-A6C34878D82A}">
                    <a16:rowId xmlns:a16="http://schemas.microsoft.com/office/drawing/2014/main" val="3087662770"/>
                  </a:ext>
                </a:extLst>
              </a:tr>
            </a:tbl>
          </a:graphicData>
        </a:graphic>
      </p:graphicFrame>
    </p:spTree>
    <p:extLst>
      <p:ext uri="{BB962C8B-B14F-4D97-AF65-F5344CB8AC3E}">
        <p14:creationId xmlns:p14="http://schemas.microsoft.com/office/powerpoint/2010/main" val="29182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45D90-F24B-5F70-7867-ADBA63E8B242}"/>
              </a:ext>
            </a:extLst>
          </p:cNvPr>
          <p:cNvSpPr>
            <a:spLocks noGrp="1"/>
          </p:cNvSpPr>
          <p:nvPr>
            <p:ph type="title"/>
          </p:nvPr>
        </p:nvSpPr>
        <p:spPr/>
        <p:txBody>
          <a:bodyPr>
            <a:normAutofit/>
          </a:bodyPr>
          <a:lstStyle/>
          <a:p>
            <a:r>
              <a:rPr lang="en-GB"/>
              <a:t>PMRT – Perinatal Mortality Review Tool</a:t>
            </a:r>
          </a:p>
        </p:txBody>
      </p:sp>
      <p:sp>
        <p:nvSpPr>
          <p:cNvPr id="3" name="Content Placeholder 2">
            <a:extLst>
              <a:ext uri="{FF2B5EF4-FFF2-40B4-BE49-F238E27FC236}">
                <a16:creationId xmlns:a16="http://schemas.microsoft.com/office/drawing/2014/main" id="{BE48122B-0461-9D8E-E60B-36CF6436DA77}"/>
              </a:ext>
            </a:extLst>
          </p:cNvPr>
          <p:cNvSpPr>
            <a:spLocks noGrp="1"/>
          </p:cNvSpPr>
          <p:nvPr>
            <p:ph idx="1"/>
          </p:nvPr>
        </p:nvSpPr>
        <p:spPr/>
        <p:txBody>
          <a:bodyPr>
            <a:normAutofit/>
          </a:bodyPr>
          <a:lstStyle/>
          <a:p>
            <a:r>
              <a:rPr lang="en-GB">
                <a:latin typeface="Arial"/>
                <a:cs typeface="Arial"/>
              </a:rPr>
              <a:t>Supports standardised review of cases meeting inclusion criteria </a:t>
            </a:r>
            <a:endParaRPr lang="en-GB"/>
          </a:p>
          <a:p>
            <a:r>
              <a:rPr lang="en-GB">
                <a:latin typeface="Arial"/>
                <a:cs typeface="Arial"/>
              </a:rPr>
              <a:t>Enables identification of themes and trends</a:t>
            </a:r>
          </a:p>
          <a:p>
            <a:r>
              <a:rPr lang="en-GB">
                <a:latin typeface="Arial"/>
                <a:cs typeface="Arial"/>
              </a:rPr>
              <a:t>Live action plan to support continuous service improvement</a:t>
            </a:r>
          </a:p>
          <a:p>
            <a:r>
              <a:rPr lang="en-GB">
                <a:latin typeface="Arial"/>
                <a:cs typeface="Arial"/>
              </a:rPr>
              <a:t>Adoption a requirement of NHSR (CNST)</a:t>
            </a:r>
          </a:p>
          <a:p>
            <a:r>
              <a:rPr lang="en-GB">
                <a:latin typeface="Arial"/>
                <a:cs typeface="Arial"/>
              </a:rPr>
              <a:t>Quarterly reports are submitted to Trust Board and include details of reviews undertaken and consequent actions</a:t>
            </a:r>
          </a:p>
          <a:p>
            <a:r>
              <a:rPr lang="en-GB">
                <a:latin typeface="Arial"/>
                <a:cs typeface="Arial"/>
              </a:rPr>
              <a:t>Detailed reports are seen by Maternity Safety Champions (three of whom are members of the Trust Board), and once established, will be reviewed at MAG</a:t>
            </a:r>
            <a:endParaRPr lang="en-GB"/>
          </a:p>
          <a:p>
            <a:endParaRPr lang="en-GB"/>
          </a:p>
        </p:txBody>
      </p:sp>
    </p:spTree>
    <p:extLst>
      <p:ext uri="{BB962C8B-B14F-4D97-AF65-F5344CB8AC3E}">
        <p14:creationId xmlns:p14="http://schemas.microsoft.com/office/powerpoint/2010/main" val="2383564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94715-0376-47FF-B376-F8852F5E5C13}"/>
              </a:ext>
            </a:extLst>
          </p:cNvPr>
          <p:cNvSpPr>
            <a:spLocks noGrp="1"/>
          </p:cNvSpPr>
          <p:nvPr>
            <p:ph type="title"/>
          </p:nvPr>
        </p:nvSpPr>
        <p:spPr>
          <a:xfrm>
            <a:off x="1774224" y="177024"/>
            <a:ext cx="6172200" cy="857250"/>
          </a:xfrm>
        </p:spPr>
        <p:txBody>
          <a:bodyPr/>
          <a:lstStyle/>
          <a:p>
            <a:r>
              <a:rPr lang="en-GB" sz="2700"/>
              <a:t>PMRT </a:t>
            </a:r>
          </a:p>
        </p:txBody>
      </p:sp>
      <p:graphicFrame>
        <p:nvGraphicFramePr>
          <p:cNvPr id="4" name="Table 5">
            <a:extLst>
              <a:ext uri="{FF2B5EF4-FFF2-40B4-BE49-F238E27FC236}">
                <a16:creationId xmlns:a16="http://schemas.microsoft.com/office/drawing/2014/main" id="{6A794BF6-449A-4ABD-AEDB-979A1581026D}"/>
              </a:ext>
            </a:extLst>
          </p:cNvPr>
          <p:cNvGraphicFramePr>
            <a:graphicFrameLocks noGrp="1"/>
          </p:cNvGraphicFramePr>
          <p:nvPr/>
        </p:nvGraphicFramePr>
        <p:xfrm>
          <a:off x="2124185" y="1112109"/>
          <a:ext cx="7634180" cy="1663173"/>
        </p:xfrm>
        <a:graphic>
          <a:graphicData uri="http://schemas.openxmlformats.org/drawingml/2006/table">
            <a:tbl>
              <a:tblPr firstRow="1" bandRow="1">
                <a:tableStyleId>{00A15C55-8517-42AA-B614-E9B94910E393}</a:tableStyleId>
              </a:tblPr>
              <a:tblGrid>
                <a:gridCol w="1392930">
                  <a:extLst>
                    <a:ext uri="{9D8B030D-6E8A-4147-A177-3AD203B41FA5}">
                      <a16:colId xmlns:a16="http://schemas.microsoft.com/office/drawing/2014/main" val="4030486472"/>
                    </a:ext>
                  </a:extLst>
                </a:gridCol>
                <a:gridCol w="1739239">
                  <a:extLst>
                    <a:ext uri="{9D8B030D-6E8A-4147-A177-3AD203B41FA5}">
                      <a16:colId xmlns:a16="http://schemas.microsoft.com/office/drawing/2014/main" val="361206159"/>
                    </a:ext>
                  </a:extLst>
                </a:gridCol>
                <a:gridCol w="2362593">
                  <a:extLst>
                    <a:ext uri="{9D8B030D-6E8A-4147-A177-3AD203B41FA5}">
                      <a16:colId xmlns:a16="http://schemas.microsoft.com/office/drawing/2014/main" val="420115766"/>
                    </a:ext>
                  </a:extLst>
                </a:gridCol>
                <a:gridCol w="2139418">
                  <a:extLst>
                    <a:ext uri="{9D8B030D-6E8A-4147-A177-3AD203B41FA5}">
                      <a16:colId xmlns:a16="http://schemas.microsoft.com/office/drawing/2014/main" val="4146120300"/>
                    </a:ext>
                  </a:extLst>
                </a:gridCol>
              </a:tblGrid>
              <a:tr h="1240086">
                <a:tc>
                  <a:txBody>
                    <a:bodyPr/>
                    <a:lstStyle/>
                    <a:p>
                      <a:pPr algn="ctr"/>
                      <a:r>
                        <a:rPr lang="en-GB" sz="800"/>
                        <a:t>All eligible perinatal deaths notified to MBRRACE-UK within 7 working days</a:t>
                      </a:r>
                    </a:p>
                  </a:txBody>
                  <a:tcPr marL="68580" marR="68580" marT="34290" marB="34290"/>
                </a:tc>
                <a:tc>
                  <a:txBody>
                    <a:bodyPr/>
                    <a:lstStyle/>
                    <a:p>
                      <a:pPr algn="ctr"/>
                      <a:r>
                        <a:rPr lang="en-GB" sz="800"/>
                        <a:t>A review using the PMRT of 95% of all deaths of babies (suitable for the review), by an MDT and started within 2 months of each death.</a:t>
                      </a:r>
                    </a:p>
                  </a:txBody>
                  <a:tcPr marL="68580" marR="68580" marT="34290" marB="34290"/>
                </a:tc>
                <a:tc>
                  <a:txBody>
                    <a:bodyPr/>
                    <a:lstStyle/>
                    <a:p>
                      <a:pPr algn="ctr"/>
                      <a:r>
                        <a:rPr lang="en-GB" sz="800"/>
                        <a:t>At least 50% of all deaths of babies (suitable for the review) will have been reviewed using the PMRT, by an MDT. Each review will have a draft reports should be generated within 4 months and closed within 6 months</a:t>
                      </a:r>
                    </a:p>
                  </a:txBody>
                  <a:tcPr marL="68580" marR="68580" marT="34290" marB="34290"/>
                </a:tc>
                <a:tc>
                  <a:txBody>
                    <a:bodyPr/>
                    <a:lstStyle/>
                    <a:p>
                      <a:pPr algn="ctr"/>
                      <a:r>
                        <a:rPr lang="en-GB" sz="800"/>
                        <a:t>At least 95% of all deaths of babies who died at the Trust, the parents have been told about the review and that the parents perspective, questions and concerns have been sought.</a:t>
                      </a:r>
                    </a:p>
                  </a:txBody>
                  <a:tcPr marL="68580" marR="68580" marT="34290" marB="34290"/>
                </a:tc>
                <a:extLst>
                  <a:ext uri="{0D108BD9-81ED-4DB2-BD59-A6C34878D82A}">
                    <a16:rowId xmlns:a16="http://schemas.microsoft.com/office/drawing/2014/main" val="3871102466"/>
                  </a:ext>
                </a:extLst>
              </a:tr>
              <a:tr h="423087">
                <a:tc>
                  <a:txBody>
                    <a:bodyPr/>
                    <a:lstStyle/>
                    <a:p>
                      <a:pPr lvl="0" algn="ctr">
                        <a:buNone/>
                      </a:pPr>
                      <a:r>
                        <a:rPr lang="en-GB" sz="1000">
                          <a:solidFill>
                            <a:srgbClr val="7030A0"/>
                          </a:solidFill>
                        </a:rPr>
                        <a:t>16</a:t>
                      </a:r>
                    </a:p>
                  </a:txBody>
                  <a:tcPr marL="68580" marR="68580" marT="34290" marB="34290"/>
                </a:tc>
                <a:tc>
                  <a:txBody>
                    <a:bodyPr/>
                    <a:lstStyle/>
                    <a:p>
                      <a:pPr algn="ctr"/>
                      <a:r>
                        <a:rPr lang="en-GB" sz="1000">
                          <a:solidFill>
                            <a:srgbClr val="7030A0"/>
                          </a:solidFill>
                        </a:rPr>
                        <a:t>100%</a:t>
                      </a:r>
                    </a:p>
                  </a:txBody>
                  <a:tcPr marL="68580" marR="68580" marT="34290" marB="34290"/>
                </a:tc>
                <a:tc>
                  <a:txBody>
                    <a:bodyPr/>
                    <a:lstStyle/>
                    <a:p>
                      <a:pPr algn="ctr"/>
                      <a:r>
                        <a:rPr lang="en-GB" sz="1000">
                          <a:solidFill>
                            <a:srgbClr val="7030A0"/>
                          </a:solidFill>
                        </a:rPr>
                        <a:t>100%</a:t>
                      </a:r>
                    </a:p>
                  </a:txBody>
                  <a:tcPr marL="68580" marR="68580" marT="34290" marB="34290"/>
                </a:tc>
                <a:tc>
                  <a:txBody>
                    <a:bodyPr/>
                    <a:lstStyle/>
                    <a:p>
                      <a:pPr algn="ctr"/>
                      <a:r>
                        <a:rPr lang="en-GB" sz="1000">
                          <a:solidFill>
                            <a:srgbClr val="7030A0"/>
                          </a:solidFill>
                        </a:rPr>
                        <a:t>100%</a:t>
                      </a:r>
                    </a:p>
                  </a:txBody>
                  <a:tcPr marL="68580" marR="68580" marT="34290" marB="34290"/>
                </a:tc>
                <a:extLst>
                  <a:ext uri="{0D108BD9-81ED-4DB2-BD59-A6C34878D82A}">
                    <a16:rowId xmlns:a16="http://schemas.microsoft.com/office/drawing/2014/main" val="4020286575"/>
                  </a:ext>
                </a:extLst>
              </a:tr>
            </a:tbl>
          </a:graphicData>
        </a:graphic>
      </p:graphicFrame>
      <p:sp>
        <p:nvSpPr>
          <p:cNvPr id="9" name="Rectangle 8">
            <a:extLst>
              <a:ext uri="{FF2B5EF4-FFF2-40B4-BE49-F238E27FC236}">
                <a16:creationId xmlns:a16="http://schemas.microsoft.com/office/drawing/2014/main" id="{A5AA1D34-415C-42F5-A76D-8A67C09F39FD}"/>
              </a:ext>
            </a:extLst>
          </p:cNvPr>
          <p:cNvSpPr/>
          <p:nvPr/>
        </p:nvSpPr>
        <p:spPr>
          <a:xfrm>
            <a:off x="6476765" y="3003969"/>
            <a:ext cx="3980727" cy="2812178"/>
          </a:xfrm>
          <a:prstGeom prst="rect">
            <a:avLst/>
          </a:prstGeom>
          <a:solidFill>
            <a:schemeClr val="accent5"/>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sz="1350">
              <a:solidFill>
                <a:prstClr val="white"/>
              </a:solidFill>
              <a:latin typeface="Calibri"/>
            </a:endParaRPr>
          </a:p>
        </p:txBody>
      </p:sp>
      <p:sp>
        <p:nvSpPr>
          <p:cNvPr id="10" name="TextBox 9">
            <a:extLst>
              <a:ext uri="{FF2B5EF4-FFF2-40B4-BE49-F238E27FC236}">
                <a16:creationId xmlns:a16="http://schemas.microsoft.com/office/drawing/2014/main" id="{F9E45448-3468-4161-985C-677222E2248F}"/>
              </a:ext>
            </a:extLst>
          </p:cNvPr>
          <p:cNvSpPr txBox="1"/>
          <p:nvPr/>
        </p:nvSpPr>
        <p:spPr>
          <a:xfrm>
            <a:off x="6295459" y="3037987"/>
            <a:ext cx="3918943" cy="300082"/>
          </a:xfrm>
          <a:prstGeom prst="rect">
            <a:avLst/>
          </a:prstGeom>
          <a:noFill/>
        </p:spPr>
        <p:txBody>
          <a:bodyPr wrap="square" rtlCol="0">
            <a:spAutoFit/>
          </a:bodyPr>
          <a:lstStyle/>
          <a:p>
            <a:pPr algn="ctr" fontAlgn="base">
              <a:spcBef>
                <a:spcPct val="0"/>
              </a:spcBef>
              <a:spcAft>
                <a:spcPct val="0"/>
              </a:spcAft>
            </a:pPr>
            <a:r>
              <a:rPr lang="en-GB" sz="1350" b="1">
                <a:solidFill>
                  <a:prstClr val="white"/>
                </a:solidFill>
                <a:latin typeface="Calibri" pitchFamily="34" charset="0"/>
                <a:cs typeface="Arial" charset="0"/>
              </a:rPr>
              <a:t>Themes within PMRT</a:t>
            </a:r>
          </a:p>
        </p:txBody>
      </p:sp>
      <p:sp>
        <p:nvSpPr>
          <p:cNvPr id="11" name="TextBox 10">
            <a:extLst>
              <a:ext uri="{FF2B5EF4-FFF2-40B4-BE49-F238E27FC236}">
                <a16:creationId xmlns:a16="http://schemas.microsoft.com/office/drawing/2014/main" id="{C97E0528-2712-4089-B730-2FD79C428633}"/>
              </a:ext>
            </a:extLst>
          </p:cNvPr>
          <p:cNvSpPr txBox="1"/>
          <p:nvPr/>
        </p:nvSpPr>
        <p:spPr>
          <a:xfrm>
            <a:off x="6577612" y="3393924"/>
            <a:ext cx="3779032" cy="2223686"/>
          </a:xfrm>
          <a:prstGeom prst="rect">
            <a:avLst/>
          </a:prstGeom>
          <a:noFill/>
        </p:spPr>
        <p:txBody>
          <a:bodyPr wrap="square" lIns="68580" tIns="34290" rIns="68580" bIns="34290" rtlCol="0" anchor="t">
            <a:spAutoFit/>
          </a:bodyPr>
          <a:lstStyle/>
          <a:p>
            <a:pPr marL="171450" indent="-171450" fontAlgn="base">
              <a:spcBef>
                <a:spcPct val="0"/>
              </a:spcBef>
              <a:spcAft>
                <a:spcPct val="0"/>
              </a:spcAft>
              <a:buFont typeface="+mj-lt"/>
              <a:buAutoNum type="arabicPeriod"/>
            </a:pPr>
            <a:r>
              <a:rPr lang="en-GB" sz="1000" b="1">
                <a:solidFill>
                  <a:schemeClr val="bg1"/>
                </a:solidFill>
                <a:latin typeface="Calibri"/>
                <a:ea typeface="Calibri"/>
                <a:cs typeface="Arial"/>
              </a:rPr>
              <a:t>CO monitoring not always being offered, even in well ventilated areas</a:t>
            </a:r>
          </a:p>
          <a:p>
            <a:pPr marL="514350" lvl="1" indent="-171450">
              <a:buFont typeface="Courier New" panose="02070309020205020404" pitchFamily="49" charset="0"/>
              <a:buChar char="o"/>
            </a:pPr>
            <a:r>
              <a:rPr lang="en-GB" sz="1000">
                <a:solidFill>
                  <a:schemeClr val="bg1"/>
                </a:solidFill>
                <a:latin typeface="Calibri"/>
                <a:ea typeface="Calibri"/>
                <a:cs typeface="Arial"/>
              </a:rPr>
              <a:t>Community matron reiterates to community team leaders every month the importance of checking CO readings and reviews the barriers to universal uptake</a:t>
            </a:r>
          </a:p>
          <a:p>
            <a:pPr marL="171450" indent="-171450">
              <a:buFont typeface="+mj-lt"/>
              <a:buAutoNum type="arabicPeriod"/>
            </a:pPr>
            <a:r>
              <a:rPr lang="en-GB" sz="1000">
                <a:solidFill>
                  <a:schemeClr val="bg1"/>
                </a:solidFill>
                <a:latin typeface="Calibri"/>
                <a:ea typeface="Calibri"/>
                <a:cs typeface="Arial"/>
              </a:rPr>
              <a:t> </a:t>
            </a:r>
            <a:r>
              <a:rPr lang="en-GB" sz="1000" b="1">
                <a:solidFill>
                  <a:schemeClr val="bg1"/>
                </a:solidFill>
                <a:latin typeface="Calibri"/>
                <a:ea typeface="Calibri"/>
                <a:cs typeface="Arial"/>
              </a:rPr>
              <a:t>Risk factors not always being calculated accurately (re: aspirin)</a:t>
            </a:r>
          </a:p>
          <a:p>
            <a:pPr marL="514350" lvl="1" indent="-171450">
              <a:buFont typeface="Courier New" panose="02070309020205020404" pitchFamily="49" charset="0"/>
              <a:buChar char="o"/>
            </a:pPr>
            <a:r>
              <a:rPr lang="en-GB" sz="1000">
                <a:solidFill>
                  <a:schemeClr val="bg1"/>
                </a:solidFill>
                <a:latin typeface="Calibri"/>
                <a:ea typeface="Calibri"/>
                <a:cs typeface="Arial"/>
              </a:rPr>
              <a:t>Community matron to review the templates used for risk assessment and ensure they align with the guideline, and reduce duplication in documentation</a:t>
            </a:r>
            <a:endParaRPr lang="en-GB">
              <a:solidFill>
                <a:schemeClr val="bg1"/>
              </a:solidFill>
              <a:latin typeface="Calibri"/>
              <a:ea typeface="Calibri"/>
              <a:cs typeface="Arial"/>
            </a:endParaRPr>
          </a:p>
          <a:p>
            <a:pPr marL="114300" indent="-228600">
              <a:buAutoNum type="arabicPeriod"/>
            </a:pPr>
            <a:r>
              <a:rPr lang="en-GB" sz="1000" b="1">
                <a:solidFill>
                  <a:schemeClr val="bg1"/>
                </a:solidFill>
                <a:latin typeface="Calibri"/>
                <a:ea typeface="Calibri"/>
                <a:cs typeface="Arial"/>
              </a:rPr>
              <a:t>MSUs (urine specimens) are not always being sent</a:t>
            </a:r>
            <a:endParaRPr lang="en-GB" b="1">
              <a:solidFill>
                <a:schemeClr val="bg1"/>
              </a:solidFill>
            </a:endParaRPr>
          </a:p>
          <a:p>
            <a:pPr marL="514350" lvl="1" indent="-171450">
              <a:buFont typeface="Courier New" panose="02070309020205020404" pitchFamily="49" charset="0"/>
              <a:buChar char="o"/>
            </a:pPr>
            <a:r>
              <a:rPr lang="en-GB" sz="1000">
                <a:solidFill>
                  <a:schemeClr val="bg1"/>
                </a:solidFill>
                <a:latin typeface="Calibri"/>
                <a:ea typeface="Calibri"/>
                <a:cs typeface="Arial"/>
              </a:rPr>
              <a:t>Community matron reiterates to community team leaders every month the importance of sending MSUs at booking</a:t>
            </a:r>
          </a:p>
          <a:p>
            <a:pPr marL="342900" lvl="1"/>
            <a:endParaRPr lang="en-GB" sz="1000">
              <a:solidFill>
                <a:srgbClr val="000000"/>
              </a:solidFill>
              <a:latin typeface="Calibri"/>
              <a:ea typeface="Calibri"/>
              <a:cs typeface="Calibri"/>
            </a:endParaRPr>
          </a:p>
          <a:p>
            <a:pPr marL="514350" lvl="1" indent="-171450">
              <a:buFont typeface="Courier New" panose="02070309020205020404" pitchFamily="49" charset="0"/>
              <a:buChar char="o"/>
            </a:pPr>
            <a:endParaRPr lang="en-GB" sz="1000">
              <a:solidFill>
                <a:schemeClr val="bg1"/>
              </a:solidFill>
              <a:latin typeface="Calibri"/>
              <a:ea typeface="Calibri"/>
              <a:cs typeface="Arial"/>
            </a:endParaRPr>
          </a:p>
        </p:txBody>
      </p:sp>
      <p:sp>
        <p:nvSpPr>
          <p:cNvPr id="6" name="TextBox 5">
            <a:extLst>
              <a:ext uri="{FF2B5EF4-FFF2-40B4-BE49-F238E27FC236}">
                <a16:creationId xmlns:a16="http://schemas.microsoft.com/office/drawing/2014/main" id="{D149AAEB-EA54-BDCB-78E4-80840CDB0178}"/>
              </a:ext>
            </a:extLst>
          </p:cNvPr>
          <p:cNvSpPr txBox="1"/>
          <p:nvPr/>
        </p:nvSpPr>
        <p:spPr>
          <a:xfrm>
            <a:off x="1271464" y="5429821"/>
            <a:ext cx="5178249" cy="484748"/>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ctr"/>
            <a:r>
              <a:rPr lang="en-GB" sz="1350">
                <a:latin typeface="Calibri"/>
                <a:ea typeface="Calibri"/>
                <a:cs typeface="Arial"/>
              </a:rPr>
              <a:t>13 cases were considered through PMRT (and reported to MBRRACE)</a:t>
            </a:r>
          </a:p>
          <a:p>
            <a:pPr algn="ctr"/>
            <a:r>
              <a:rPr lang="en-GB" sz="1350">
                <a:latin typeface="Calibri"/>
                <a:ea typeface="Calibri"/>
                <a:cs typeface="Arial"/>
              </a:rPr>
              <a:t>3 cases were terminations of pregnancy due to fetal abnormalities </a:t>
            </a:r>
          </a:p>
        </p:txBody>
      </p:sp>
      <p:pic>
        <p:nvPicPr>
          <p:cNvPr id="3" name="Picture 4" descr="Chart, bar chart&#10;&#10;Description automatically generated">
            <a:extLst>
              <a:ext uri="{FF2B5EF4-FFF2-40B4-BE49-F238E27FC236}">
                <a16:creationId xmlns:a16="http://schemas.microsoft.com/office/drawing/2014/main" id="{12800411-BC1A-41EB-00D4-3EAD369D5339}"/>
              </a:ext>
            </a:extLst>
          </p:cNvPr>
          <p:cNvPicPr>
            <a:picLocks noChangeAspect="1"/>
          </p:cNvPicPr>
          <p:nvPr/>
        </p:nvPicPr>
        <p:blipFill>
          <a:blip r:embed="rId2"/>
          <a:stretch>
            <a:fillRect/>
          </a:stretch>
        </p:blipFill>
        <p:spPr>
          <a:xfrm>
            <a:off x="2060400" y="2966596"/>
            <a:ext cx="4327200" cy="2400811"/>
          </a:xfrm>
          <a:prstGeom prst="rect">
            <a:avLst/>
          </a:prstGeom>
        </p:spPr>
      </p:pic>
    </p:spTree>
    <p:extLst>
      <p:ext uri="{BB962C8B-B14F-4D97-AF65-F5344CB8AC3E}">
        <p14:creationId xmlns:p14="http://schemas.microsoft.com/office/powerpoint/2010/main" val="3432104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329D9-D237-8EB0-3F5B-4B2D9681043E}"/>
              </a:ext>
            </a:extLst>
          </p:cNvPr>
          <p:cNvSpPr>
            <a:spLocks noGrp="1"/>
          </p:cNvSpPr>
          <p:nvPr>
            <p:ph type="title"/>
          </p:nvPr>
        </p:nvSpPr>
        <p:spPr/>
        <p:txBody>
          <a:bodyPr>
            <a:normAutofit/>
          </a:bodyPr>
          <a:lstStyle/>
          <a:p>
            <a:r>
              <a:rPr lang="en-GB"/>
              <a:t>ATAIN </a:t>
            </a:r>
            <a:r>
              <a:rPr lang="en-GB" sz="2800"/>
              <a:t>(Avoiding Term Admissions Into Neonatal Units)</a:t>
            </a:r>
          </a:p>
        </p:txBody>
      </p:sp>
      <p:sp>
        <p:nvSpPr>
          <p:cNvPr id="3" name="Content Placeholder 2">
            <a:extLst>
              <a:ext uri="{FF2B5EF4-FFF2-40B4-BE49-F238E27FC236}">
                <a16:creationId xmlns:a16="http://schemas.microsoft.com/office/drawing/2014/main" id="{CAE0A821-9163-7B7F-EAAA-48D0C1C0E308}"/>
              </a:ext>
            </a:extLst>
          </p:cNvPr>
          <p:cNvSpPr>
            <a:spLocks noGrp="1"/>
          </p:cNvSpPr>
          <p:nvPr>
            <p:ph idx="1"/>
          </p:nvPr>
        </p:nvSpPr>
        <p:spPr>
          <a:xfrm>
            <a:off x="609600" y="1628799"/>
            <a:ext cx="10972800" cy="4497365"/>
          </a:xfrm>
        </p:spPr>
        <p:txBody>
          <a:bodyPr>
            <a:normAutofit fontScale="92500" lnSpcReduction="10000"/>
          </a:bodyPr>
          <a:lstStyle/>
          <a:p>
            <a:r>
              <a:rPr lang="en-GB" sz="3000"/>
              <a:t>Weekly audit of admissions to NNU following birth at term</a:t>
            </a:r>
          </a:p>
          <a:p>
            <a:r>
              <a:rPr lang="en-GB" sz="3000"/>
              <a:t>Enables identification of themes and trends in neonatal morbidity and death</a:t>
            </a:r>
          </a:p>
          <a:p>
            <a:r>
              <a:rPr lang="en-GB" sz="3000"/>
              <a:t>Live action plan to support continuous service improvement</a:t>
            </a:r>
          </a:p>
          <a:p>
            <a:r>
              <a:rPr lang="en-GB" sz="3000"/>
              <a:t>Adoption a requirement of NHSR (CNST)</a:t>
            </a:r>
          </a:p>
          <a:p>
            <a:r>
              <a:rPr lang="en-GB" sz="3000"/>
              <a:t>Findings of ATAIN reviews are shared quarterly with the Board Level Safety Champion</a:t>
            </a:r>
          </a:p>
          <a:p>
            <a:r>
              <a:rPr lang="en-GB" sz="3000">
                <a:latin typeface="Arial"/>
                <a:cs typeface="Arial"/>
              </a:rPr>
              <a:t>An action plan – to address local findings from pathway audit and ATAIN reviews – must be agreed with the maternity and neonatal safety champions, including Board-level champions (by 29 July)</a:t>
            </a:r>
            <a:endParaRPr lang="en-GB">
              <a:latin typeface="Arial"/>
              <a:cs typeface="Arial"/>
            </a:endParaRPr>
          </a:p>
          <a:p>
            <a:endParaRPr lang="en-GB"/>
          </a:p>
          <a:p>
            <a:endParaRPr lang="en-GB"/>
          </a:p>
        </p:txBody>
      </p:sp>
    </p:spTree>
    <p:extLst>
      <p:ext uri="{BB962C8B-B14F-4D97-AF65-F5344CB8AC3E}">
        <p14:creationId xmlns:p14="http://schemas.microsoft.com/office/powerpoint/2010/main" val="997618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3B192E3-CE3B-40C5-9518-2E3701E73F9B}"/>
              </a:ext>
            </a:extLst>
          </p:cNvPr>
          <p:cNvSpPr txBox="1"/>
          <p:nvPr/>
        </p:nvSpPr>
        <p:spPr>
          <a:xfrm>
            <a:off x="5805136" y="1181699"/>
            <a:ext cx="4489604" cy="830997"/>
          </a:xfrm>
          <a:prstGeom prst="rect">
            <a:avLst/>
          </a:prstGeom>
          <a:ln>
            <a:solidFill>
              <a:srgbClr val="7030A0"/>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n-GB" sz="1600" b="1">
                <a:ea typeface="Calibri"/>
                <a:cs typeface="Arial"/>
              </a:rPr>
              <a:t>Babies are getting cold in theatre</a:t>
            </a:r>
            <a:r>
              <a:rPr lang="en-GB" sz="1600">
                <a:ea typeface="Calibri"/>
                <a:cs typeface="Arial"/>
              </a:rPr>
              <a:t>. While we review the theatre temperature control mechanisms and SOP, we have reintroduced the ‘Hot cot’ to theatre. </a:t>
            </a:r>
          </a:p>
        </p:txBody>
      </p:sp>
      <p:sp>
        <p:nvSpPr>
          <p:cNvPr id="2" name="Title 1"/>
          <p:cNvSpPr>
            <a:spLocks noGrp="1"/>
          </p:cNvSpPr>
          <p:nvPr>
            <p:ph type="title"/>
          </p:nvPr>
        </p:nvSpPr>
        <p:spPr>
          <a:xfrm>
            <a:off x="263352" y="-147497"/>
            <a:ext cx="8229600" cy="1143000"/>
          </a:xfrm>
        </p:spPr>
        <p:txBody>
          <a:bodyPr/>
          <a:lstStyle/>
          <a:p>
            <a:r>
              <a:rPr lang="en-GB">
                <a:latin typeface="Arial"/>
                <a:cs typeface="Arial"/>
              </a:rPr>
              <a:t>ATAIN update</a:t>
            </a:r>
          </a:p>
        </p:txBody>
      </p:sp>
      <p:sp>
        <p:nvSpPr>
          <p:cNvPr id="4" name="TextBox 3">
            <a:extLst>
              <a:ext uri="{FF2B5EF4-FFF2-40B4-BE49-F238E27FC236}">
                <a16:creationId xmlns:a16="http://schemas.microsoft.com/office/drawing/2014/main" id="{69C3C439-3E4E-4198-B8B9-5E653B315F8F}"/>
              </a:ext>
            </a:extLst>
          </p:cNvPr>
          <p:cNvSpPr txBox="1"/>
          <p:nvPr/>
        </p:nvSpPr>
        <p:spPr>
          <a:xfrm>
            <a:off x="7046224" y="4207751"/>
            <a:ext cx="3248516" cy="1569660"/>
          </a:xfrm>
          <a:prstGeom prst="rect">
            <a:avLst/>
          </a:prstGeom>
          <a:ln>
            <a:solidFill>
              <a:srgbClr val="7030A0"/>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600">
                <a:cs typeface="Calibri"/>
              </a:rPr>
              <a:t>New CNST recommendation is to review every baby admitted to NNU through ATAIN regardless of length of stay (accounts for slightly higher figure this month on previous)</a:t>
            </a:r>
            <a:endParaRPr lang="en-US" sz="1600"/>
          </a:p>
        </p:txBody>
      </p:sp>
      <p:sp>
        <p:nvSpPr>
          <p:cNvPr id="13" name="TextBox 12">
            <a:extLst>
              <a:ext uri="{FF2B5EF4-FFF2-40B4-BE49-F238E27FC236}">
                <a16:creationId xmlns:a16="http://schemas.microsoft.com/office/drawing/2014/main" id="{74A714C2-F5B8-430E-9BE5-92026086FEA3}"/>
              </a:ext>
            </a:extLst>
          </p:cNvPr>
          <p:cNvSpPr txBox="1"/>
          <p:nvPr/>
        </p:nvSpPr>
        <p:spPr>
          <a:xfrm>
            <a:off x="1693680" y="5852682"/>
            <a:ext cx="8572500" cy="369332"/>
          </a:xfrm>
          <a:prstGeom prst="rect">
            <a:avLst/>
          </a:prstGeom>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a:cs typeface="Arial"/>
              </a:rPr>
              <a:t>Avoidable admissions –      4              Unavoidable admissions –    16 </a:t>
            </a:r>
            <a:r>
              <a:rPr lang="en-GB">
                <a:ea typeface="+mn-lt"/>
                <a:cs typeface="Arial"/>
              </a:rPr>
              <a:t> </a:t>
            </a:r>
            <a:endParaRPr lang="en-GB">
              <a:ea typeface="+mn-lt"/>
              <a:cs typeface="Calibri"/>
            </a:endParaRPr>
          </a:p>
        </p:txBody>
      </p:sp>
      <p:sp>
        <p:nvSpPr>
          <p:cNvPr id="6" name="TextBox 5">
            <a:extLst>
              <a:ext uri="{FF2B5EF4-FFF2-40B4-BE49-F238E27FC236}">
                <a16:creationId xmlns:a16="http://schemas.microsoft.com/office/drawing/2014/main" id="{374935FA-5FE1-4E87-8A43-CEE78DFA841D}"/>
              </a:ext>
            </a:extLst>
          </p:cNvPr>
          <p:cNvSpPr txBox="1"/>
          <p:nvPr/>
        </p:nvSpPr>
        <p:spPr>
          <a:xfrm>
            <a:off x="1887293" y="2915496"/>
            <a:ext cx="4259118" cy="369332"/>
          </a:xfrm>
          <a:prstGeom prst="rect">
            <a:avLst/>
          </a:prstGeom>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endParaRPr lang="en-GB">
              <a:cs typeface="Arial"/>
            </a:endParaRPr>
          </a:p>
        </p:txBody>
      </p:sp>
      <p:sp>
        <p:nvSpPr>
          <p:cNvPr id="14" name="Cloud 13">
            <a:extLst>
              <a:ext uri="{FF2B5EF4-FFF2-40B4-BE49-F238E27FC236}">
                <a16:creationId xmlns:a16="http://schemas.microsoft.com/office/drawing/2014/main" id="{D52C2018-82B9-4C77-83C4-0B4E428D95ED}"/>
              </a:ext>
            </a:extLst>
          </p:cNvPr>
          <p:cNvSpPr/>
          <p:nvPr/>
        </p:nvSpPr>
        <p:spPr>
          <a:xfrm>
            <a:off x="6682747" y="2244484"/>
            <a:ext cx="3309942" cy="1887997"/>
          </a:xfrm>
          <a:prstGeom prst="cloud">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a:solidFill>
                  <a:schemeClr val="tx1"/>
                </a:solidFill>
                <a:cs typeface="Calibri"/>
              </a:rPr>
              <a:t>Admission rate for March 2022 = </a:t>
            </a:r>
            <a:r>
              <a:rPr lang="en-GB" u="sng">
                <a:solidFill>
                  <a:srgbClr val="FFC000"/>
                </a:solidFill>
                <a:cs typeface="Calibri"/>
              </a:rPr>
              <a:t>6.3%</a:t>
            </a:r>
          </a:p>
          <a:p>
            <a:pPr algn="ctr"/>
            <a:r>
              <a:rPr lang="en-GB">
                <a:solidFill>
                  <a:schemeClr val="tx1"/>
                </a:solidFill>
                <a:cs typeface="Calibri"/>
              </a:rPr>
              <a:t>(Previous month </a:t>
            </a:r>
            <a:r>
              <a:rPr lang="en-GB" u="sng">
                <a:solidFill>
                  <a:srgbClr val="00B050"/>
                </a:solidFill>
                <a:cs typeface="Calibri"/>
              </a:rPr>
              <a:t>5.6%</a:t>
            </a:r>
            <a:r>
              <a:rPr lang="en-GB">
                <a:solidFill>
                  <a:schemeClr val="tx1"/>
                </a:solidFill>
                <a:cs typeface="Calibri"/>
              </a:rPr>
              <a:t>)</a:t>
            </a:r>
            <a:endParaRPr lang="en-GB">
              <a:solidFill>
                <a:schemeClr val="tx1"/>
              </a:solidFill>
              <a:ea typeface="Calibri"/>
              <a:cs typeface="Calibri"/>
            </a:endParaRPr>
          </a:p>
        </p:txBody>
      </p:sp>
      <p:sp>
        <p:nvSpPr>
          <p:cNvPr id="12" name="Star: 12 Points 11">
            <a:extLst>
              <a:ext uri="{FF2B5EF4-FFF2-40B4-BE49-F238E27FC236}">
                <a16:creationId xmlns:a16="http://schemas.microsoft.com/office/drawing/2014/main" id="{F8E62B5C-5DAA-B9D0-1B54-24617B06F93A}"/>
              </a:ext>
            </a:extLst>
          </p:cNvPr>
          <p:cNvSpPr/>
          <p:nvPr/>
        </p:nvSpPr>
        <p:spPr>
          <a:xfrm>
            <a:off x="1969037" y="678384"/>
            <a:ext cx="2918802" cy="1494996"/>
          </a:xfrm>
          <a:prstGeom prst="star12">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07D0C362-47DA-4F8E-8C4C-B9FE26E03829}"/>
              </a:ext>
            </a:extLst>
          </p:cNvPr>
          <p:cNvSpPr txBox="1"/>
          <p:nvPr/>
        </p:nvSpPr>
        <p:spPr>
          <a:xfrm>
            <a:off x="2315902" y="1024592"/>
            <a:ext cx="2223755" cy="938719"/>
          </a:xfrm>
          <a:prstGeom prst="rect">
            <a:avLst/>
          </a:prstGeom>
          <a:noFill/>
          <a:ln>
            <a:no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100">
                <a:cs typeface="Arial"/>
              </a:rPr>
              <a:t>Though the admission rate is higher than previous months, the avoidable admissions reduced. This reflects the team effort to keep Mums/babies together.  </a:t>
            </a:r>
          </a:p>
        </p:txBody>
      </p:sp>
      <p:graphicFrame>
        <p:nvGraphicFramePr>
          <p:cNvPr id="11" name="Chart 10">
            <a:extLst>
              <a:ext uri="{FF2B5EF4-FFF2-40B4-BE49-F238E27FC236}">
                <a16:creationId xmlns:a16="http://schemas.microsoft.com/office/drawing/2014/main" id="{0916E56F-85CC-CA3E-E02E-479AF68EF1B1}"/>
              </a:ext>
              <a:ext uri="{147F2762-F138-4A5C-976F-8EAC2B608ADB}">
                <a16:predDERef xmlns:a16="http://schemas.microsoft.com/office/drawing/2014/main" pred="{CE675741-CD42-7FFE-8C91-23C273118275}"/>
              </a:ext>
            </a:extLst>
          </p:cNvPr>
          <p:cNvGraphicFramePr>
            <a:graphicFrameLocks/>
          </p:cNvGraphicFramePr>
          <p:nvPr/>
        </p:nvGraphicFramePr>
        <p:xfrm>
          <a:off x="1730852" y="2865922"/>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B26FA6A8-2BF3-8016-A2FB-F60D5F7A57E8}"/>
              </a:ext>
            </a:extLst>
          </p:cNvPr>
          <p:cNvSpPr txBox="1"/>
          <p:nvPr/>
        </p:nvSpPr>
        <p:spPr>
          <a:xfrm>
            <a:off x="1694859" y="2290747"/>
            <a:ext cx="4831447" cy="461665"/>
          </a:xfrm>
          <a:prstGeom prst="rect">
            <a:avLst/>
          </a:prstGeom>
          <a:solidFill>
            <a:schemeClr val="bg1"/>
          </a:solidFill>
          <a:ln>
            <a:solidFill>
              <a:srgbClr val="7030A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a:latin typeface="Calibri"/>
                <a:cs typeface="Arial"/>
              </a:rPr>
              <a:t>There has been prompt recognition of CTG abnormalities and abnormal baby observations, these have been acted on quickly. Well done team!</a:t>
            </a:r>
          </a:p>
        </p:txBody>
      </p:sp>
    </p:spTree>
    <p:extLst>
      <p:ext uri="{BB962C8B-B14F-4D97-AF65-F5344CB8AC3E}">
        <p14:creationId xmlns:p14="http://schemas.microsoft.com/office/powerpoint/2010/main" val="3902747414"/>
      </p:ext>
    </p:extLst>
  </p:cSld>
  <p:clrMapOvr>
    <a:masterClrMapping/>
  </p:clrMapOvr>
</p:sld>
</file>

<file path=ppt/theme/theme1.xml><?xml version="1.0" encoding="utf-8"?>
<a:theme xmlns:a="http://schemas.openxmlformats.org/drawingml/2006/main" name="MK Way Presentatio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8B635CB64094342A68D7D9D7ADFCBAA" ma:contentTypeVersion="12" ma:contentTypeDescription="Create a new document." ma:contentTypeScope="" ma:versionID="3f7bdb2ae6510e7b3c2ab90ff57c1ab8">
  <xsd:schema xmlns:xsd="http://www.w3.org/2001/XMLSchema" xmlns:xs="http://www.w3.org/2001/XMLSchema" xmlns:p="http://schemas.microsoft.com/office/2006/metadata/properties" xmlns:ns2="763bbdc0-ec56-4fff-8ebb-064e188bdae0" xmlns:ns3="706c66fd-205d-4b90-a6ea-f55be544d6df" targetNamespace="http://schemas.microsoft.com/office/2006/metadata/properties" ma:root="true" ma:fieldsID="2b7c298bd18467fa8eecc281b4c81edf" ns2:_="" ns3:_="">
    <xsd:import namespace="763bbdc0-ec56-4fff-8ebb-064e188bdae0"/>
    <xsd:import namespace="706c66fd-205d-4b90-a6ea-f55be544d6d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3bbdc0-ec56-4fff-8ebb-064e188bda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06c66fd-205d-4b90-a6ea-f55be544d6df"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AA46A9B-1269-4D9A-95C6-E6E1DCA2BAB0}">
  <ds:schemaRefs>
    <ds:schemaRef ds:uri="36480b0b-4218-406f-b6aa-c4be6e294aac"/>
    <ds:schemaRef ds:uri="a843980e-9801-4a76-b336-32c207b37c36"/>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AF9C5D9D-1235-4DFA-90CB-CA0B03FC15FA}"/>
</file>

<file path=customXml/itemProps3.xml><?xml version="1.0" encoding="utf-8"?>
<ds:datastoreItem xmlns:ds="http://schemas.openxmlformats.org/officeDocument/2006/customXml" ds:itemID="{0FEA3BBA-F333-4177-9A5F-DA8C12A37D0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MK Way Presentation Template</Template>
  <TotalTime>0</TotalTime>
  <Words>1684</Words>
  <Application>Microsoft Office PowerPoint</Application>
  <PresentationFormat>Widescreen</PresentationFormat>
  <Paragraphs>207</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Courier New</vt:lpstr>
      <vt:lpstr>Times New Roman</vt:lpstr>
      <vt:lpstr>MK Way Presentation Template</vt:lpstr>
      <vt:lpstr>Trust Board – Maternity Update  </vt:lpstr>
      <vt:lpstr>Maternity Reporting to Trust Board</vt:lpstr>
      <vt:lpstr>Perinatal Quality Surveillance Model </vt:lpstr>
      <vt:lpstr>Perinatal Quality Surveillance Model </vt:lpstr>
      <vt:lpstr>Minimum Data Set for Trust Board </vt:lpstr>
      <vt:lpstr>PMRT – Perinatal Mortality Review Tool</vt:lpstr>
      <vt:lpstr>PMRT </vt:lpstr>
      <vt:lpstr>ATAIN (Avoiding Term Admissions Into Neonatal Units)</vt:lpstr>
      <vt:lpstr>ATAIN update</vt:lpstr>
      <vt:lpstr>Transitional Care (TC) Audits </vt:lpstr>
      <vt:lpstr>PowerPoint Presentation</vt:lpstr>
      <vt:lpstr>Ockenden Compliance </vt:lpstr>
      <vt:lpstr>PowerPoint Presentation</vt:lpstr>
      <vt:lpstr>Continuity of Carer (CoC) Model</vt:lpstr>
    </vt:vector>
  </TitlesOfParts>
  <Company>Milton Keynes Universtiy Hospital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Jacob Prichard</dc:creator>
  <cp:lastModifiedBy>Ian Reckless</cp:lastModifiedBy>
  <cp:revision>2</cp:revision>
  <dcterms:created xsi:type="dcterms:W3CDTF">2018-12-04T15:57:30Z</dcterms:created>
  <dcterms:modified xsi:type="dcterms:W3CDTF">2022-07-07T07:55:24Z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0x010100B8B635CB64094342A68D7D9D7ADFCBAA</vt:lpwstr>
  </property>
  <property fmtid="{D5CDD505-2E9C-101B-9397-08002B2CF9AE}" pid="3" name="Order">
    <vt:r8>100</vt:r8>
  </property>
</Properties>
</file>