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nes, Christine (NNUHFT)" initials="JC(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A08"/>
    <a:srgbClr val="D65200"/>
    <a:srgbClr val="CC3300"/>
    <a:srgbClr val="0000CC"/>
    <a:srgbClr val="FF0000"/>
    <a:srgbClr val="0000FF"/>
    <a:srgbClr val="A50021"/>
    <a:srgbClr val="3333CC"/>
    <a:srgbClr val="66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-804" y="2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46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86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9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9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73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6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44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87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5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44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B81C7-D894-4256-960D-8DC76FEB2A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26D24-049C-4FDE-BF58-D2AC22F0A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5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0359" y="174400"/>
            <a:ext cx="9237947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Algorithm for the Management of Hypoglycaemia in Adults with Diabetes in Hospital</a:t>
            </a:r>
            <a:endParaRPr lang="en-GB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0359" y="650318"/>
            <a:ext cx="9237947" cy="7540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Hypoglycaemia is a serious condition and should be treated as an emergency regardless of level of </a:t>
            </a:r>
            <a:r>
              <a:rPr lang="en-US" sz="11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consciousness</a:t>
            </a:r>
            <a:endParaRPr lang="en-GB" sz="1100" dirty="0" smtClean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Hypoglycaemia </a:t>
            </a: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defined as blood glucose of 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&lt;4.0mmol/L </a:t>
            </a: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(if not 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&lt;4.0mmol/L </a:t>
            </a: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symptomatic give a small carbohydrate snack for symptom relief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en-GB" sz="11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See full </a:t>
            </a: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guideline “The Hospital Management of Hypoglycaemia in Adults with Diabetes Mellitus” at </a:t>
            </a:r>
            <a:r>
              <a:rPr lang="en-GB" sz="11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www.diabetes.org.uk/joint-british-diabetes-society</a:t>
            </a:r>
            <a:endParaRPr lang="en-GB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53013" y="1478395"/>
            <a:ext cx="574196" cy="338554"/>
          </a:xfrm>
          <a:prstGeom prst="rect">
            <a:avLst/>
          </a:prstGeom>
          <a:solidFill>
            <a:srgbClr val="00800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n-GB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Mild</a:t>
            </a:r>
            <a:endParaRPr lang="en-GB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5858" y="1458730"/>
            <a:ext cx="1026948" cy="338554"/>
          </a:xfrm>
          <a:prstGeom prst="rect">
            <a:avLst/>
          </a:prstGeom>
          <a:solidFill>
            <a:srgbClr val="F87A08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n-GB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Moderate</a:t>
            </a:r>
            <a:endParaRPr lang="en-GB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0761" y="1472547"/>
            <a:ext cx="756489" cy="3385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n-GB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Severe</a:t>
            </a:r>
            <a:endParaRPr lang="en-GB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1276" y="1885832"/>
            <a:ext cx="3038815" cy="463900"/>
          </a:xfrm>
          <a:prstGeom prst="rect">
            <a:avLst/>
          </a:prstGeom>
          <a:solidFill>
            <a:srgbClr val="008000"/>
          </a:solidFill>
          <a:ln w="1905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spcAft>
                <a:spcPts val="0"/>
              </a:spcAft>
            </a:pPr>
            <a:r>
              <a:rPr lang="en-GB" sz="120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Adults who are conscious, orientated</a:t>
            </a:r>
          </a:p>
          <a:p>
            <a:pPr algn="just">
              <a:spcAft>
                <a:spcPts val="0"/>
              </a:spcAft>
            </a:pPr>
            <a:r>
              <a:rPr lang="en-GB" sz="120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able to swallow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311284" y="2668560"/>
            <a:ext cx="3048807" cy="1938992"/>
          </a:xfrm>
          <a:prstGeom prst="rect">
            <a:avLst/>
          </a:prstGeom>
          <a:solidFill>
            <a:srgbClr val="008000"/>
          </a:soli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Check ABCDE, </a:t>
            </a:r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stop</a:t>
            </a:r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IV insulin (if running</a:t>
            </a:r>
            <a:r>
              <a:rPr lang="en-GB" sz="1200" dirty="0" smtClean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en-GB" sz="1200" kern="1200" dirty="0" smtClean="0">
              <a:solidFill>
                <a:srgbClr val="FFFF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15-20g of quick acting carbohydrate, such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</a:t>
            </a: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5-7 </a:t>
            </a:r>
            <a:r>
              <a:rPr lang="en-GB" sz="1200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Dextrosol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® tablets or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4-5 Lift </a:t>
            </a:r>
            <a:r>
              <a:rPr lang="en-GB" sz="1200" kern="1200" dirty="0" err="1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GlucoTabs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®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</a:t>
            </a: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150-200ml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pure fruit juice**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Test blood glucose level after 10-15 minutes and if still less than 4.0mmol/L repeat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treatment as above up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3 times. If still hypoglycaemic, call doctor and consider IV dextrose or IM glucagon as per “severe”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pathway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3472774" y="1885833"/>
            <a:ext cx="3278222" cy="457017"/>
          </a:xfrm>
          <a:prstGeom prst="rect">
            <a:avLst/>
          </a:prstGeom>
          <a:solidFill>
            <a:srgbClr val="F87A08"/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fontAlgn="base">
              <a:spcBef>
                <a:spcPts val="720"/>
              </a:spcBef>
              <a:spcAft>
                <a:spcPts val="0"/>
              </a:spcAft>
            </a:pPr>
            <a:r>
              <a:rPr lang="en-GB" sz="1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Patient conscious and able to swallow, but confused, disorientated or aggressive</a:t>
            </a:r>
            <a:endParaRPr lang="en-GB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6863677" y="1881185"/>
            <a:ext cx="2752725" cy="46166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ts val="720"/>
              </a:spcBef>
              <a:spcAft>
                <a:spcPts val="0"/>
              </a:spcAft>
            </a:pP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Patient unconscious/fitting or very aggressive or nil by mouth (NBM)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3472774" y="2670225"/>
            <a:ext cx="3278222" cy="1938992"/>
          </a:xfrm>
          <a:prstGeom prst="rect">
            <a:avLst/>
          </a:prstGeom>
          <a:solidFill>
            <a:srgbClr val="F87A08"/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Check ABCDE, </a:t>
            </a:r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stop</a:t>
            </a:r>
            <a:r>
              <a:rPr lang="en-GB" sz="12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IV insulin </a:t>
            </a:r>
            <a:r>
              <a:rPr lang="en-GB" sz="1200" dirty="0" smtClean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(if running)</a:t>
            </a:r>
          </a:p>
          <a:p>
            <a:pPr fontAlgn="base">
              <a:spcAft>
                <a:spcPts val="0"/>
              </a:spcAft>
            </a:pP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</a:t>
            </a:r>
            <a:r>
              <a:rPr lang="en-GB" sz="1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capable and cooperative, treat as for mild </a:t>
            </a: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hypoglycaemia.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</a:t>
            </a:r>
            <a:r>
              <a:rPr lang="en-GB" sz="1200" u="sng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</a:t>
            </a:r>
            <a:r>
              <a:rPr lang="en-GB" sz="1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capable and cooperative but can swallow give 2 tubes of 40% glucose gel (squeezed into mouth between teeth and gums). </a:t>
            </a:r>
            <a:endParaRPr lang="en-GB" sz="1200" kern="1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Test </a:t>
            </a:r>
            <a:r>
              <a:rPr lang="en-GB" sz="1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blood glucose level after 10-15 minutes and if still less than 4.0mmol/L </a:t>
            </a: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repeat as </a:t>
            </a:r>
            <a:r>
              <a:rPr lang="en-GB" sz="1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above up to 3 times. If still hypoglycaemic, call doctor and </a:t>
            </a: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 </a:t>
            </a:r>
            <a:r>
              <a:rPr lang="en-GB" sz="1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IV </a:t>
            </a: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dextrose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 glucagon </a:t>
            </a:r>
            <a:r>
              <a:rPr lang="en-GB" sz="1200" kern="1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 per “severe” pathway </a:t>
            </a:r>
            <a:endParaRPr lang="en-GB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6863678" y="2668560"/>
            <a:ext cx="2752725" cy="1754326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Check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ABCDE, </a:t>
            </a:r>
            <a:r>
              <a:rPr lang="en-GB" sz="12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stop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IV insulin,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request medical support urgently.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 100ml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20%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dextrose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200ml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10%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dextrose over 15 minutes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IV access not possible </a:t>
            </a:r>
            <a:r>
              <a:rPr lang="en-GB" sz="1200" dirty="0" smtClean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1mg Glucagon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IM*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Recheck glucose after 10 minutes and if still less than 4.0mmol/L, repeat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treatment as above</a:t>
            </a:r>
            <a:endParaRPr lang="en-GB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>
            <a:off x="1550159" y="2382553"/>
            <a:ext cx="379899" cy="217170"/>
          </a:xfrm>
          <a:prstGeom prst="downArrow">
            <a:avLst>
              <a:gd name="adj1" fmla="val 50000"/>
              <a:gd name="adj2" fmla="val 27182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4658896" y="2387591"/>
            <a:ext cx="379899" cy="217170"/>
          </a:xfrm>
          <a:prstGeom prst="downArrow">
            <a:avLst>
              <a:gd name="adj1" fmla="val 50000"/>
              <a:gd name="adj2" fmla="val 27182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7929055" y="2375323"/>
            <a:ext cx="379899" cy="217170"/>
          </a:xfrm>
          <a:prstGeom prst="downArrow">
            <a:avLst>
              <a:gd name="adj1" fmla="val 50000"/>
              <a:gd name="adj2" fmla="val 2718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1286" y="4950067"/>
            <a:ext cx="6439710" cy="830997"/>
          </a:xfrm>
          <a:prstGeom prst="rect">
            <a:avLst/>
          </a:prstGeom>
          <a:solidFill>
            <a:srgbClr val="00206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Check glucose after 10-15 minutes</a:t>
            </a:r>
            <a:r>
              <a:rPr lang="en-GB" sz="120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Once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blood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glucose level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now &gt; 4.0mmol/L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above: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20g of long acting carbohydrate e.g. two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biscuits, slice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bread, 200-300ml milk or next carbohydrate containing meal. Give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40g if IM glucagon has been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used.  For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patients with enteral feeding tube</a:t>
            </a:r>
            <a:r>
              <a:rPr lang="en-GB" sz="1200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20g quick acting carbohydrate via enteral tube e.g. 50-70ml Ensure® Plus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juice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GB" sz="1200" dirty="0" err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Fortijuce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®. </a:t>
            </a:r>
            <a:endParaRPr lang="en-GB" sz="1200" dirty="0" smtClean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63678" y="4946873"/>
            <a:ext cx="2838054" cy="1015663"/>
          </a:xfrm>
          <a:prstGeom prst="rect">
            <a:avLst/>
          </a:prstGeom>
          <a:solidFill>
            <a:srgbClr val="00206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glucose now 4.0mmol/L or above, follow up treatment as described on the left.</a:t>
            </a:r>
            <a:endParaRPr lang="en-GB" sz="1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fontAlgn="base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NBM, once glucose &gt;4.0mmol/L give 10% glucose infusion at </a:t>
            </a:r>
            <a:r>
              <a:rPr lang="en-GB" sz="12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100ml/hr 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until no longer NBM or reviewed by doctor</a:t>
            </a:r>
            <a:endParaRPr lang="en-GB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1286" y="6063623"/>
            <a:ext cx="5476671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omit subsequent insulin doses. Continue regular capillary blood glucose monitoring for 24-48 hours. Review insulin and/or oral hypoglycaemic doses</a:t>
            </a: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previously on IV insulin, would </a:t>
            </a:r>
            <a:r>
              <a:rPr lang="en-GB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generally consider restarting insulin once blood glucose &gt;4.0 but may require review of 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regimen. Give hypoglycaemia education and refer to inpatient diabetes </a:t>
            </a:r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</a:t>
            </a:r>
            <a:r>
              <a:rPr lang="en-GB" sz="11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required.</a:t>
            </a:r>
            <a:endParaRPr lang="en-GB" sz="1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85234" y="6061812"/>
            <a:ext cx="3748402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*Glucagon may take up to 15 minutes to work and may be ineffective in treating hypoglycaemia in undernourished patients, in severe liver disease, sulfonylurea induced hypoglycaemia and in repeated hypoglycaemia.</a:t>
            </a: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1571299" y="4639560"/>
            <a:ext cx="379899" cy="266483"/>
          </a:xfrm>
          <a:prstGeom prst="downArrow">
            <a:avLst>
              <a:gd name="adj1" fmla="val 50000"/>
              <a:gd name="adj2" fmla="val 27182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4658896" y="4674681"/>
            <a:ext cx="379899" cy="243377"/>
          </a:xfrm>
          <a:prstGeom prst="downArrow">
            <a:avLst>
              <a:gd name="adj1" fmla="val 50000"/>
              <a:gd name="adj2" fmla="val 27182"/>
            </a:avLst>
          </a:prstGeom>
          <a:solidFill>
            <a:srgbClr val="F87A08"/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utoShape 19"/>
          <p:cNvSpPr>
            <a:spLocks noChangeArrowheads="1"/>
          </p:cNvSpPr>
          <p:nvPr/>
        </p:nvSpPr>
        <p:spPr bwMode="auto">
          <a:xfrm>
            <a:off x="7929055" y="4498953"/>
            <a:ext cx="379899" cy="419105"/>
          </a:xfrm>
          <a:prstGeom prst="downArrow">
            <a:avLst>
              <a:gd name="adj1" fmla="val 50000"/>
              <a:gd name="adj2" fmla="val 2718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135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527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NHS Grampian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Graveling (NHS Grampian)</dc:creator>
  <cp:lastModifiedBy>Jones, Christine (NNUHFT)</cp:lastModifiedBy>
  <cp:revision>26</cp:revision>
  <dcterms:created xsi:type="dcterms:W3CDTF">2020-11-11T13:26:59Z</dcterms:created>
  <dcterms:modified xsi:type="dcterms:W3CDTF">2022-03-17T11:25:01Z</dcterms:modified>
</cp:coreProperties>
</file>