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7" r:id="rId2"/>
    <p:sldId id="378" r:id="rId3"/>
    <p:sldId id="391" r:id="rId4"/>
    <p:sldId id="259" r:id="rId5"/>
    <p:sldId id="405" r:id="rId6"/>
    <p:sldId id="404" r:id="rId7"/>
    <p:sldId id="280" r:id="rId8"/>
    <p:sldId id="3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770E1-729B-493A-8A00-788390216AD5}" v="2" dt="2024-10-10T08:46:21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gi Straccia" userId="0906e0d7-1d73-4d21-88a1-ce5709ddf46b" providerId="ADAL" clId="{245770E1-729B-493A-8A00-788390216AD5}"/>
    <pc:docChg chg="custSel delSld modSld">
      <pc:chgData name="Luigi Straccia" userId="0906e0d7-1d73-4d21-88a1-ce5709ddf46b" providerId="ADAL" clId="{245770E1-729B-493A-8A00-788390216AD5}" dt="2024-10-10T08:46:38.958" v="12" actId="2696"/>
      <pc:docMkLst>
        <pc:docMk/>
      </pc:docMkLst>
      <pc:sldChg chg="addSp delSp modSp mod">
        <pc:chgData name="Luigi Straccia" userId="0906e0d7-1d73-4d21-88a1-ce5709ddf46b" providerId="ADAL" clId="{245770E1-729B-493A-8A00-788390216AD5}" dt="2024-10-10T08:46:30.683" v="11" actId="1076"/>
        <pc:sldMkLst>
          <pc:docMk/>
          <pc:sldMk cId="2797874436" sldId="259"/>
        </pc:sldMkLst>
        <pc:spChg chg="add mod">
          <ac:chgData name="Luigi Straccia" userId="0906e0d7-1d73-4d21-88a1-ce5709ddf46b" providerId="ADAL" clId="{245770E1-729B-493A-8A00-788390216AD5}" dt="2024-10-10T08:46:30.683" v="11" actId="1076"/>
          <ac:spMkLst>
            <pc:docMk/>
            <pc:sldMk cId="2797874436" sldId="259"/>
            <ac:spMk id="3" creationId="{F2164A20-C172-3901-CF89-1F98E54DDCBA}"/>
          </ac:spMkLst>
        </pc:spChg>
        <pc:picChg chg="mod">
          <ac:chgData name="Luigi Straccia" userId="0906e0d7-1d73-4d21-88a1-ce5709ddf46b" providerId="ADAL" clId="{245770E1-729B-493A-8A00-788390216AD5}" dt="2024-10-10T08:46:06.280" v="7" actId="1076"/>
          <ac:picMkLst>
            <pc:docMk/>
            <pc:sldMk cId="2797874436" sldId="259"/>
            <ac:picMk id="5" creationId="{A59AD6DF-A023-20AB-1A2F-0B19301443F1}"/>
          </ac:picMkLst>
        </pc:picChg>
        <pc:picChg chg="del">
          <ac:chgData name="Luigi Straccia" userId="0906e0d7-1d73-4d21-88a1-ce5709ddf46b" providerId="ADAL" clId="{245770E1-729B-493A-8A00-788390216AD5}" dt="2024-10-10T08:16:53.605" v="4" actId="478"/>
          <ac:picMkLst>
            <pc:docMk/>
            <pc:sldMk cId="2797874436" sldId="259"/>
            <ac:picMk id="8" creationId="{F3C5C2F0-32F0-04FC-1140-8A0B96EA5BFD}"/>
          </ac:picMkLst>
        </pc:picChg>
        <pc:picChg chg="del">
          <ac:chgData name="Luigi Straccia" userId="0906e0d7-1d73-4d21-88a1-ce5709ddf46b" providerId="ADAL" clId="{245770E1-729B-493A-8A00-788390216AD5}" dt="2024-10-10T08:16:54.155" v="5" actId="478"/>
          <ac:picMkLst>
            <pc:docMk/>
            <pc:sldMk cId="2797874436" sldId="259"/>
            <ac:picMk id="9" creationId="{F8787C95-9284-605D-C538-DA8834FBB553}"/>
          </ac:picMkLst>
        </pc:picChg>
      </pc:sldChg>
      <pc:sldChg chg="delSp modSp del mod">
        <pc:chgData name="Luigi Straccia" userId="0906e0d7-1d73-4d21-88a1-ce5709ddf46b" providerId="ADAL" clId="{245770E1-729B-493A-8A00-788390216AD5}" dt="2024-10-10T08:46:38.958" v="12" actId="2696"/>
        <pc:sldMkLst>
          <pc:docMk/>
          <pc:sldMk cId="2387171257" sldId="382"/>
        </pc:sldMkLst>
        <pc:picChg chg="mod">
          <ac:chgData name="Luigi Straccia" userId="0906e0d7-1d73-4d21-88a1-ce5709ddf46b" providerId="ADAL" clId="{245770E1-729B-493A-8A00-788390216AD5}" dt="2024-10-10T08:16:49.506" v="3" actId="1076"/>
          <ac:picMkLst>
            <pc:docMk/>
            <pc:sldMk cId="2387171257" sldId="382"/>
            <ac:picMk id="3" creationId="{AEE4739B-8033-B8CC-AC6F-9A190F4000B7}"/>
          </ac:picMkLst>
        </pc:picChg>
        <pc:picChg chg="del">
          <ac:chgData name="Luigi Straccia" userId="0906e0d7-1d73-4d21-88a1-ce5709ddf46b" providerId="ADAL" clId="{245770E1-729B-493A-8A00-788390216AD5}" dt="2024-10-10T08:16:47.198" v="1" actId="478"/>
          <ac:picMkLst>
            <pc:docMk/>
            <pc:sldMk cId="2387171257" sldId="382"/>
            <ac:picMk id="4" creationId="{2D13E330-8411-68C4-56B2-2DACF4DA9AF3}"/>
          </ac:picMkLst>
        </pc:picChg>
        <pc:picChg chg="del">
          <ac:chgData name="Luigi Straccia" userId="0906e0d7-1d73-4d21-88a1-ce5709ddf46b" providerId="ADAL" clId="{245770E1-729B-493A-8A00-788390216AD5}" dt="2024-10-10T08:16:47.809" v="2" actId="478"/>
          <ac:picMkLst>
            <pc:docMk/>
            <pc:sldMk cId="2387171257" sldId="382"/>
            <ac:picMk id="5" creationId="{071EACC0-A658-4D89-639F-EB3433EB91C1}"/>
          </ac:picMkLst>
        </pc:picChg>
      </pc:sldChg>
      <pc:sldChg chg="modSp mod">
        <pc:chgData name="Luigi Straccia" userId="0906e0d7-1d73-4d21-88a1-ce5709ddf46b" providerId="ADAL" clId="{245770E1-729B-493A-8A00-788390216AD5}" dt="2024-10-10T08:06:09.539" v="0" actId="27636"/>
        <pc:sldMkLst>
          <pc:docMk/>
          <pc:sldMk cId="2702150460" sldId="391"/>
        </pc:sldMkLst>
        <pc:spChg chg="mod">
          <ac:chgData name="Luigi Straccia" userId="0906e0d7-1d73-4d21-88a1-ce5709ddf46b" providerId="ADAL" clId="{245770E1-729B-493A-8A00-788390216AD5}" dt="2024-10-10T08:06:09.539" v="0" actId="27636"/>
          <ac:spMkLst>
            <pc:docMk/>
            <pc:sldMk cId="2702150460" sldId="391"/>
            <ac:spMk id="3" creationId="{FA075381-908E-D658-6030-E6A6B0348C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AE32-73B7-4F42-9A71-0B19AB698C56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C3CF-C825-4310-8F1D-D9B70DFDA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4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8D25B-770F-4269-ACAE-7986551022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C585E-75F9-028D-5E69-D74223526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199BE-BBA2-ABA9-51DC-2ED15D6AB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A005E-A19B-47C1-04AC-ACA63F5D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4F0-8E85-42D6-AC14-4C9D3BF93AF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D278F-21A1-5148-4A26-52648105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5AFB3-1CE9-623B-1F32-BE8957EE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20B1-0663-4E63-A981-23C781D5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42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28D2-2444-6CE0-8261-8D907F6D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CEBF7-C97F-9AF1-D802-0B0587ACD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2EAF8-30F4-7EB9-C604-18C49558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4F0-8E85-42D6-AC14-4C9D3BF93AF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9462-9847-964B-8B6A-424E637C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EBCEE-AAF3-68BB-0193-58766023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20B1-0663-4E63-A981-23C781D5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8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75DE3-3A3D-524A-DF3E-55E269411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BACBE-C3AC-D84C-F7F9-126B40189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2F24E-3E9A-0688-408C-57269AAE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4F0-8E85-42D6-AC14-4C9D3BF93AF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0ABA2-E71A-89F2-FE34-2DC40631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D0079-9CFC-70E4-9A81-0A21274F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20B1-0663-4E63-A981-23C781D5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1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BEF0-6425-6697-B33B-79105DB8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B5A4A-4818-B4A9-C1A9-E8F3B9563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D1979-D494-43B5-CC41-ED36BC18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4F0-8E85-42D6-AC14-4C9D3BF93AF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7588-108F-6891-C28D-AB6E397F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2DBAC-626D-5F83-376E-DF72EE6B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20B1-0663-4E63-A981-23C781D5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2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833A-DDF3-DC92-E231-D72983DC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B72A1-152A-117A-59A0-EEDA1E55F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6CCB1-DDEF-4E9D-31E9-FBDE83EF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4F0-8E85-42D6-AC14-4C9D3BF93AF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9F86D-6CCB-B70E-45BC-CD1BD525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56CF9-8977-A61D-E775-B87DCDE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20B1-0663-4E63-A981-23C781D5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0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9241-1735-282B-09DC-6AF23071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D6AEE-DFE3-8C72-21AC-58C82A5B3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1F86C-2FB7-A9B4-4310-07CD52804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C31CE-06F9-7956-1193-CB49BF9B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4F0-8E85-42D6-AC14-4C9D3BF93AF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E0827-D8BB-462D-EAD3-784D6D68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41DBE-DF7F-0CA6-A95F-75343E66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20B1-0663-4E63-A981-23C781D5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16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633D-08EB-B686-6A82-58C59516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7B45B-2970-2B72-F91E-070A1B0AC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B6B1E-1118-21EB-057D-F2FE459F8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DB40D-5876-E7FF-1F03-B87550A5D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3562A-8E5E-9AD5-3A7E-91AC3EB23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AAAE-D22D-A900-64CF-992914CA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4F0-8E85-42D6-AC14-4C9D3BF93AF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76C66-C26D-589E-57B6-EA4A7BD4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0C527-3AD5-C961-AEDC-D1F3005C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20B1-0663-4E63-A981-23C781D5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4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14C1-0D49-B4DB-4DBA-246DF53D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B85B9-5517-093B-5FBF-7473B5D5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4F0-8E85-42D6-AC14-4C9D3BF93AF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2CEDE-5717-AD12-4AD8-352AF4F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CB651-B87F-53B9-5CF1-6327078E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20B1-0663-4E63-A981-23C781D5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9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6C8FD-405C-0732-357A-6A30DCC6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4F0-8E85-42D6-AC14-4C9D3BF93AF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F6EA6D-093D-59AF-51CA-76BB0AE5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BFF7D-4687-1166-59AE-F5026EC7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20B1-0663-4E63-A981-23C781D5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AD83-3D2C-7976-95EE-A4F6739A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E4875-6540-C8ED-B8FB-0A53B99AD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415CA-E04C-C1FA-2245-4CAF00970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9EA0D-600C-4C16-A3D3-8C3F94DE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4F0-8E85-42D6-AC14-4C9D3BF93AF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C1A07-35DB-E760-AF5B-5AB331EC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F9D52-238B-54FA-FB32-63F67108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20B1-0663-4E63-A981-23C781D5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6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26A8-D18C-3CDA-F157-441EA577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1C015-C678-CCCF-0896-A4F5954FB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DF790-634F-D862-20A7-772FF3983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B0EFC-9D59-B8AC-F91D-0BEEA73C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4F0-8E85-42D6-AC14-4C9D3BF93AF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2CA78-70D6-F79B-150E-A96C9FBD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AE3BC-DE27-F690-DCFD-6E81976A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20B1-0663-4E63-A981-23C781D5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1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F6EC6-57CE-E324-872B-3B8DA017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C1B1C-5E3E-0784-6B6D-7907FDF66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C386C-8CD6-FA6A-EE77-C2FD8434C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38C4F0-8E85-42D6-AC14-4C9D3BF93AF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E05D-28B2-2D49-BA3D-11B45CC0F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E5CCA-B058-DE65-0283-702580903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B20B1-0663-4E63-A981-23C781D59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122216" y="3154985"/>
            <a:ext cx="7826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rgbClr val="3D5567"/>
                </a:solidFill>
              </a:rPr>
              <a:t>Joe </a:t>
            </a:r>
            <a:r>
              <a:rPr lang="en-GB" altLang="en-US" b="1" dirty="0">
                <a:solidFill>
                  <a:srgbClr val="3D5567"/>
                </a:solidFill>
              </a:rPr>
              <a:t>Harrison</a:t>
            </a:r>
          </a:p>
          <a:p>
            <a:pPr algn="ctr" eaLnBrk="1" hangingPunct="1"/>
            <a:r>
              <a:rPr lang="en-GB" altLang="en-US" i="1" dirty="0">
                <a:solidFill>
                  <a:srgbClr val="3D5567"/>
                </a:solidFill>
              </a:rPr>
              <a:t>Chief Executive Officer</a:t>
            </a:r>
          </a:p>
          <a:p>
            <a:pPr algn="ctr" eaLnBrk="1" hangingPunct="1"/>
            <a:br>
              <a:rPr lang="en-GB" altLang="en-US" dirty="0">
                <a:solidFill>
                  <a:srgbClr val="3D5567"/>
                </a:solidFill>
              </a:rPr>
            </a:br>
            <a:r>
              <a:rPr lang="en-GB" altLang="en-US" dirty="0">
                <a:solidFill>
                  <a:srgbClr val="3D5567"/>
                </a:solidFill>
              </a:rPr>
              <a:t>Milton Keynes University Hospital </a:t>
            </a:r>
          </a:p>
          <a:p>
            <a:pPr algn="ctr" eaLnBrk="1" hangingPunct="1"/>
            <a:r>
              <a:rPr lang="en-GB" altLang="en-US" dirty="0">
                <a:solidFill>
                  <a:srgbClr val="3D5567"/>
                </a:solidFill>
              </a:rPr>
              <a:t>NHS Foundation Trust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63B90C-04AE-4390-A776-AA9BDB773FDC}"/>
              </a:ext>
            </a:extLst>
          </p:cNvPr>
          <p:cNvSpPr txBox="1">
            <a:spLocks/>
          </p:cNvSpPr>
          <p:nvPr/>
        </p:nvSpPr>
        <p:spPr>
          <a:xfrm>
            <a:off x="2209800" y="1268401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329611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881-E0A6-6A4B-E711-0C07E576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AGRundschriftD" panose="00000500000000000000" pitchFamily="50" charset="0"/>
              </a:rPr>
              <a:t>MKUH Board of Directors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D82A6C-B13B-4FDE-0A1E-EA7374F318F3}"/>
              </a:ext>
            </a:extLst>
          </p:cNvPr>
          <p:cNvSpPr/>
          <p:nvPr/>
        </p:nvSpPr>
        <p:spPr>
          <a:xfrm>
            <a:off x="191344" y="5157192"/>
            <a:ext cx="1139105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group of people in circles&#10;&#10;Description automatically generated">
            <a:extLst>
              <a:ext uri="{FF2B5EF4-FFF2-40B4-BE49-F238E27FC236}">
                <a16:creationId xmlns:a16="http://schemas.microsoft.com/office/drawing/2014/main" id="{EDCA1F3B-B489-BA1F-BCBB-4B41C4260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3" r="3213" b="13975"/>
          <a:stretch/>
        </p:blipFill>
        <p:spPr>
          <a:xfrm>
            <a:off x="-15280" y="1420724"/>
            <a:ext cx="12000656" cy="52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7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6B7D-873C-BAFC-E3C7-975AE48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altLang="en-US" sz="36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Ambitions – 2024-27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75381-908E-D658-6030-E6A6B0348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of our ambitions include:</a:t>
            </a:r>
          </a:p>
          <a:p>
            <a:pPr marL="0" indent="0"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Replacing plastic medication bags with alternative approach.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Reducing paper used for take-home medication.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Running a pilot on return medication to avoid waste and reuse.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Installing more double-glazed windows across site.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More LED lighting investment.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Continuing development of Waste Strategy.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Installing further EV charging facilities.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Continuing energy efficiency drive through smart building management. </a:t>
            </a:r>
          </a:p>
        </p:txBody>
      </p:sp>
    </p:spTree>
    <p:extLst>
      <p:ext uri="{BB962C8B-B14F-4D97-AF65-F5344CB8AC3E}">
        <p14:creationId xmlns:p14="http://schemas.microsoft.com/office/powerpoint/2010/main" val="270215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155AF9-BA90-D2DE-97AC-0C13AC92CF61}"/>
              </a:ext>
            </a:extLst>
          </p:cNvPr>
          <p:cNvSpPr txBox="1">
            <a:spLocks/>
          </p:cNvSpPr>
          <p:nvPr/>
        </p:nvSpPr>
        <p:spPr bwMode="auto">
          <a:xfrm>
            <a:off x="557513" y="487473"/>
            <a:ext cx="9280967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6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Hospital Programme (NHP)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D6078E-A754-7601-68C9-8983768ECFD2}"/>
              </a:ext>
            </a:extLst>
          </p:cNvPr>
          <p:cNvSpPr/>
          <p:nvPr/>
        </p:nvSpPr>
        <p:spPr>
          <a:xfrm>
            <a:off x="3132704" y="3959464"/>
            <a:ext cx="2564053" cy="1986243"/>
          </a:xfrm>
          <a:prstGeom prst="rect">
            <a:avLst/>
          </a:prstGeom>
          <a:solidFill>
            <a:srgbClr val="6C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building with many windows&#10;&#10;Description automatically generated">
            <a:extLst>
              <a:ext uri="{FF2B5EF4-FFF2-40B4-BE49-F238E27FC236}">
                <a16:creationId xmlns:a16="http://schemas.microsoft.com/office/drawing/2014/main" id="{A59AD6DF-A023-20AB-1A2F-0B1930144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01"/>
          <a:stretch/>
        </p:blipFill>
        <p:spPr>
          <a:xfrm>
            <a:off x="6405150" y="1410843"/>
            <a:ext cx="4547316" cy="2912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A17CE-980B-779A-19FD-EF7519EB2BFF}"/>
              </a:ext>
            </a:extLst>
          </p:cNvPr>
          <p:cNvSpPr txBox="1"/>
          <p:nvPr/>
        </p:nvSpPr>
        <p:spPr>
          <a:xfrm>
            <a:off x="456670" y="1410843"/>
            <a:ext cx="53603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Delivering: </a:t>
            </a:r>
          </a:p>
          <a:p>
            <a:pPr marL="342900" indent="-342900">
              <a:buClr>
                <a:srgbClr val="4F4D57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 Women’s &amp; Children’s Hospital, with Surgical Capacity </a:t>
            </a:r>
          </a:p>
          <a:p>
            <a:pPr marL="342900" indent="-342900">
              <a:buClr>
                <a:srgbClr val="4F4D57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 Imaging Centre </a:t>
            </a:r>
          </a:p>
          <a:p>
            <a:pPr marL="342900" indent="-342900">
              <a:buClr>
                <a:srgbClr val="4F4D57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Multi-Storey Car Park 3 (MSPC 3) </a:t>
            </a:r>
          </a:p>
          <a:p>
            <a:pPr marL="342900" indent="-342900">
              <a:buClr>
                <a:srgbClr val="4F4D57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High Voltage Power Enhancements</a:t>
            </a:r>
          </a:p>
          <a:p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8C426-3943-8D7F-8670-A33F708E70A7}"/>
              </a:ext>
            </a:extLst>
          </p:cNvPr>
          <p:cNvSpPr txBox="1"/>
          <p:nvPr/>
        </p:nvSpPr>
        <p:spPr>
          <a:xfrm>
            <a:off x="456670" y="3559354"/>
            <a:ext cx="5360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Two key project drivers: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F3B8D-8AD3-B1BC-C771-3FE79290FFF8}"/>
              </a:ext>
            </a:extLst>
          </p:cNvPr>
          <p:cNvSpPr/>
          <p:nvPr/>
        </p:nvSpPr>
        <p:spPr>
          <a:xfrm>
            <a:off x="446565" y="3963061"/>
            <a:ext cx="2564053" cy="1986243"/>
          </a:xfrm>
          <a:prstGeom prst="rect">
            <a:avLst/>
          </a:prstGeom>
          <a:solidFill>
            <a:srgbClr val="6C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887B3-DC2F-B97C-ECAE-53CD37B42E32}"/>
              </a:ext>
            </a:extLst>
          </p:cNvPr>
          <p:cNvSpPr/>
          <p:nvPr/>
        </p:nvSpPr>
        <p:spPr>
          <a:xfrm>
            <a:off x="456669" y="4900382"/>
            <a:ext cx="25539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Meet the future demand healthcare demands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of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our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growing local population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3DFE9-183D-0E32-13C4-768BF507DD1E}"/>
              </a:ext>
            </a:extLst>
          </p:cNvPr>
          <p:cNvSpPr/>
          <p:nvPr/>
        </p:nvSpPr>
        <p:spPr>
          <a:xfrm>
            <a:off x="3113096" y="4890744"/>
            <a:ext cx="254965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Improve the quality of facilities in maternity, neonatal &amp; paediatric services </a:t>
            </a:r>
          </a:p>
        </p:txBody>
      </p:sp>
      <p:pic>
        <p:nvPicPr>
          <p:cNvPr id="13" name="Graphic 12" descr="Woman with kid with solid fill">
            <a:extLst>
              <a:ext uri="{FF2B5EF4-FFF2-40B4-BE49-F238E27FC236}">
                <a16:creationId xmlns:a16="http://schemas.microsoft.com/office/drawing/2014/main" id="{087270F8-356D-C8D1-AAF8-30B5CFC05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7841" y="4063413"/>
            <a:ext cx="754912" cy="754912"/>
          </a:xfrm>
          <a:prstGeom prst="rect">
            <a:avLst/>
          </a:prstGeom>
        </p:spPr>
      </p:pic>
      <p:pic>
        <p:nvPicPr>
          <p:cNvPr id="14" name="Graphic 13" descr="Universal access with solid fill">
            <a:extLst>
              <a:ext uri="{FF2B5EF4-FFF2-40B4-BE49-F238E27FC236}">
                <a16:creationId xmlns:a16="http://schemas.microsoft.com/office/drawing/2014/main" id="{B21BA21B-02B2-A145-54F5-5847B2019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9534" y="3924127"/>
            <a:ext cx="1035979" cy="1035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64A20-C172-3901-CF89-1F98E54DDCBA}"/>
              </a:ext>
            </a:extLst>
          </p:cNvPr>
          <p:cNvSpPr txBox="1"/>
          <p:nvPr/>
        </p:nvSpPr>
        <p:spPr>
          <a:xfrm>
            <a:off x="6096000" y="4440869"/>
            <a:ext cx="57971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4F4D57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Currently under construction, ‘Oak Wards’ will provide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hospital with two additional 24-bed wards across two floors. Increasing our medical bed capacity and allowing us to treat more patients.</a:t>
            </a:r>
          </a:p>
          <a:p>
            <a:pPr marL="285750" indent="-285750">
              <a:buClr>
                <a:srgbClr val="4F4D57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Located in the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 park outside Oak House, will scope with further expansion in the future.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7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B0CA-7022-4F7B-A909-05E3644C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920143" cy="4525963"/>
          </a:xfrm>
        </p:spPr>
        <p:txBody>
          <a:bodyPr/>
          <a:lstStyle/>
          <a:p>
            <a:endParaRPr lang="en-GB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C9118EF-8213-497F-803E-C87ECECA4287}"/>
              </a:ext>
            </a:extLst>
          </p:cNvPr>
          <p:cNvSpPr txBox="1">
            <a:spLocks/>
          </p:cNvSpPr>
          <p:nvPr/>
        </p:nvSpPr>
        <p:spPr bwMode="auto">
          <a:xfrm>
            <a:off x="493836" y="1393659"/>
            <a:ext cx="10918802" cy="493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Trust has been working with Roger Kline, a Research Fellow at Middlesex University Hospital and a Workforce Race Equality Standard (WRES) expert and Yvonne Coghill OBE, a leading NHS expert in race equality and equity.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to help us to better understand what it can be like to work at MKUH as a Black, Asian or minority ethnic (BAME) member of staff.</a:t>
            </a:r>
          </a:p>
          <a:p>
            <a:pPr marL="0" indent="0" algn="l"/>
            <a:endParaRPr lang="en-GB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so far has highlighted several areas of focus, and we are reviewing this feedback, working alongside our BAME staff network and other colleagues across the hospital, to take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forward and identify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immediate and long-term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actions to improve experiences across the whole of #TeamMKUH.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BEE90-7402-E3A6-0E4A-E419F2FF793B}"/>
              </a:ext>
            </a:extLst>
          </p:cNvPr>
          <p:cNvSpPr txBox="1">
            <a:spLocks/>
          </p:cNvSpPr>
          <p:nvPr/>
        </p:nvSpPr>
        <p:spPr bwMode="auto">
          <a:xfrm>
            <a:off x="557513" y="487473"/>
            <a:ext cx="9280967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Equality, diversity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262090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B0CA-7022-4F7B-A909-05E3644C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920143" cy="4525963"/>
          </a:xfrm>
        </p:spPr>
        <p:txBody>
          <a:bodyPr/>
          <a:lstStyle/>
          <a:p>
            <a:endParaRPr lang="en-GB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C9118EF-8213-497F-803E-C87ECECA4287}"/>
              </a:ext>
            </a:extLst>
          </p:cNvPr>
          <p:cNvSpPr txBox="1">
            <a:spLocks/>
          </p:cNvSpPr>
          <p:nvPr/>
        </p:nvSpPr>
        <p:spPr bwMode="auto">
          <a:xfrm>
            <a:off x="493836" y="1179047"/>
            <a:ext cx="10918802" cy="493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600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Ophthalmology – </a:t>
            </a:r>
            <a:r>
              <a:rPr lang="en-GB" sz="16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GB" sz="1600" b="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conversational AI assistant called </a:t>
            </a:r>
            <a:r>
              <a:rPr lang="en-GB" sz="16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Dora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trialled to hold follow-up calls with patients and have an automated conversation with them naturally, like they would a doctor or nurse.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Reduces wait times for routine check-ups, and more patients seen, and more focus on more complex care needs.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r>
              <a:rPr lang="en-GB" sz="1600" b="0" i="0" dirty="0">
                <a:solidFill>
                  <a:srgbClr val="000000"/>
                </a:solidFill>
                <a:latin typeface="Arial" panose="020B0604020202020204" pitchFamily="34" charset="0"/>
              </a:rPr>
              <a:t>AI in Imaging – Echo-Robot: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collaboration with Cranfield University, significant breakthrough in cardiac imaging technology with the successful development of a semi-automated echocardiography prototype, known as Echo-Robot, integrating AI and robotics.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r>
              <a:rPr lang="en-GB" sz="16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Aidoc’s</a:t>
            </a:r>
            <a:r>
              <a:rPr lang="en-GB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Incidental Pulmonary Embolism (</a:t>
            </a:r>
            <a:r>
              <a:rPr lang="en-GB" sz="16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iPE</a:t>
            </a:r>
            <a:r>
              <a:rPr lang="en-GB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detection system analysing all of our CT scans to prioritise positive cases for reporting and next-day conservative treatment.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r>
              <a:rPr lang="en-GB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Emergency Department plain film images of appendicular skeleton analysed by Gleamer </a:t>
            </a:r>
            <a:r>
              <a:rPr lang="en-GB" sz="16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Boneview</a:t>
            </a:r>
            <a:r>
              <a:rPr lang="en-GB" sz="16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AI system for immediate detection of fractures, dislocations, effusions and bone lesions, improving speed and accuracy of care.</a:t>
            </a:r>
            <a:endParaRPr lang="en-GB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BEE90-7402-E3A6-0E4A-E419F2FF793B}"/>
              </a:ext>
            </a:extLst>
          </p:cNvPr>
          <p:cNvSpPr txBox="1">
            <a:spLocks/>
          </p:cNvSpPr>
          <p:nvPr/>
        </p:nvSpPr>
        <p:spPr bwMode="auto">
          <a:xfrm>
            <a:off x="557513" y="487473"/>
            <a:ext cx="9280967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future</a:t>
            </a:r>
          </a:p>
        </p:txBody>
      </p:sp>
    </p:spTree>
    <p:extLst>
      <p:ext uri="{BB962C8B-B14F-4D97-AF65-F5344CB8AC3E}">
        <p14:creationId xmlns:p14="http://schemas.microsoft.com/office/powerpoint/2010/main" val="319179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808556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b="1" dirty="0">
                <a:solidFill>
                  <a:srgbClr val="422C88"/>
                </a:solidFill>
              </a:rPr>
              <a:t>Thank you...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9616" y="2049274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our staff and volunteers, who provide good, safe care every day for every patient…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our Governors and members…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those who support our charity…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to our community and our partners.</a:t>
            </a:r>
          </a:p>
        </p:txBody>
      </p:sp>
    </p:spTree>
    <p:extLst>
      <p:ext uri="{BB962C8B-B14F-4D97-AF65-F5344CB8AC3E}">
        <p14:creationId xmlns:p14="http://schemas.microsoft.com/office/powerpoint/2010/main" val="278658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62788" y="2205964"/>
            <a:ext cx="8510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4000" b="1" dirty="0">
                <a:solidFill>
                  <a:srgbClr val="422C88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40007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532</Words>
  <Application>Microsoft Office PowerPoint</Application>
  <PresentationFormat>Widescreen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VAGRundschriftD</vt:lpstr>
      <vt:lpstr>Office Theme</vt:lpstr>
      <vt:lpstr>PowerPoint Presentation</vt:lpstr>
      <vt:lpstr>MKUH Board of Directors</vt:lpstr>
      <vt:lpstr>Green Ambitions – 2024-27</vt:lpstr>
      <vt:lpstr>PowerPoint Presentation</vt:lpstr>
      <vt:lpstr>PowerPoint Presentation</vt:lpstr>
      <vt:lpstr>PowerPoint Presentation</vt:lpstr>
      <vt:lpstr>Thank you...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Luigi Straccia</dc:creator>
  <cp:lastModifiedBy>Luigi Straccia</cp:lastModifiedBy>
  <cp:revision>1</cp:revision>
  <dcterms:created xsi:type="dcterms:W3CDTF">2024-10-10T08:06:07Z</dcterms:created>
  <dcterms:modified xsi:type="dcterms:W3CDTF">2024-10-10T08:46:47Z</dcterms:modified>
</cp:coreProperties>
</file>