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2192000" cy="6858000"/>
  <p:notesSz cx="12192000" cy="6858000"/>
  <p:embeddedFontLst>
    <p:embeddedFont>
      <p:font typeface="HFJTGI+ArialMT"/>
      <p:regular r:id="rId14"/>
    </p:embeddedFont>
    <p:embeddedFont>
      <p:font typeface="IJBDRE+Arial-BoldMT"/>
      <p:regular r:id="rId15"/>
    </p:embeddedFont>
    <p:embeddedFont>
      <p:font typeface="IKGHWS+Arial-Black"/>
      <p:regular r:id="rId16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font" Target="fonts/font1.fntdata" /><Relationship Id="rId15" Type="http://schemas.openxmlformats.org/officeDocument/2006/relationships/font" Target="fonts/font2.fntdata" /><Relationship Id="rId16" Type="http://schemas.openxmlformats.org/officeDocument/2006/relationships/font" Target="fonts/font3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940050" y="1795360"/>
            <a:ext cx="6459346" cy="17123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6703"/>
              </a:lnSpc>
              <a:spcBef>
                <a:spcPts val="0"/>
              </a:spcBef>
              <a:spcAft>
                <a:spcPts val="0"/>
              </a:spcAft>
            </a:pPr>
            <a:r>
              <a:rPr dirty="0" sz="6000">
                <a:solidFill>
                  <a:srgbClr val="000000"/>
                </a:solidFill>
                <a:latin typeface="HFJTGI+ArialMT"/>
                <a:cs typeface="HFJTGI+ArialMT"/>
              </a:rPr>
              <a:t>Financial</a:t>
            </a:r>
            <a:r>
              <a:rPr dirty="0" sz="60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6000">
                <a:solidFill>
                  <a:srgbClr val="000000"/>
                </a:solidFill>
                <a:latin typeface="HFJTGI+ArialMT"/>
                <a:cs typeface="HFJTGI+ArialMT"/>
              </a:rPr>
              <a:t>review</a:t>
            </a:r>
            <a:r>
              <a:rPr dirty="0" sz="60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6000">
                <a:solidFill>
                  <a:srgbClr val="000000"/>
                </a:solidFill>
                <a:latin typeface="HFJTGI+ArialMT"/>
                <a:cs typeface="HFJTGI+ArialMT"/>
              </a:rPr>
              <a:t>of</a:t>
            </a:r>
          </a:p>
          <a:p>
            <a:pPr marL="1778793" marR="0">
              <a:lnSpc>
                <a:spcPts val="6479"/>
              </a:lnSpc>
              <a:spcBef>
                <a:spcPts val="0"/>
              </a:spcBef>
              <a:spcAft>
                <a:spcPts val="0"/>
              </a:spcAft>
            </a:pPr>
            <a:r>
              <a:rPr dirty="0" sz="6000">
                <a:solidFill>
                  <a:srgbClr val="000000"/>
                </a:solidFill>
                <a:latin typeface="HFJTGI+ArialMT"/>
                <a:cs typeface="HFJTGI+ArialMT"/>
              </a:rPr>
              <a:t>2022/23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249291" y="3885153"/>
            <a:ext cx="1878224" cy="37861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HFJTGI+ArialMT"/>
                <a:cs typeface="HFJTGI+ArialMT"/>
              </a:rPr>
              <a:t>Terry</a:t>
            </a:r>
            <a:r>
              <a:rPr dirty="0" sz="24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HFJTGI+ArialMT"/>
                <a:cs typeface="HFJTGI+ArialMT"/>
              </a:rPr>
              <a:t>Whittle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807743" y="4341337"/>
            <a:ext cx="2725567" cy="37861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HFJTGI+ArialMT"/>
                <a:cs typeface="HFJTGI+ArialMT"/>
              </a:rPr>
              <a:t>Director</a:t>
            </a:r>
            <a:r>
              <a:rPr dirty="0" sz="24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HFJTGI+ArialMT"/>
                <a:cs typeface="HFJTGI+ArialMT"/>
              </a:rPr>
              <a:t>of</a:t>
            </a:r>
            <a:r>
              <a:rPr dirty="0" sz="24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HFJTGI+ArialMT"/>
                <a:cs typeface="HFJTGI+ArialMT"/>
              </a:rPr>
              <a:t>Finance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55319" y="452263"/>
            <a:ext cx="7001552" cy="4353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Continued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 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recovery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 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and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 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tapered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 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funding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55320" y="1208784"/>
            <a:ext cx="10348377" cy="139076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COVID-19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pandemic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necessitated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interim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NHS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funding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allocations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to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ensure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sufficient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financial</a:t>
            </a:r>
          </a:p>
          <a:p>
            <a:pPr marL="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resources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were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available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to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respond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to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pandemic.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During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2022/23,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national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NHS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allocations</a:t>
            </a:r>
          </a:p>
          <a:p>
            <a:pPr marL="0" marR="0">
              <a:lnSpc>
                <a:spcPts val="2010"/>
              </a:lnSpc>
              <a:spcBef>
                <a:spcPts val="14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methodology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was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reset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to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move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Integrated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Care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Systems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(and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extension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partners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within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ICS),</a:t>
            </a:r>
          </a:p>
          <a:p>
            <a:pPr marL="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back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to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fair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share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distribution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of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resources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levels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afforded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2021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Spending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Review</a:t>
            </a:r>
          </a:p>
          <a:p>
            <a:pPr marL="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settlement.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key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deliverables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outlined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national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planning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guidance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were: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55320" y="2848955"/>
            <a:ext cx="10578121" cy="84787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HFJTGI+ArialMT"/>
                <a:cs typeface="HFJTGI+ArialMT"/>
              </a:rPr>
              <a:t>•</a:t>
            </a:r>
            <a:r>
              <a:rPr dirty="0" sz="1850" spc="1088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Deliver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financial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breakeven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performance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(income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=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expenditure)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Integrated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Care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System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level.</a:t>
            </a:r>
          </a:p>
          <a:p>
            <a:pPr marL="285750" marR="0">
              <a:lnSpc>
                <a:spcPts val="2010"/>
              </a:lnSpc>
              <a:spcBef>
                <a:spcPts val="138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Whilst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financial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performance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targets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could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agreed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locally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between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partners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(organisational</a:t>
            </a:r>
          </a:p>
          <a:p>
            <a:pPr marL="28575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surplus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and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deficits),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default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position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was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breakeven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requirement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for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individual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organisations.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55320" y="3946235"/>
            <a:ext cx="10509084" cy="13965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HFJTGI+ArialMT"/>
                <a:cs typeface="HFJTGI+ArialMT"/>
              </a:rPr>
              <a:t>•</a:t>
            </a:r>
            <a:r>
              <a:rPr dirty="0" sz="1850" spc="1088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Continue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to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recover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(building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on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2021/22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performance)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elective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waiting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list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performance.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Planning</a:t>
            </a:r>
          </a:p>
          <a:p>
            <a:pPr marL="285750" marR="0">
              <a:lnSpc>
                <a:spcPts val="2010"/>
              </a:lnSpc>
              <a:spcBef>
                <a:spcPts val="138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expectation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set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achieving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104%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elective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activity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compared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to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2019/20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baseline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(pre-pandemic).</a:t>
            </a:r>
          </a:p>
          <a:p>
            <a:pPr marL="28575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Elective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activity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paid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on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cost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and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volume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basis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for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over/under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delivery.</a:t>
            </a:r>
          </a:p>
          <a:p>
            <a:pPr marL="0" marR="0">
              <a:lnSpc>
                <a:spcPts val="2066"/>
              </a:lnSpc>
              <a:spcBef>
                <a:spcPts val="53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HFJTGI+ArialMT"/>
                <a:cs typeface="HFJTGI+ArialMT"/>
              </a:rPr>
              <a:t>•</a:t>
            </a:r>
            <a:r>
              <a:rPr dirty="0" sz="1850" spc="1088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Payment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for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non-elective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care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via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fixed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‘block’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payment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transferred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from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local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commissioners</a:t>
            </a:r>
          </a:p>
          <a:p>
            <a:pPr marL="285750" marR="0">
              <a:lnSpc>
                <a:spcPts val="2010"/>
              </a:lnSpc>
              <a:spcBef>
                <a:spcPts val="188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(Integrated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Care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Board)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to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local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providers.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55320" y="5592155"/>
            <a:ext cx="10318012" cy="84787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HFJTGI+ArialMT"/>
                <a:cs typeface="HFJTGI+ArialMT"/>
              </a:rPr>
              <a:t>•</a:t>
            </a:r>
            <a:r>
              <a:rPr dirty="0" sz="1850" spc="1088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Capital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funding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limits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set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centrally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NHS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England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for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distribution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between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local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partners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to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cover</a:t>
            </a:r>
          </a:p>
          <a:p>
            <a:pPr marL="285750" marR="0">
              <a:lnSpc>
                <a:spcPts val="2010"/>
              </a:lnSpc>
              <a:spcBef>
                <a:spcPts val="138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business-as-usual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capital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requirements.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Some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exceptions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to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this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for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high-profile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national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schemes</a:t>
            </a:r>
          </a:p>
          <a:p>
            <a:pPr marL="28575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eg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Community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Diagnostic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Centres.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55319" y="452263"/>
            <a:ext cx="6807150" cy="4353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Headline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 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financial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 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performance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 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2022/23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55320" y="1208783"/>
            <a:ext cx="10666663" cy="84212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Trust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agreed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breakeven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financial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plan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(on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Control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Total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basis)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for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2022/23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part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of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balanced</a:t>
            </a:r>
          </a:p>
          <a:p>
            <a:pPr marL="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Bedford,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Luton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and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Milton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Keynes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ICS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plan.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Trust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ended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financial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year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with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deficit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of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£7.3m</a:t>
            </a:r>
          </a:p>
          <a:p>
            <a:pPr marL="0" marR="0">
              <a:lnSpc>
                <a:spcPts val="2010"/>
              </a:lnSpc>
              <a:spcBef>
                <a:spcPts val="14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(£5m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on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Control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Total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basis)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which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was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agreed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with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NHS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England.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55320" y="2306063"/>
            <a:ext cx="6234263" cy="293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Historical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financial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performance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of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Trust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shown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below.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301529" y="3198198"/>
            <a:ext cx="611472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000000"/>
                </a:solidFill>
                <a:latin typeface="IJBDRE+Arial-BoldMT"/>
                <a:cs typeface="IJBDRE+Arial-BoldMT"/>
              </a:rPr>
              <a:t>2016/17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062849" y="3198198"/>
            <a:ext cx="618480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000000"/>
                </a:solidFill>
                <a:latin typeface="IJBDRE+Arial-BoldMT"/>
                <a:cs typeface="IJBDRE+Arial-BoldMT"/>
              </a:rPr>
              <a:t>2017-18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825757" y="3198198"/>
            <a:ext cx="618480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000000"/>
                </a:solidFill>
                <a:latin typeface="IJBDRE+Arial-BoldMT"/>
                <a:cs typeface="IJBDRE+Arial-BoldMT"/>
              </a:rPr>
              <a:t>2018-19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588664" y="3198198"/>
            <a:ext cx="618480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000000"/>
                </a:solidFill>
                <a:latin typeface="IJBDRE+Arial-BoldMT"/>
                <a:cs typeface="IJBDRE+Arial-BoldMT"/>
              </a:rPr>
              <a:t>2019-20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351571" y="3198198"/>
            <a:ext cx="618480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000000"/>
                </a:solidFill>
                <a:latin typeface="IJBDRE+Arial-BoldMT"/>
                <a:cs typeface="IJBDRE+Arial-BoldMT"/>
              </a:rPr>
              <a:t>2020-21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114480" y="3198198"/>
            <a:ext cx="618480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000000"/>
                </a:solidFill>
                <a:latin typeface="IJBDRE+Arial-BoldMT"/>
                <a:cs typeface="IJBDRE+Arial-BoldMT"/>
              </a:rPr>
              <a:t>2021-22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877387" y="3198198"/>
            <a:ext cx="618480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000000"/>
                </a:solidFill>
                <a:latin typeface="IJBDRE+Arial-BoldMT"/>
                <a:cs typeface="IJBDRE+Arial-BoldMT"/>
              </a:rPr>
              <a:t>2022-23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800673" y="3321246"/>
            <a:ext cx="364108" cy="66922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IKGHWS+Arial-Black"/>
                <a:cs typeface="IKGHWS+Arial-Black"/>
              </a:rPr>
              <a:t>5.0</a:t>
            </a:r>
          </a:p>
          <a:p>
            <a:pPr marL="0" marR="0">
              <a:lnSpc>
                <a:spcPts val="1410"/>
              </a:lnSpc>
              <a:spcBef>
                <a:spcPts val="2199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IKGHWS+Arial-Black"/>
                <a:cs typeface="IKGHWS+Arial-Black"/>
              </a:rPr>
              <a:t>0.0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510322" y="3648395"/>
            <a:ext cx="298791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b="1">
                <a:solidFill>
                  <a:srgbClr val="000000"/>
                </a:solidFill>
                <a:latin typeface="Calibri"/>
                <a:cs typeface="Calibri"/>
              </a:rPr>
              <a:t>0.4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257355" y="4106067"/>
            <a:ext cx="33378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b="1">
                <a:solidFill>
                  <a:srgbClr val="000000"/>
                </a:solidFill>
                <a:latin typeface="Calibri"/>
                <a:cs typeface="Calibri"/>
              </a:rPr>
              <a:t>-1.6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2755429" y="4225309"/>
            <a:ext cx="406400" cy="2171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IKGHWS+Arial-Black"/>
                <a:cs typeface="IKGHWS+Arial-Black"/>
              </a:rPr>
              <a:t>-5.0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5731540" y="4422490"/>
            <a:ext cx="33378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b="1">
                <a:solidFill>
                  <a:srgbClr val="000000"/>
                </a:solidFill>
                <a:latin typeface="Calibri"/>
                <a:cs typeface="Calibri"/>
              </a:rPr>
              <a:t>-5.1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8020262" y="4621384"/>
            <a:ext cx="33378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b="1">
                <a:solidFill>
                  <a:srgbClr val="000000"/>
                </a:solidFill>
                <a:latin typeface="Calibri"/>
                <a:cs typeface="Calibri"/>
              </a:rPr>
              <a:t>-7.3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2673673" y="4677341"/>
            <a:ext cx="491108" cy="15732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IKGHWS+Arial-Black"/>
                <a:cs typeface="IKGHWS+Arial-Black"/>
              </a:rPr>
              <a:t>-10.0</a:t>
            </a:r>
          </a:p>
          <a:p>
            <a:pPr marL="0" marR="0">
              <a:lnSpc>
                <a:spcPts val="1410"/>
              </a:lnSpc>
              <a:spcBef>
                <a:spcPts val="2199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IKGHWS+Arial-Black"/>
                <a:cs typeface="IKGHWS+Arial-Black"/>
              </a:rPr>
              <a:t>-15.0</a:t>
            </a:r>
          </a:p>
          <a:p>
            <a:pPr marL="0" marR="0">
              <a:lnSpc>
                <a:spcPts val="1410"/>
              </a:lnSpc>
              <a:spcBef>
                <a:spcPts val="2149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IKGHWS+Arial-Black"/>
                <a:cs typeface="IKGHWS+Arial-Black"/>
              </a:rPr>
              <a:t>-20.0</a:t>
            </a:r>
          </a:p>
          <a:p>
            <a:pPr marL="0" marR="0">
              <a:lnSpc>
                <a:spcPts val="1410"/>
              </a:lnSpc>
              <a:spcBef>
                <a:spcPts val="2199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IKGHWS+Arial-Black"/>
                <a:cs typeface="IKGHWS+Arial-Black"/>
              </a:rPr>
              <a:t>-25.0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968632" y="4820278"/>
            <a:ext cx="33378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b="1">
                <a:solidFill>
                  <a:srgbClr val="000000"/>
                </a:solidFill>
                <a:latin typeface="Calibri"/>
                <a:cs typeface="Calibri"/>
              </a:rPr>
              <a:t>-9.5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173974" y="5416960"/>
            <a:ext cx="39171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b="1">
                <a:solidFill>
                  <a:srgbClr val="000000"/>
                </a:solidFill>
                <a:latin typeface="Calibri"/>
                <a:cs typeface="Calibri"/>
              </a:rPr>
              <a:t>-16.1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3411066" y="5868992"/>
            <a:ext cx="39171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b="1">
                <a:solidFill>
                  <a:srgbClr val="000000"/>
                </a:solidFill>
                <a:latin typeface="Calibri"/>
                <a:cs typeface="Calibri"/>
              </a:rPr>
              <a:t>-21.1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55319" y="452263"/>
            <a:ext cx="4594201" cy="4353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How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 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the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 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money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 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was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 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spent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55320" y="1208783"/>
            <a:ext cx="10412426" cy="139076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Trust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receives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funding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for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clinical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service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provision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income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payable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under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contracts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with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either</a:t>
            </a:r>
          </a:p>
          <a:p>
            <a:pPr marL="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local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or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regional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commissioner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organisations.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During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2022/23,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Trust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received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income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totalling</a:t>
            </a:r>
          </a:p>
          <a:p>
            <a:pPr marL="0" marR="0">
              <a:lnSpc>
                <a:spcPts val="2010"/>
              </a:lnSpc>
              <a:spcBef>
                <a:spcPts val="14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£365m,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predominantly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(c.76%)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from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local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commissioners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(Integrated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Care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Board)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for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provision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of</a:t>
            </a:r>
          </a:p>
          <a:p>
            <a:pPr marL="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core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acute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services.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This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was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small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increase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of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2%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compared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to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prior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year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which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was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due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to</a:t>
            </a:r>
          </a:p>
          <a:p>
            <a:pPr marL="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inflationary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uplift.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55319" y="452263"/>
            <a:ext cx="4397250" cy="4353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Capital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 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spending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 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2022/23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55320" y="1136864"/>
            <a:ext cx="10603110" cy="19394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Trust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continued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to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invest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significantly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new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infrastructure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and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equipment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to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support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delivery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of</a:t>
            </a:r>
          </a:p>
          <a:p>
            <a:pPr marL="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quality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healthcare.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2022/23,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capital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investment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totalled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£31.0m.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This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total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includes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investment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</a:t>
            </a:r>
          </a:p>
          <a:p>
            <a:pPr marL="0" marR="0">
              <a:lnSpc>
                <a:spcPts val="2010"/>
              </a:lnSpc>
              <a:spcBef>
                <a:spcPts val="14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start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of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Radiotherapy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Centre,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which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will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enable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local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patients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to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receive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radiotherapy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closer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to</a:t>
            </a:r>
          </a:p>
          <a:p>
            <a:pPr marL="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home,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completion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of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construction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of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Maple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Centre,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state-of-the-art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short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stay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care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facility,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as</a:t>
            </a:r>
          </a:p>
          <a:p>
            <a:pPr marL="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well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providing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investment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for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diagnostic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equipment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to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support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elective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care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recovery.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There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was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also</a:t>
            </a:r>
          </a:p>
          <a:p>
            <a:pPr marL="0" marR="0">
              <a:lnSpc>
                <a:spcPts val="2010"/>
              </a:lnSpc>
              <a:spcBef>
                <a:spcPts val="14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continued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investment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areas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such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energy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infrastructure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to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accelerate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progress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Trust’s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Green</a:t>
            </a:r>
          </a:p>
          <a:p>
            <a:pPr marL="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Plan5.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55320" y="3331424"/>
            <a:ext cx="3530383" cy="293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Key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capital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investments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included: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55320" y="3874315"/>
            <a:ext cx="4501287" cy="30058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HFJTGI+ArialMT"/>
                <a:cs typeface="HFJTGI+ArialMT"/>
              </a:rPr>
              <a:t>•</a:t>
            </a:r>
            <a:r>
              <a:rPr dirty="0" sz="1850" spc="1088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Completion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of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Maple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Centre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-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£6.3m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55320" y="4148635"/>
            <a:ext cx="10418632" cy="139651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HFJTGI+ArialMT"/>
                <a:cs typeface="HFJTGI+ArialMT"/>
              </a:rPr>
              <a:t>•</a:t>
            </a:r>
            <a:r>
              <a:rPr dirty="0" sz="1850" spc="1088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Commencement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of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Radiotherapy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Centre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-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£6.2m</a:t>
            </a:r>
          </a:p>
          <a:p>
            <a:pPr marL="0" marR="0">
              <a:lnSpc>
                <a:spcPts val="2066"/>
              </a:lnSpc>
              <a:spcBef>
                <a:spcPts val="43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HFJTGI+ArialMT"/>
                <a:cs typeface="HFJTGI+ArialMT"/>
              </a:rPr>
              <a:t>•</a:t>
            </a:r>
            <a:r>
              <a:rPr dirty="0" sz="1850" spc="1088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Investment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community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Endoscopy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services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-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£1.1m</a:t>
            </a:r>
          </a:p>
          <a:p>
            <a:pPr marL="0" marR="0">
              <a:lnSpc>
                <a:spcPts val="2066"/>
              </a:lnSpc>
              <a:spcBef>
                <a:spcPts val="93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HFJTGI+ArialMT"/>
                <a:cs typeface="HFJTGI+ArialMT"/>
              </a:rPr>
              <a:t>•</a:t>
            </a:r>
            <a:r>
              <a:rPr dirty="0" sz="1850" spc="1088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Infrastructure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costs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(including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car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park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and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access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road)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-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£1.4m</a:t>
            </a:r>
          </a:p>
          <a:p>
            <a:pPr marL="0" marR="0">
              <a:lnSpc>
                <a:spcPts val="2066"/>
              </a:lnSpc>
              <a:spcBef>
                <a:spcPts val="43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HFJTGI+ArialMT"/>
                <a:cs typeface="HFJTGI+ArialMT"/>
              </a:rPr>
              <a:t>•</a:t>
            </a:r>
            <a:r>
              <a:rPr dirty="0" sz="1850" spc="1088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Investment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diagnostics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(including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building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refurbishment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for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Breast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Screening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and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for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Imaging</a:t>
            </a:r>
          </a:p>
          <a:p>
            <a:pPr marL="285750" marR="0">
              <a:lnSpc>
                <a:spcPts val="2010"/>
              </a:lnSpc>
              <a:spcBef>
                <a:spcPts val="188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and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Pathology)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-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£1.8m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55320" y="5520235"/>
            <a:ext cx="7421880" cy="5749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HFJTGI+ArialMT"/>
                <a:cs typeface="HFJTGI+ArialMT"/>
              </a:rPr>
              <a:t>•</a:t>
            </a:r>
            <a:r>
              <a:rPr dirty="0" sz="1850" spc="1088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Design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work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for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New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Hospital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Programme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business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case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-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£1.3m</a:t>
            </a:r>
          </a:p>
          <a:p>
            <a:pPr marL="0" marR="0">
              <a:lnSpc>
                <a:spcPts val="2066"/>
              </a:lnSpc>
              <a:spcBef>
                <a:spcPts val="43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HFJTGI+ArialMT"/>
                <a:cs typeface="HFJTGI+ArialMT"/>
              </a:rPr>
              <a:t>•</a:t>
            </a:r>
            <a:r>
              <a:rPr dirty="0" sz="1850" spc="1088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Information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Technology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-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£2.0m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55319" y="452263"/>
            <a:ext cx="3447799" cy="4353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Our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 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growth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 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journey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74915" y="1239036"/>
            <a:ext cx="343104" cy="10202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400</a:t>
            </a:r>
          </a:p>
          <a:p>
            <a:pPr marL="0" marR="0">
              <a:lnSpc>
                <a:spcPts val="1005"/>
              </a:lnSpc>
              <a:spcBef>
                <a:spcPts val="2358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350</a:t>
            </a:r>
          </a:p>
          <a:p>
            <a:pPr marL="0" marR="0">
              <a:lnSpc>
                <a:spcPts val="1005"/>
              </a:lnSpc>
              <a:spcBef>
                <a:spcPts val="2308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300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683238" y="1239036"/>
            <a:ext cx="381167" cy="18746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16%</a:t>
            </a:r>
          </a:p>
          <a:p>
            <a:pPr marL="0" marR="0">
              <a:lnSpc>
                <a:spcPts val="1005"/>
              </a:lnSpc>
              <a:spcBef>
                <a:spcPts val="2358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14%</a:t>
            </a:r>
          </a:p>
          <a:p>
            <a:pPr marL="0" marR="0">
              <a:lnSpc>
                <a:spcPts val="1005"/>
              </a:lnSpc>
              <a:spcBef>
                <a:spcPts val="2308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12%</a:t>
            </a:r>
          </a:p>
          <a:p>
            <a:pPr marL="0" marR="0">
              <a:lnSpc>
                <a:spcPts val="1005"/>
              </a:lnSpc>
              <a:spcBef>
                <a:spcPts val="2358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10%</a:t>
            </a:r>
          </a:p>
          <a:p>
            <a:pPr marL="0" marR="0">
              <a:lnSpc>
                <a:spcPts val="1005"/>
              </a:lnSpc>
              <a:spcBef>
                <a:spcPts val="2358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8%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934465" y="1396480"/>
            <a:ext cx="343104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404040"/>
                </a:solidFill>
                <a:latin typeface="HFJTGI+ArialMT"/>
                <a:cs typeface="HFJTGI+ArialMT"/>
              </a:rPr>
              <a:t>365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330909" y="1722447"/>
            <a:ext cx="343104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404040"/>
                </a:solidFill>
                <a:latin typeface="HFJTGI+ArialMT"/>
                <a:cs typeface="HFJTGI+ArialMT"/>
              </a:rPr>
              <a:t>327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695212" y="1760904"/>
            <a:ext cx="381167" cy="349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404040"/>
                </a:solidFill>
                <a:latin typeface="HFJTGI+ArialMT"/>
                <a:cs typeface="HFJTGI+ArialMT"/>
              </a:rPr>
              <a:t>14%</a:t>
            </a:r>
          </a:p>
          <a:p>
            <a:pPr marL="32140" marR="0">
              <a:lnSpc>
                <a:spcPts val="1005"/>
              </a:lnSpc>
              <a:spcBef>
                <a:spcPts val="437"/>
              </a:spcBef>
              <a:spcAft>
                <a:spcPts val="0"/>
              </a:spcAft>
            </a:pPr>
            <a:r>
              <a:rPr dirty="0" sz="900">
                <a:solidFill>
                  <a:srgbClr val="404040"/>
                </a:solidFill>
                <a:latin typeface="HFJTGI+ArialMT"/>
                <a:cs typeface="HFJTGI+ArialMT"/>
              </a:rPr>
              <a:t>301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091655" y="2108457"/>
            <a:ext cx="375210" cy="8340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214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404040"/>
                </a:solidFill>
                <a:latin typeface="HFJTGI+ArialMT"/>
                <a:cs typeface="HFJTGI+ArialMT"/>
              </a:rPr>
              <a:t>282</a:t>
            </a:r>
          </a:p>
          <a:p>
            <a:pPr marL="0" marR="0">
              <a:lnSpc>
                <a:spcPts val="1005"/>
              </a:lnSpc>
              <a:spcBef>
                <a:spcPts val="4256"/>
              </a:spcBef>
              <a:spcAft>
                <a:spcPts val="0"/>
              </a:spcAft>
            </a:pPr>
            <a:r>
              <a:rPr dirty="0" sz="900">
                <a:solidFill>
                  <a:srgbClr val="404040"/>
                </a:solidFill>
                <a:latin typeface="HFJTGI+ArialMT"/>
                <a:cs typeface="HFJTGI+ArialMT"/>
              </a:rPr>
              <a:t>9%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520240" y="2353371"/>
            <a:ext cx="343104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404040"/>
                </a:solidFill>
                <a:latin typeface="HFJTGI+ArialMT"/>
                <a:cs typeface="HFJTGI+ArialMT"/>
              </a:rPr>
              <a:t>253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74915" y="2520689"/>
            <a:ext cx="343104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250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884543" y="2573353"/>
            <a:ext cx="375210" cy="67048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214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404040"/>
                </a:solidFill>
                <a:latin typeface="HFJTGI+ArialMT"/>
                <a:cs typeface="HFJTGI+ArialMT"/>
              </a:rPr>
              <a:t>228</a:t>
            </a:r>
          </a:p>
          <a:p>
            <a:pPr marL="0" marR="0">
              <a:lnSpc>
                <a:spcPts val="1005"/>
              </a:lnSpc>
              <a:spcBef>
                <a:spcPts val="2968"/>
              </a:spcBef>
              <a:spcAft>
                <a:spcPts val="0"/>
              </a:spcAft>
            </a:pPr>
            <a:r>
              <a:rPr dirty="0" sz="900">
                <a:solidFill>
                  <a:srgbClr val="404040"/>
                </a:solidFill>
                <a:latin typeface="HFJTGI+ArialMT"/>
                <a:cs typeface="HFJTGI+ArialMT"/>
              </a:rPr>
              <a:t>7%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8298768" y="2578866"/>
            <a:ext cx="381167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404040"/>
                </a:solidFill>
                <a:latin typeface="HFJTGI+ArialMT"/>
                <a:cs typeface="HFJTGI+ArialMT"/>
              </a:rPr>
              <a:t>10%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9902325" y="2851253"/>
            <a:ext cx="317599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404040"/>
                </a:solidFill>
                <a:latin typeface="HFJTGI+ArialMT"/>
                <a:cs typeface="HFJTGI+ArialMT"/>
              </a:rPr>
              <a:t>8%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74915" y="2947907"/>
            <a:ext cx="343104" cy="144744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200</a:t>
            </a:r>
          </a:p>
          <a:p>
            <a:pPr marL="0" marR="0">
              <a:lnSpc>
                <a:spcPts val="1005"/>
              </a:lnSpc>
              <a:spcBef>
                <a:spcPts val="2358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150</a:t>
            </a:r>
          </a:p>
          <a:p>
            <a:pPr marL="0" marR="0">
              <a:lnSpc>
                <a:spcPts val="1005"/>
              </a:lnSpc>
              <a:spcBef>
                <a:spcPts val="2308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100</a:t>
            </a:r>
          </a:p>
          <a:p>
            <a:pPr marL="63500" marR="0">
              <a:lnSpc>
                <a:spcPts val="1005"/>
              </a:lnSpc>
              <a:spcBef>
                <a:spcPts val="2358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50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488099" y="3310199"/>
            <a:ext cx="317599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404040"/>
                </a:solidFill>
                <a:latin typeface="HFJTGI+ArialMT"/>
                <a:cs typeface="HFJTGI+ArialMT"/>
              </a:rPr>
              <a:t>6%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0683238" y="3375124"/>
            <a:ext cx="317599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6%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0683238" y="3802343"/>
            <a:ext cx="317599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4%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300944" y="4169371"/>
            <a:ext cx="279536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404040"/>
                </a:solidFill>
                <a:latin typeface="HFJTGI+ArialMT"/>
                <a:cs typeface="HFJTGI+ArialMT"/>
              </a:rPr>
              <a:t>41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904500" y="4246372"/>
            <a:ext cx="279536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404040"/>
                </a:solidFill>
                <a:latin typeface="HFJTGI+ArialMT"/>
                <a:cs typeface="HFJTGI+ArialMT"/>
              </a:rPr>
              <a:t>32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9508056" y="4254472"/>
            <a:ext cx="279536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404040"/>
                </a:solidFill>
                <a:latin typeface="HFJTGI+ArialMT"/>
                <a:cs typeface="HFJTGI+ArialMT"/>
              </a:rPr>
              <a:t>31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10683238" y="4229560"/>
            <a:ext cx="317599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2%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4697387" y="4306243"/>
            <a:ext cx="279536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404040"/>
                </a:solidFill>
                <a:latin typeface="HFJTGI+ArialMT"/>
                <a:cs typeface="HFJTGI+ArialMT"/>
              </a:rPr>
              <a:t>25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1490274" y="4374598"/>
            <a:ext cx="279536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404040"/>
                </a:solidFill>
                <a:latin typeface="HFJTGI+ArialMT"/>
                <a:cs typeface="HFJTGI+ArialMT"/>
              </a:rPr>
              <a:t>17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093830" y="4381869"/>
            <a:ext cx="279536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404040"/>
                </a:solidFill>
                <a:latin typeface="HFJTGI+ArialMT"/>
                <a:cs typeface="HFJTGI+ArialMT"/>
              </a:rPr>
              <a:t>16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827315" y="4656778"/>
            <a:ext cx="190462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-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10683238" y="4656778"/>
            <a:ext cx="317599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0%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1560693" y="4795208"/>
            <a:ext cx="565565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2017/18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164249" y="4795208"/>
            <a:ext cx="565565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2018/19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4767805" y="4795208"/>
            <a:ext cx="565565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2019/20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6371362" y="4795208"/>
            <a:ext cx="565565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2020/21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7974918" y="4795208"/>
            <a:ext cx="565565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2021/22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9578475" y="4795208"/>
            <a:ext cx="565565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2022/23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3451477" y="5046667"/>
            <a:ext cx="1618869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Capital</a:t>
            </a: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 </a:t>
            </a: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investment</a:t>
            </a: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 </a:t>
            </a: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(£</a:t>
            </a: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 </a:t>
            </a: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million)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5295644" y="5046667"/>
            <a:ext cx="1136409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Turnover</a:t>
            </a: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 </a:t>
            </a: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(£</a:t>
            </a: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 </a:t>
            </a: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million)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6651750" y="5046667"/>
            <a:ext cx="1879359" cy="165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Capital</a:t>
            </a: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 </a:t>
            </a: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as</a:t>
            </a: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 </a:t>
            </a: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a</a:t>
            </a: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 </a:t>
            </a: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proportion</a:t>
            </a: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 </a:t>
            </a: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of</a:t>
            </a: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 </a:t>
            </a:r>
            <a:r>
              <a:rPr dirty="0" sz="900">
                <a:solidFill>
                  <a:srgbClr val="595959"/>
                </a:solidFill>
                <a:latin typeface="HFJTGI+ArialMT"/>
                <a:cs typeface="HFJTGI+ArialMT"/>
              </a:rPr>
              <a:t>turnover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543827" y="5336558"/>
            <a:ext cx="8501819" cy="84922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HFJTGI+ArialMT"/>
                <a:cs typeface="HFJTGI+ArialMT"/>
              </a:rPr>
              <a:t>•</a:t>
            </a:r>
            <a:r>
              <a:rPr dirty="0" sz="1850" spc="1088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Turnover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has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increased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60%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since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2017/18</a:t>
            </a:r>
          </a:p>
          <a:p>
            <a:pPr marL="0" marR="0">
              <a:lnSpc>
                <a:spcPts val="2066"/>
              </a:lnSpc>
              <a:spcBef>
                <a:spcPts val="43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HFJTGI+ArialMT"/>
                <a:cs typeface="HFJTGI+ArialMT"/>
              </a:rPr>
              <a:t>•</a:t>
            </a:r>
            <a:r>
              <a:rPr dirty="0" sz="1850" spc="1088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Capital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investment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has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increased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by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82%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since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2017/18</a:t>
            </a:r>
          </a:p>
          <a:p>
            <a:pPr marL="0" marR="0">
              <a:lnSpc>
                <a:spcPts val="2066"/>
              </a:lnSpc>
              <a:spcBef>
                <a:spcPts val="93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HFJTGI+ArialMT"/>
                <a:cs typeface="HFJTGI+ArialMT"/>
              </a:rPr>
              <a:t>•</a:t>
            </a:r>
            <a:r>
              <a:rPr dirty="0" sz="1850" spc="1088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NHS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England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capital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investment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5.5%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as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proportion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of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day-to-day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spending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55320" y="452263"/>
            <a:ext cx="5029455" cy="4353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Other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 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notable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 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achievements!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66195" y="1311978"/>
            <a:ext cx="2514787" cy="293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Team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achieved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Level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66195" y="1586297"/>
            <a:ext cx="3695506" cy="13907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accreditation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October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2022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and</a:t>
            </a:r>
          </a:p>
          <a:p>
            <a:pPr marL="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more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recently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Level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2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accreditation</a:t>
            </a:r>
          </a:p>
          <a:p>
            <a:pPr marL="0" marR="0">
              <a:lnSpc>
                <a:spcPts val="2010"/>
              </a:lnSpc>
              <a:spcBef>
                <a:spcPts val="14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from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National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Finance</a:t>
            </a:r>
          </a:p>
          <a:p>
            <a:pPr marL="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Leadership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Council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in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September</a:t>
            </a:r>
          </a:p>
          <a:p>
            <a:pPr marL="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FJTGI+ArialMT"/>
                <a:cs typeface="HFJTGI+ArialMT"/>
              </a:rPr>
              <a:t>2023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55320" y="452263"/>
            <a:ext cx="5245955" cy="4353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Focus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 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for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 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2023/24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 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and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 </a:t>
            </a:r>
            <a:r>
              <a:rPr dirty="0" sz="2800" b="1">
                <a:solidFill>
                  <a:srgbClr val="000000"/>
                </a:solidFill>
                <a:latin typeface="IJBDRE+Arial-BoldMT"/>
                <a:cs typeface="IJBDRE+Arial-BoldMT"/>
              </a:rPr>
              <a:t>beyond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92131" y="1245997"/>
            <a:ext cx="10502441" cy="35024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57"/>
              </a:lnSpc>
              <a:spcBef>
                <a:spcPts val="0"/>
              </a:spcBef>
              <a:spcAft>
                <a:spcPts val="0"/>
              </a:spcAft>
            </a:pP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Trust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continues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to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invest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for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future.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During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current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financial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year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we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are: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92131" y="1910809"/>
            <a:ext cx="10396952" cy="20323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513"/>
              </a:lnSpc>
              <a:spcBef>
                <a:spcPts val="0"/>
              </a:spcBef>
              <a:spcAft>
                <a:spcPts val="0"/>
              </a:spcAft>
            </a:pPr>
            <a:r>
              <a:rPr dirty="0" sz="2250">
                <a:solidFill>
                  <a:srgbClr val="000000"/>
                </a:solidFill>
                <a:latin typeface="HFJTGI+ArialMT"/>
                <a:cs typeface="HFJTGI+ArialMT"/>
              </a:rPr>
              <a:t>•</a:t>
            </a:r>
            <a:r>
              <a:rPr dirty="0" sz="2250" spc="1286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Investment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in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capacity/productivity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to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tackle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elective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care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backlog</a:t>
            </a:r>
          </a:p>
          <a:p>
            <a:pPr marL="0" marR="0">
              <a:lnSpc>
                <a:spcPts val="2513"/>
              </a:lnSpc>
              <a:spcBef>
                <a:spcPts val="176"/>
              </a:spcBef>
              <a:spcAft>
                <a:spcPts val="0"/>
              </a:spcAft>
            </a:pPr>
            <a:r>
              <a:rPr dirty="0" sz="2250">
                <a:solidFill>
                  <a:srgbClr val="000000"/>
                </a:solidFill>
                <a:latin typeface="HFJTGI+ArialMT"/>
                <a:cs typeface="HFJTGI+ArialMT"/>
              </a:rPr>
              <a:t>•</a:t>
            </a:r>
            <a:r>
              <a:rPr dirty="0" sz="2250" spc="1286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Delivering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Value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for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Money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in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challenging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climate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(e.g.,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inflationary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pressures)</a:t>
            </a:r>
          </a:p>
          <a:p>
            <a:pPr marL="0" marR="0">
              <a:lnSpc>
                <a:spcPts val="2513"/>
              </a:lnSpc>
              <a:spcBef>
                <a:spcPts val="126"/>
              </a:spcBef>
              <a:spcAft>
                <a:spcPts val="0"/>
              </a:spcAft>
            </a:pPr>
            <a:r>
              <a:rPr dirty="0" sz="2250">
                <a:solidFill>
                  <a:srgbClr val="000000"/>
                </a:solidFill>
                <a:latin typeface="HFJTGI+ArialMT"/>
                <a:cs typeface="HFJTGI+ArialMT"/>
              </a:rPr>
              <a:t>•</a:t>
            </a:r>
            <a:r>
              <a:rPr dirty="0" sz="2250" spc="1286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Completing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construction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and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handover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Radiotherapy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Centre</a:t>
            </a:r>
          </a:p>
          <a:p>
            <a:pPr marL="0" marR="0">
              <a:lnSpc>
                <a:spcPts val="2513"/>
              </a:lnSpc>
              <a:spcBef>
                <a:spcPts val="126"/>
              </a:spcBef>
              <a:spcAft>
                <a:spcPts val="0"/>
              </a:spcAft>
            </a:pPr>
            <a:r>
              <a:rPr dirty="0" sz="2250">
                <a:solidFill>
                  <a:srgbClr val="000000"/>
                </a:solidFill>
                <a:latin typeface="HFJTGI+ArialMT"/>
                <a:cs typeface="HFJTGI+ArialMT"/>
              </a:rPr>
              <a:t>•</a:t>
            </a:r>
            <a:r>
              <a:rPr dirty="0" sz="2250" spc="1286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Investing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in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green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initiatives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and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facilities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on-site</a:t>
            </a:r>
          </a:p>
          <a:p>
            <a:pPr marL="0" marR="0">
              <a:lnSpc>
                <a:spcPts val="2513"/>
              </a:lnSpc>
              <a:spcBef>
                <a:spcPts val="176"/>
              </a:spcBef>
              <a:spcAft>
                <a:spcPts val="0"/>
              </a:spcAft>
            </a:pPr>
            <a:r>
              <a:rPr dirty="0" sz="2250">
                <a:solidFill>
                  <a:srgbClr val="000000"/>
                </a:solidFill>
                <a:latin typeface="HFJTGI+ArialMT"/>
                <a:cs typeface="HFJTGI+ArialMT"/>
              </a:rPr>
              <a:t>•</a:t>
            </a:r>
            <a:r>
              <a:rPr dirty="0" sz="2250" spc="1286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Completion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of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community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diagnostic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care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facilities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(Whitehouse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Park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and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Lloyds</a:t>
            </a:r>
          </a:p>
          <a:p>
            <a:pPr marL="342900" marR="0">
              <a:lnSpc>
                <a:spcPts val="2457"/>
              </a:lnSpc>
              <a:spcBef>
                <a:spcPts val="121"/>
              </a:spcBef>
              <a:spcAft>
                <a:spcPts val="0"/>
              </a:spcAft>
            </a:pP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Court)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92131" y="3922489"/>
            <a:ext cx="9420217" cy="691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513"/>
              </a:lnSpc>
              <a:spcBef>
                <a:spcPts val="0"/>
              </a:spcBef>
              <a:spcAft>
                <a:spcPts val="0"/>
              </a:spcAft>
            </a:pPr>
            <a:r>
              <a:rPr dirty="0" sz="2250">
                <a:solidFill>
                  <a:srgbClr val="000000"/>
                </a:solidFill>
                <a:latin typeface="HFJTGI+ArialMT"/>
                <a:cs typeface="HFJTGI+ArialMT"/>
              </a:rPr>
              <a:t>•</a:t>
            </a:r>
            <a:r>
              <a:rPr dirty="0" sz="2250" spc="1286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Continuing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to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progress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business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case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development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for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the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New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 </a:t>
            </a: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Hospital</a:t>
            </a:r>
          </a:p>
          <a:p>
            <a:pPr marL="342900" marR="0">
              <a:lnSpc>
                <a:spcPts val="2457"/>
              </a:lnSpc>
              <a:spcBef>
                <a:spcPts val="121"/>
              </a:spcBef>
              <a:spcAft>
                <a:spcPts val="0"/>
              </a:spcAft>
            </a:pPr>
            <a:r>
              <a:rPr dirty="0" sz="2200">
                <a:solidFill>
                  <a:srgbClr val="000000"/>
                </a:solidFill>
                <a:latin typeface="HFJTGI+ArialMT"/>
                <a:cs typeface="HFJTGI+ArialMT"/>
              </a:rPr>
              <a:t>Programme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2023-10-10T07:53:28-05:00</dcterms:modified>
</cp:coreProperties>
</file>