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8.xml" ContentType="application/vnd.openxmlformats-officedocument.drawingml.chart+xml"/>
  <Override PartName="/ppt/charts/chart6.xml" ContentType="application/vnd.openxmlformats-officedocument.drawingml.chart+xml"/>
  <Override PartName="/ppt/charts/style6.xml" ContentType="application/vnd.ms-office.chartstyle+xml"/>
  <Override PartName="/ppt/charts/chart5.xml" ContentType="application/vnd.openxmlformats-officedocument.drawingml.chart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style8.xml" ContentType="application/vnd.ms-office.chartstyle+xml"/>
  <Override PartName="/ppt/charts/style5.xml" ContentType="application/vnd.ms-office.chartstyle+xml"/>
  <Override PartName="/ppt/charts/colors8.xml" ContentType="application/vnd.ms-office.chartcolorstyle+xml"/>
  <Override PartName="/ppt/charts/colors5.xml" ContentType="application/vnd.ms-office.chartcolor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notesMasterIdLst>
    <p:notesMasterId r:id="rId32"/>
  </p:notesMasterIdLst>
  <p:sldIdLst>
    <p:sldId id="267" r:id="rId2"/>
    <p:sldId id="268" r:id="rId3"/>
    <p:sldId id="269" r:id="rId4"/>
    <p:sldId id="270" r:id="rId5"/>
    <p:sldId id="271" r:id="rId6"/>
    <p:sldId id="272" r:id="rId7"/>
    <p:sldId id="297" r:id="rId8"/>
    <p:sldId id="273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85" r:id="rId29"/>
    <p:sldId id="286" r:id="rId30"/>
    <p:sldId id="287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3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CYCLE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NO</c:v>
                </c:pt>
                <c:pt idx="1">
                  <c:v>YES</c:v>
                </c:pt>
                <c:pt idx="2">
                  <c:v>SUDDEN ONSET </c:v>
                </c:pt>
                <c:pt idx="3">
                  <c:v>RADIATION</c:v>
                </c:pt>
                <c:pt idx="4">
                  <c:v>BACK PAIN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</c:v>
                </c:pt>
                <c:pt idx="1">
                  <c:v>3</c:v>
                </c:pt>
                <c:pt idx="2">
                  <c:v>4</c:v>
                </c:pt>
                <c:pt idx="3">
                  <c:v>3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84-4439-BCDF-BFC2940C28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374670671"/>
        <c:axId val="1373771183"/>
      </c:barChart>
      <c:catAx>
        <c:axId val="13746706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3771183"/>
        <c:crosses val="autoZero"/>
        <c:auto val="1"/>
        <c:lblAlgn val="ctr"/>
        <c:lblOffset val="100"/>
        <c:noMultiLvlLbl val="0"/>
      </c:catAx>
      <c:valAx>
        <c:axId val="13737711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46706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CYCLE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&lt;30 YRS</c:v>
                </c:pt>
                <c:pt idx="1">
                  <c:v>31-50 YRS</c:v>
                </c:pt>
                <c:pt idx="2">
                  <c:v>51-70 YRS</c:v>
                </c:pt>
                <c:pt idx="3">
                  <c:v>71-90YRS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3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0A-4266-932F-E80B3CB2F8D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CYCLE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&lt;30 YRS</c:v>
                </c:pt>
                <c:pt idx="1">
                  <c:v>31-50 YRS</c:v>
                </c:pt>
                <c:pt idx="2">
                  <c:v>51-70 YRS</c:v>
                </c:pt>
                <c:pt idx="3">
                  <c:v>71-90YRS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0A-4266-932F-E80B3CB2F8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32737903"/>
        <c:axId val="1332739551"/>
      </c:barChart>
      <c:catAx>
        <c:axId val="13327379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2739551"/>
        <c:crosses val="autoZero"/>
        <c:auto val="1"/>
        <c:lblAlgn val="ctr"/>
        <c:lblOffset val="100"/>
        <c:noMultiLvlLbl val="0"/>
      </c:catAx>
      <c:valAx>
        <c:axId val="13327395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27379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GB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CYCLE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NA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9F-4544-83EC-EF9AAD20BA1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CYCLE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NA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</c:v>
                </c:pt>
                <c:pt idx="1">
                  <c:v>3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9F-4544-83EC-EF9AAD20BA1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347875855"/>
        <c:axId val="1309518591"/>
      </c:barChart>
      <c:catAx>
        <c:axId val="13478758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9518591"/>
        <c:crosses val="autoZero"/>
        <c:auto val="1"/>
        <c:lblAlgn val="ctr"/>
        <c:lblOffset val="100"/>
        <c:noMultiLvlLbl val="0"/>
      </c:catAx>
      <c:valAx>
        <c:axId val="130951859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478758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HTN</c:v>
                </c:pt>
                <c:pt idx="1">
                  <c:v>H/O AAA</c:v>
                </c:pt>
                <c:pt idx="2">
                  <c:v>NONE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</c:v>
                </c:pt>
                <c:pt idx="1">
                  <c:v>0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14-4E3F-B3DA-D96F803F516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HTN</c:v>
                </c:pt>
                <c:pt idx="1">
                  <c:v>H/O AAA</c:v>
                </c:pt>
                <c:pt idx="2">
                  <c:v>NONE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</c:v>
                </c:pt>
                <c:pt idx="1">
                  <c:v>1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314-4E3F-B3DA-D96F803F51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381665631"/>
        <c:axId val="1381667279"/>
      </c:barChart>
      <c:catAx>
        <c:axId val="13816656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1667279"/>
        <c:crosses val="autoZero"/>
        <c:auto val="1"/>
        <c:lblAlgn val="ctr"/>
        <c:lblOffset val="100"/>
        <c:noMultiLvlLbl val="0"/>
      </c:catAx>
      <c:valAx>
        <c:axId val="13816672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16656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CYCLE</a:t>
            </a:r>
            <a:r>
              <a:rPr lang="en-US" baseline="0" dirty="0"/>
              <a:t> 1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SYMPTOMS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C03-4AB1-89ED-BAF864493B2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C03-4AB1-89ED-BAF864493B2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C03-4AB1-89ED-BAF864493B2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CHEST PAIN</c:v>
                </c:pt>
                <c:pt idx="1">
                  <c:v>FALL- TRAUMA</c:v>
                </c:pt>
                <c:pt idx="2">
                  <c:v>ABDO PAIN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</c:v>
                </c:pt>
                <c:pt idx="1">
                  <c:v>1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C03-4AB1-89ED-BAF864493B2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CYCLE 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SYMPTOMS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137-4FAA-8929-A95E14DB078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137-4FAA-8929-A95E14DB078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137-4FAA-8929-A95E14DB078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137-4FAA-8929-A95E14DB078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CHEST PAIN</c:v>
                </c:pt>
                <c:pt idx="1">
                  <c:v>ROUTINE</c:v>
                </c:pt>
                <c:pt idx="2">
                  <c:v>SOB</c:v>
                </c:pt>
                <c:pt idx="3">
                  <c:v>COLLAPSE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137-4FAA-8929-A95E14DB078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CYCLE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SBP&gt;140mmHg</c:v>
                </c:pt>
                <c:pt idx="1">
                  <c:v>diff pulses</c:v>
                </c:pt>
                <c:pt idx="2">
                  <c:v>normal exam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5</c:v>
                </c:pt>
                <c:pt idx="1">
                  <c:v>1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30-4B71-9128-043B67E43D8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CYCLE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SBP&gt;140mmHg</c:v>
                </c:pt>
                <c:pt idx="1">
                  <c:v>diff pulses</c:v>
                </c:pt>
                <c:pt idx="2">
                  <c:v>normal exam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30-4B71-9128-043B67E43D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19936271"/>
        <c:axId val="1408885135"/>
      </c:barChart>
      <c:catAx>
        <c:axId val="14199362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8885135"/>
        <c:crosses val="autoZero"/>
        <c:auto val="1"/>
        <c:lblAlgn val="ctr"/>
        <c:lblOffset val="100"/>
        <c:noMultiLvlLbl val="0"/>
      </c:catAx>
      <c:valAx>
        <c:axId val="14088851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99362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CYCLE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WIDE MEDI</c:v>
                </c:pt>
                <c:pt idx="1">
                  <c:v>NORMAL</c:v>
                </c:pt>
                <c:pt idx="2">
                  <c:v>NOT DONE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6F-4D65-980D-AACA7AFD317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CYCLE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WIDE MEDI</c:v>
                </c:pt>
                <c:pt idx="1">
                  <c:v>NORMAL</c:v>
                </c:pt>
                <c:pt idx="2">
                  <c:v>NOT DONE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</c:v>
                </c:pt>
                <c:pt idx="1">
                  <c:v>3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6F-4D65-980D-AACA7AFD31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08313839"/>
        <c:axId val="1420414847"/>
      </c:barChart>
      <c:catAx>
        <c:axId val="14083138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0414847"/>
        <c:crosses val="autoZero"/>
        <c:auto val="1"/>
        <c:lblAlgn val="ctr"/>
        <c:lblOffset val="100"/>
        <c:noMultiLvlLbl val="0"/>
      </c:catAx>
      <c:valAx>
        <c:axId val="14204148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83138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B7F451-1A03-4E53-888A-CA8AFF90B3E5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31BFC2-B51B-4CE0-A89D-39468F27B5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814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a2f98f6589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a2f98f6589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aced37eb4d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aced37eb4d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ABC, large bore IV access</a:t>
            </a:r>
          </a:p>
          <a:p>
            <a:pPr marL="0" indent="0">
              <a:buNone/>
            </a:pPr>
            <a:r>
              <a:rPr lang="en-GB"/>
              <a:t>IV Labetalol – 20mg bolus followed by 20-80mg bolus every 10 mins (maximum 300mg); 20mg bolus followed by 0.5-2mg/min IV infusion</a:t>
            </a:r>
          </a:p>
          <a:p>
            <a:pPr marL="0" indent="0">
              <a:buNone/>
            </a:pPr>
            <a:r>
              <a:rPr lang="en-GB"/>
              <a:t>IV Metoprolol – 5mg bolus (1-2mg/min) can be repeated after 5 mins, total dose 10-15mg</a:t>
            </a:r>
          </a:p>
          <a:p>
            <a:pPr marL="0" indent="0">
              <a:buNone/>
            </a:pPr>
            <a:r>
              <a:rPr lang="en-GB"/>
              <a:t>IV GTN – 2-10mg/hr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a3256771f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a3256771f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Type B dissections are largely treated conservatively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a328a611a6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a328a611a6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End-organ ischaemia - abdo pain, neurological deficit, limb pain, confusion/altered consciousness, renal function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a328a611a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a328a611a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GB" err="1"/>
              <a:t>Uptodate</a:t>
            </a:r>
            <a:r>
              <a:rPr lang="en-GB"/>
              <a:t>: 10 year survival rate 30-88%, both type A and B dissections.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a328a611a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a328a611a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acd851bef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acd851bef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acd851befe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acd851befe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a2f98f658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a2f98f6589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a2f98f6589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a2f98f6589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a2f98f6589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a2f98f6589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aced37eb4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aced37eb4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aced37eb4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aced37eb4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aced37eb4d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aced37eb4d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E14C5-6186-426A-987B-AC2E3B7AF448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44650219-C0B3-4F9F-9CA1-5AA073EA6D31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0365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E14C5-6186-426A-987B-AC2E3B7AF448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50219-C0B3-4F9F-9CA1-5AA073EA6D31}" type="slidenum">
              <a:rPr lang="en-GB" smtClean="0"/>
              <a:t>‹#›</a:t>
            </a:fld>
            <a:endParaRPr lang="en-GB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8508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E14C5-6186-426A-987B-AC2E3B7AF448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50219-C0B3-4F9F-9CA1-5AA073EA6D31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1867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1486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CA9B8-FA54-4B2F-BBBA-9D77094D2067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FA240-8886-4B65-BD85-BD38740644C6}" type="slidenum">
              <a:rPr lang="en-GB" smtClean="0"/>
              <a:t>‹#›</a:t>
            </a:fld>
            <a:endParaRPr lang="en-GB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062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E14C5-6186-426A-987B-AC2E3B7AF448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50219-C0B3-4F9F-9CA1-5AA073EA6D31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6478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E14C5-6186-426A-987B-AC2E3B7AF448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50219-C0B3-4F9F-9CA1-5AA073EA6D31}" type="slidenum">
              <a:rPr lang="en-GB" smtClean="0"/>
              <a:t>‹#›</a:t>
            </a:fld>
            <a:endParaRPr lang="en-GB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8843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E14C5-6186-426A-987B-AC2E3B7AF448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50219-C0B3-4F9F-9CA1-5AA073EA6D31}" type="slidenum">
              <a:rPr lang="en-GB" smtClean="0"/>
              <a:t>‹#›</a:t>
            </a:fld>
            <a:endParaRPr lang="en-GB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0663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E14C5-6186-426A-987B-AC2E3B7AF448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50219-C0B3-4F9F-9CA1-5AA073EA6D31}" type="slidenum">
              <a:rPr lang="en-GB" smtClean="0"/>
              <a:t>‹#›</a:t>
            </a:fld>
            <a:endParaRPr lang="en-GB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3096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E14C5-6186-426A-987B-AC2E3B7AF448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50219-C0B3-4F9F-9CA1-5AA073EA6D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4710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E14C5-6186-426A-987B-AC2E3B7AF448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50219-C0B3-4F9F-9CA1-5AA073EA6D31}" type="slidenum">
              <a:rPr lang="en-GB" smtClean="0"/>
              <a:t>‹#›</a:t>
            </a:fld>
            <a:endParaRPr lang="en-GB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1601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110E14C5-6186-426A-987B-AC2E3B7AF448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50219-C0B3-4F9F-9CA1-5AA073EA6D31}" type="slidenum">
              <a:rPr lang="en-GB" smtClean="0"/>
              <a:t>‹#›</a:t>
            </a:fld>
            <a:endParaRPr lang="en-GB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8929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E14C5-6186-426A-987B-AC2E3B7AF448}" type="datetimeFigureOut">
              <a:rPr lang="en-GB" smtClean="0"/>
              <a:t>19/10/2021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44650219-C0B3-4F9F-9CA1-5AA073EA6D31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609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684BA-5328-4245-A14F-668B643CD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AD- great mimicker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317C3F-5390-43C3-A289-02063F9845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/>
              <a:t>Pain</a:t>
            </a:r>
          </a:p>
          <a:p>
            <a:r>
              <a:rPr lang="en-GB" dirty="0"/>
              <a:t>Maximal at onset</a:t>
            </a:r>
          </a:p>
          <a:p>
            <a:r>
              <a:rPr lang="en-GB" dirty="0"/>
              <a:t>Sharp/ tearing / ripping</a:t>
            </a:r>
          </a:p>
          <a:p>
            <a:r>
              <a:rPr lang="en-GB" dirty="0"/>
              <a:t>Migratory</a:t>
            </a:r>
          </a:p>
          <a:p>
            <a:r>
              <a:rPr lang="en-GB" dirty="0"/>
              <a:t>h/o collapse</a:t>
            </a:r>
          </a:p>
          <a:p>
            <a:r>
              <a:rPr lang="en-GB" dirty="0"/>
              <a:t>Chest/ abdominal pain / associated weakness.</a:t>
            </a:r>
          </a:p>
          <a:p>
            <a:endParaRPr lang="en-GB" dirty="0"/>
          </a:p>
          <a:p>
            <a:r>
              <a:rPr lang="en-GB" dirty="0"/>
              <a:t>PMH- HTN; Aortic aneurysm; Bicuspid AV; Marfan’s; FH- AD</a:t>
            </a:r>
          </a:p>
          <a:p>
            <a:r>
              <a:rPr lang="en-GB" dirty="0"/>
              <a:t>Labs and x-ray-can be normal</a:t>
            </a:r>
          </a:p>
        </p:txBody>
      </p:sp>
    </p:spTree>
    <p:extLst>
      <p:ext uri="{BB962C8B-B14F-4D97-AF65-F5344CB8AC3E}">
        <p14:creationId xmlns:p14="http://schemas.microsoft.com/office/powerpoint/2010/main" val="3013096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5"/>
          <p:cNvSpPr txBox="1"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  <a:prstGeom prst="rect">
            <a:avLst/>
          </a:prstGeom>
        </p:spPr>
        <p:txBody>
          <a:bodyPr spcFirstLastPara="1" vert="horz" lIns="121920" tIns="60960" rIns="121920" bIns="60960" rtlCol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ts val="0"/>
              </a:spcAft>
            </a:pPr>
            <a:r>
              <a:rPr lang="en-US" sz="2667" b="0" i="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Investigations: Echocardiography</a:t>
            </a:r>
          </a:p>
        </p:txBody>
      </p:sp>
      <p:sp>
        <p:nvSpPr>
          <p:cNvPr id="131" name="Google Shape;131;p25"/>
          <p:cNvSpPr txBox="1">
            <a:spLocks noGrp="1"/>
          </p:cNvSpPr>
          <p:nvPr>
            <p:ph type="body" idx="1"/>
          </p:nvPr>
        </p:nvSpPr>
        <p:spPr>
          <a:xfrm>
            <a:off x="4975860" y="804672"/>
            <a:ext cx="6399931" cy="5248657"/>
          </a:xfrm>
          <a:prstGeom prst="rect">
            <a:avLst/>
          </a:prstGeom>
        </p:spPr>
        <p:txBody>
          <a:bodyPr spcFirstLastPara="1" vert="horz" lIns="121920" tIns="60960" rIns="121920" bIns="60960" rtlCol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lnSpc>
                <a:spcPct val="90000"/>
              </a:lnSpc>
              <a:spcBef>
                <a:spcPts val="1333"/>
              </a:spcBef>
              <a:buSzPct val="80000"/>
              <a:buNone/>
            </a:pPr>
            <a:r>
              <a:rPr lang="en-US" sz="1867" dirty="0"/>
              <a:t>Transthoracic (TTE)</a:t>
            </a:r>
            <a:endParaRPr lang="en-US" dirty="0"/>
          </a:p>
          <a:p>
            <a:pPr marL="609585" lvl="0" indent="-440256">
              <a:lnSpc>
                <a:spcPct val="90000"/>
              </a:lnSpc>
              <a:spcBef>
                <a:spcPts val="1333"/>
              </a:spcBef>
              <a:buSzPct val="80000"/>
              <a:buFont typeface="Wingdings" charset="2"/>
              <a:buChar char="Ø"/>
            </a:pPr>
            <a:r>
              <a:rPr lang="en-US" sz="1867" dirty="0"/>
              <a:t>Sensitivity: 75% diagnostic type A (ascending), 40% type B</a:t>
            </a:r>
          </a:p>
          <a:p>
            <a:pPr marL="609585" lvl="0" indent="-440256">
              <a:lnSpc>
                <a:spcPct val="90000"/>
              </a:lnSpc>
              <a:spcBef>
                <a:spcPts val="1333"/>
              </a:spcBef>
              <a:buSzPct val="80000"/>
              <a:buFont typeface="Wingdings" charset="2"/>
              <a:buChar char="Ø"/>
            </a:pPr>
            <a:r>
              <a:rPr lang="en-US" sz="1867" dirty="0"/>
              <a:t>Can identify complications (e.g. aortic regurgitation, pericardial effusion and cardiac tamponade, regional wall motion abnormalities)</a:t>
            </a:r>
          </a:p>
          <a:p>
            <a:pPr marL="0" lvl="0" indent="0">
              <a:lnSpc>
                <a:spcPct val="90000"/>
              </a:lnSpc>
              <a:spcBef>
                <a:spcPts val="1333"/>
              </a:spcBef>
              <a:buSzPct val="80000"/>
              <a:buNone/>
            </a:pPr>
            <a:r>
              <a:rPr lang="en-US" sz="1867" dirty="0" err="1"/>
              <a:t>Transoesophageal</a:t>
            </a:r>
            <a:r>
              <a:rPr lang="en-US" sz="1867" dirty="0"/>
              <a:t> (TOE)</a:t>
            </a:r>
          </a:p>
          <a:p>
            <a:pPr marL="609585" lvl="0" indent="-440256">
              <a:lnSpc>
                <a:spcPct val="90000"/>
              </a:lnSpc>
              <a:spcBef>
                <a:spcPts val="1333"/>
              </a:spcBef>
              <a:buSzPct val="80000"/>
              <a:buFont typeface="Wingdings" charset="2"/>
              <a:buChar char="v"/>
            </a:pPr>
            <a:r>
              <a:rPr lang="en-US" sz="1867" dirty="0"/>
              <a:t>Much higher sensitivity/specificity, though operator-dependent; sedation required, less available</a:t>
            </a:r>
          </a:p>
          <a:p>
            <a:pPr marL="609585" lvl="0" indent="-440256">
              <a:lnSpc>
                <a:spcPct val="90000"/>
              </a:lnSpc>
              <a:spcBef>
                <a:spcPts val="1333"/>
              </a:spcBef>
              <a:buSzPct val="80000"/>
              <a:buFont typeface="Wingdings" charset="2"/>
              <a:buChar char="v"/>
            </a:pPr>
            <a:r>
              <a:rPr lang="en-US" sz="1867" dirty="0"/>
              <a:t>Useful in ICU/perioperative</a:t>
            </a:r>
          </a:p>
          <a:p>
            <a:pPr marL="609585" lvl="0" indent="-440256">
              <a:lnSpc>
                <a:spcPct val="90000"/>
              </a:lnSpc>
              <a:spcBef>
                <a:spcPts val="1333"/>
              </a:spcBef>
              <a:buSzPct val="80000"/>
              <a:buFont typeface="Wingdings" charset="2"/>
              <a:buChar char="v"/>
            </a:pPr>
            <a:r>
              <a:rPr lang="en-US" sz="1867" dirty="0"/>
              <a:t>Upper ascending aorta and arch not well visualized</a:t>
            </a:r>
          </a:p>
        </p:txBody>
      </p:sp>
    </p:spTree>
    <p:extLst>
      <p:ext uri="{BB962C8B-B14F-4D97-AF65-F5344CB8AC3E}">
        <p14:creationId xmlns:p14="http://schemas.microsoft.com/office/powerpoint/2010/main" val="549438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CT Aortogram</a:t>
            </a:r>
            <a:endParaRPr dirty="0"/>
          </a:p>
        </p:txBody>
      </p:sp>
      <p:sp>
        <p:nvSpPr>
          <p:cNvPr id="137" name="Google Shape;137;p2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Used to confirm diagnosis - identification of two distinct lumens with visible intimal flap.</a:t>
            </a:r>
            <a:endParaRPr dirty="0"/>
          </a:p>
          <a:p>
            <a:pPr marL="0" lvl="0" indent="0" algn="l" rtl="0">
              <a:spcBef>
                <a:spcPts val="2133"/>
              </a:spcBef>
              <a:spcAft>
                <a:spcPts val="0"/>
              </a:spcAft>
              <a:buNone/>
            </a:pPr>
            <a:r>
              <a:rPr lang="en-GB" dirty="0"/>
              <a:t>Can delineate branch vessel involvement</a:t>
            </a:r>
            <a:endParaRPr dirty="0"/>
          </a:p>
          <a:p>
            <a:pPr marL="0" lvl="0" indent="0" algn="l" rtl="0">
              <a:spcBef>
                <a:spcPts val="2133"/>
              </a:spcBef>
              <a:spcAft>
                <a:spcPts val="0"/>
              </a:spcAft>
              <a:buNone/>
            </a:pPr>
            <a:r>
              <a:rPr lang="en-GB" dirty="0"/>
              <a:t>Visualises entire aorta</a:t>
            </a:r>
            <a:endParaRPr dirty="0"/>
          </a:p>
          <a:p>
            <a:pPr marL="0" lvl="0" indent="0" algn="l" rtl="0">
              <a:spcBef>
                <a:spcPts val="2133"/>
              </a:spcBef>
              <a:spcAft>
                <a:spcPts val="0"/>
              </a:spcAft>
              <a:buNone/>
            </a:pPr>
            <a:r>
              <a:rPr lang="en-GB" dirty="0"/>
              <a:t>Sensitivity ranging from 83-100% </a:t>
            </a:r>
            <a:endParaRPr dirty="0"/>
          </a:p>
          <a:p>
            <a:pPr marL="0" lvl="0" indent="0" algn="l" rtl="0">
              <a:spcBef>
                <a:spcPts val="2133"/>
              </a:spcBef>
              <a:spcAft>
                <a:spcPts val="0"/>
              </a:spcAft>
              <a:buNone/>
            </a:pPr>
            <a:r>
              <a:rPr lang="en-GB" dirty="0"/>
              <a:t>Readily available, quick to perform</a:t>
            </a:r>
            <a:endParaRPr dirty="0"/>
          </a:p>
          <a:p>
            <a:pPr marL="0" lvl="0" indent="0" algn="l" rtl="0">
              <a:spcBef>
                <a:spcPts val="2133"/>
              </a:spcBef>
              <a:spcAft>
                <a:spcPts val="2133"/>
              </a:spcAft>
              <a:buNone/>
            </a:pPr>
            <a:r>
              <a:rPr lang="en-GB" dirty="0"/>
              <a:t>May miss dissection if this is complete thrombosis of one lumen or if similar opacification of both true and false lumens; intramural haematoma may be missed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42923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Management</a:t>
            </a:r>
            <a:endParaRPr/>
          </a:p>
        </p:txBody>
      </p:sp>
      <p:sp>
        <p:nvSpPr>
          <p:cNvPr id="149" name="Google Shape;149;p2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Analgesia - for patient comfort and reduce sympathetic response</a:t>
            </a:r>
            <a:endParaRPr dirty="0"/>
          </a:p>
          <a:p>
            <a:pPr marL="0" lvl="0" indent="0" algn="l" rtl="0">
              <a:spcBef>
                <a:spcPts val="2133"/>
              </a:spcBef>
              <a:spcAft>
                <a:spcPts val="0"/>
              </a:spcAft>
              <a:buNone/>
            </a:pPr>
            <a:r>
              <a:rPr lang="en-GB" dirty="0"/>
              <a:t>Control heart rate and blood pressure - aim for P 60-80, BP 100-120 systolic</a:t>
            </a:r>
            <a:endParaRPr dirty="0"/>
          </a:p>
          <a:p>
            <a:pPr marL="0" lvl="0" indent="0" algn="l" rtl="0">
              <a:spcBef>
                <a:spcPts val="2133"/>
              </a:spcBef>
              <a:spcAft>
                <a:spcPts val="0"/>
              </a:spcAft>
              <a:buNone/>
            </a:pPr>
            <a:r>
              <a:rPr lang="en-GB" dirty="0"/>
              <a:t>IV Labetalol is the ideal agent, both alpha and beta blocker </a:t>
            </a:r>
            <a:endParaRPr dirty="0"/>
          </a:p>
          <a:p>
            <a:pPr marL="0" lvl="0" indent="0" algn="l" rtl="0">
              <a:spcBef>
                <a:spcPts val="2133"/>
              </a:spcBef>
              <a:spcAft>
                <a:spcPts val="0"/>
              </a:spcAft>
              <a:buNone/>
            </a:pPr>
            <a:r>
              <a:rPr lang="en-GB" dirty="0"/>
              <a:t>Other IV beta blocker (metoprolol, esmolol) combined with vasodilators (GTN, Sodium nitroprusside).  Start beta blocker first to avoid increased aortic wall stress from reflex tachycardia</a:t>
            </a:r>
            <a:endParaRPr dirty="0"/>
          </a:p>
          <a:p>
            <a:pPr marL="0" lvl="0" indent="0" algn="l" rtl="0">
              <a:spcBef>
                <a:spcPts val="2133"/>
              </a:spcBef>
              <a:spcAft>
                <a:spcPts val="2133"/>
              </a:spcAft>
              <a:buNone/>
            </a:pPr>
            <a:r>
              <a:rPr lang="en-GB" dirty="0"/>
              <a:t>Definitive management - urgent discussion with Cardiothoracic surgeon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51113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Indications for Surgery</a:t>
            </a:r>
            <a:endParaRPr/>
          </a:p>
        </p:txBody>
      </p:sp>
      <p:sp>
        <p:nvSpPr>
          <p:cNvPr id="155" name="Google Shape;155;p2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Type A aortic dissection</a:t>
            </a:r>
            <a:endParaRPr/>
          </a:p>
          <a:p>
            <a:pPr marL="0" lvl="0" indent="0" algn="l" rtl="0">
              <a:spcBef>
                <a:spcPts val="2133"/>
              </a:spcBef>
              <a:spcAft>
                <a:spcPts val="0"/>
              </a:spcAft>
              <a:buNone/>
            </a:pPr>
            <a:r>
              <a:rPr lang="en-GB"/>
              <a:t>Persistent pain</a:t>
            </a:r>
            <a:endParaRPr/>
          </a:p>
          <a:p>
            <a:pPr marL="0" lvl="0" indent="0" algn="l" rtl="0">
              <a:spcBef>
                <a:spcPts val="2133"/>
              </a:spcBef>
              <a:spcAft>
                <a:spcPts val="0"/>
              </a:spcAft>
              <a:buNone/>
            </a:pPr>
            <a:r>
              <a:rPr lang="en-GB"/>
              <a:t>Branch occlusion</a:t>
            </a:r>
            <a:endParaRPr/>
          </a:p>
          <a:p>
            <a:pPr marL="0" lvl="0" indent="0" algn="l" rtl="0">
              <a:spcBef>
                <a:spcPts val="2133"/>
              </a:spcBef>
              <a:spcAft>
                <a:spcPts val="0"/>
              </a:spcAft>
              <a:buNone/>
            </a:pPr>
            <a:r>
              <a:rPr lang="en-GB"/>
              <a:t>Leak</a:t>
            </a:r>
            <a:endParaRPr/>
          </a:p>
          <a:p>
            <a:pPr marL="0" lvl="0" indent="0" algn="l" rtl="0">
              <a:spcBef>
                <a:spcPts val="2133"/>
              </a:spcBef>
              <a:spcAft>
                <a:spcPts val="2133"/>
              </a:spcAft>
              <a:buNone/>
            </a:pPr>
            <a:r>
              <a:rPr lang="en-GB"/>
              <a:t>Continued extension despite medical management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475411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Complications</a:t>
            </a:r>
            <a:endParaRPr/>
          </a:p>
        </p:txBody>
      </p:sp>
      <p:sp>
        <p:nvSpPr>
          <p:cNvPr id="161" name="Google Shape;161;p3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Suspect if hypotensive (check for limb discrepancy!)</a:t>
            </a:r>
            <a:endParaRPr/>
          </a:p>
          <a:p>
            <a:pPr marL="0" lvl="0" indent="0" algn="l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Aortic regurgitation, cardiac failure</a:t>
            </a:r>
            <a:endParaRPr/>
          </a:p>
          <a:p>
            <a:pPr marL="0" lvl="0" indent="0" algn="l" rtl="0">
              <a:spcBef>
                <a:spcPts val="2133"/>
              </a:spcBef>
              <a:spcAft>
                <a:spcPts val="0"/>
              </a:spcAft>
              <a:buNone/>
            </a:pPr>
            <a:r>
              <a:rPr lang="en-GB"/>
              <a:t>Aortic rupture</a:t>
            </a:r>
            <a:endParaRPr/>
          </a:p>
          <a:p>
            <a:pPr marL="0" lvl="0" indent="0" algn="l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Cardiac tamponade</a:t>
            </a:r>
            <a:endParaRPr/>
          </a:p>
          <a:p>
            <a:pPr marL="0" lvl="0" indent="0" algn="l" rtl="0">
              <a:spcBef>
                <a:spcPts val="2133"/>
              </a:spcBef>
              <a:spcAft>
                <a:spcPts val="0"/>
              </a:spcAft>
              <a:buNone/>
            </a:pPr>
            <a:r>
              <a:rPr lang="en-GB"/>
              <a:t>Acute MI</a:t>
            </a:r>
            <a:endParaRPr/>
          </a:p>
          <a:p>
            <a:pPr marL="0" lvl="0" indent="0" algn="l" rtl="0">
              <a:spcBef>
                <a:spcPts val="2133"/>
              </a:spcBef>
              <a:spcAft>
                <a:spcPts val="0"/>
              </a:spcAft>
              <a:buNone/>
            </a:pPr>
            <a:r>
              <a:rPr lang="en-GB"/>
              <a:t>End-organ ischaemia</a:t>
            </a:r>
            <a:endParaRPr/>
          </a:p>
          <a:p>
            <a:pPr marL="0" lvl="0" indent="0" algn="l" rtl="0">
              <a:spcBef>
                <a:spcPts val="2133"/>
              </a:spcBef>
              <a:spcAft>
                <a:spcPts val="2133"/>
              </a:spcAft>
              <a:buNone/>
            </a:pPr>
            <a:r>
              <a:rPr lang="en-GB"/>
              <a:t>Death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746307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Prognosis</a:t>
            </a:r>
            <a:endParaRPr/>
          </a:p>
        </p:txBody>
      </p:sp>
      <p:sp>
        <p:nvSpPr>
          <p:cNvPr id="167" name="Google Shape;167;p3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Diagnosis is difficult but mortality is high and increases by the hour</a:t>
            </a:r>
            <a:endParaRPr lang="en-US" sz="2400"/>
          </a:p>
          <a:p>
            <a:pPr marL="0" lvl="0" indent="0" algn="just" rtl="0">
              <a:spcBef>
                <a:spcPts val="2133"/>
              </a:spcBef>
              <a:spcAft>
                <a:spcPts val="0"/>
              </a:spcAft>
              <a:buNone/>
            </a:pPr>
            <a:r>
              <a:rPr lang="en-GB" sz="2400"/>
              <a:t>Rupture is catastrophic and aortic rupture has an 80% mortality</a:t>
            </a:r>
            <a:endParaRPr sz="2400"/>
          </a:p>
          <a:p>
            <a:pPr marL="0" lvl="0" indent="0" algn="just" rtl="0">
              <a:spcBef>
                <a:spcPts val="2133"/>
              </a:spcBef>
              <a:spcAft>
                <a:spcPts val="0"/>
              </a:spcAft>
              <a:buNone/>
            </a:pPr>
            <a:r>
              <a:rPr lang="en-GB" sz="2400"/>
              <a:t>Up to 20% die before reaching hospital</a:t>
            </a:r>
            <a:endParaRPr sz="2400"/>
          </a:p>
          <a:p>
            <a:pPr marL="0" lvl="0" indent="0" algn="just" rtl="0">
              <a:spcBef>
                <a:spcPts val="2133"/>
              </a:spcBef>
              <a:spcAft>
                <a:spcPts val="0"/>
              </a:spcAft>
              <a:buNone/>
            </a:pPr>
            <a:r>
              <a:rPr lang="en-GB" sz="2400"/>
              <a:t>Despite adequate antihypertensive therapy, the long-term prognosis for patients with stable type B dissections is characterised by a significant aortic aneurysm formation 25-30% within 4 years and survival rates from 50-80% at 5 years and 30-60% at 10 years</a:t>
            </a:r>
            <a:endParaRPr sz="2400"/>
          </a:p>
          <a:p>
            <a:pPr marL="0" indent="0" algn="just">
              <a:spcBef>
                <a:spcPts val="2133"/>
              </a:spcBef>
              <a:spcAft>
                <a:spcPts val="2133"/>
              </a:spcAft>
              <a:buNone/>
            </a:pPr>
            <a:r>
              <a:rPr lang="en-GB" sz="2400"/>
              <a:t>Long term survival after surgical repair of type A dissections at one and three years was 96% and 91% respectively</a:t>
            </a: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013857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Pitfalls</a:t>
            </a:r>
            <a:endParaRPr/>
          </a:p>
        </p:txBody>
      </p:sp>
      <p:sp>
        <p:nvSpPr>
          <p:cNvPr id="185" name="Google Shape;185;p3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Insufficient time given to obtaining the history - key to making diagnosis</a:t>
            </a:r>
            <a:endParaRPr/>
          </a:p>
          <a:p>
            <a:pPr marL="0" lvl="0" indent="0" algn="l" rtl="0">
              <a:spcBef>
                <a:spcPts val="2133"/>
              </a:spcBef>
              <a:spcAft>
                <a:spcPts val="0"/>
              </a:spcAft>
              <a:buNone/>
            </a:pPr>
            <a:r>
              <a:rPr lang="en-GB"/>
              <a:t>May discount aortic dissection because of a lack of supporting physical signs, normal appearance of CXR and ECG and normal blood tests (including troponin and d-dimer)</a:t>
            </a:r>
            <a:endParaRPr/>
          </a:p>
          <a:p>
            <a:pPr marL="0" lvl="0" indent="0" algn="l" rtl="0">
              <a:spcBef>
                <a:spcPts val="2133"/>
              </a:spcBef>
              <a:spcAft>
                <a:spcPts val="2133"/>
              </a:spcAft>
              <a:buNone/>
            </a:pPr>
            <a:r>
              <a:rPr lang="en-GB"/>
              <a:t>Normal transthoracic echocardiogram excludes diagnosis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651555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3A82E-C257-49F0-90D5-962C421BE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1" name="Content Placeholder 10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C7CF1479-9291-4E27-9EB1-EF0B9BCD15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98"/>
          <a:stretch/>
        </p:blipFill>
        <p:spPr>
          <a:xfrm>
            <a:off x="248973" y="-239151"/>
            <a:ext cx="11971162" cy="6705599"/>
          </a:xfrm>
        </p:spPr>
      </p:pic>
    </p:spTree>
    <p:extLst>
      <p:ext uri="{BB962C8B-B14F-4D97-AF65-F5344CB8AC3E}">
        <p14:creationId xmlns:p14="http://schemas.microsoft.com/office/powerpoint/2010/main" val="16613641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29DA8-846A-4514-8274-4B8F64D6A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MKUH- in the last year 2020-2021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B7933-3381-49BA-9897-A5509C9415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Chief complaint- Chest pain - 5688</a:t>
            </a:r>
          </a:p>
          <a:p>
            <a:r>
              <a:rPr lang="en-GB" dirty="0"/>
              <a:t>CT Aortograms– 183</a:t>
            </a:r>
          </a:p>
          <a:p>
            <a:r>
              <a:rPr lang="en-GB" dirty="0"/>
              <a:t>Aortic dissection- 5</a:t>
            </a:r>
          </a:p>
          <a:p>
            <a:pPr lvl="1"/>
            <a:r>
              <a:rPr lang="en-GB" dirty="0"/>
              <a:t>1 died in the dept </a:t>
            </a:r>
          </a:p>
          <a:p>
            <a:pPr lvl="1"/>
            <a:r>
              <a:rPr lang="en-GB" dirty="0"/>
              <a:t>1 died home</a:t>
            </a:r>
          </a:p>
          <a:p>
            <a:pPr lvl="1"/>
            <a:r>
              <a:rPr lang="en-GB" dirty="0"/>
              <a:t>2 transferred to JR ( 1 died ; 1 home)</a:t>
            </a:r>
          </a:p>
          <a:p>
            <a:pPr lvl="1"/>
            <a:r>
              <a:rPr lang="en-GB" dirty="0"/>
              <a:t>1 discharged home ( chronic AD)</a:t>
            </a:r>
          </a:p>
        </p:txBody>
      </p:sp>
    </p:spTree>
    <p:extLst>
      <p:ext uri="{BB962C8B-B14F-4D97-AF65-F5344CB8AC3E}">
        <p14:creationId xmlns:p14="http://schemas.microsoft.com/office/powerpoint/2010/main" val="4020161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048BA-A625-478D-B972-2794F4628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CHEST PAIN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0FA3526-C37F-4404-8F2A-B83752A3E3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825634"/>
              </p:ext>
            </p:extLst>
          </p:nvPr>
        </p:nvGraphicFramePr>
        <p:xfrm>
          <a:off x="1450975" y="2016125"/>
          <a:ext cx="9604375" cy="3449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62304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Objectives</a:t>
            </a:r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just">
              <a:spcAft>
                <a:spcPts val="2133"/>
              </a:spcAft>
              <a:buNone/>
            </a:pPr>
            <a:r>
              <a:rPr lang="en-GB" dirty="0"/>
              <a:t>To raise awareness of aortic dissection for patients presenting with chest pain</a:t>
            </a:r>
            <a:endParaRPr lang="en-US" dirty="0"/>
          </a:p>
          <a:p>
            <a:pPr marL="0" indent="0" algn="just">
              <a:spcAft>
                <a:spcPts val="2133"/>
              </a:spcAft>
              <a:buNone/>
            </a:pPr>
            <a:r>
              <a:rPr lang="en-GB" dirty="0"/>
              <a:t>Audit to determine the presentations of AD in the ED and management plans to  highlight signs and symptoms that should trigger the consideration of aortic dissection in the differential diagnosis</a:t>
            </a:r>
          </a:p>
          <a:p>
            <a:pPr marL="0" indent="0" algn="just">
              <a:spcAft>
                <a:spcPts val="2133"/>
              </a:spcAft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21303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291807F-41DB-4CE3-AEAA-53439C1E3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</a:t>
            </a:r>
            <a:r>
              <a:rPr lang="en-GB" baseline="0" dirty="0"/>
              <a:t> DISTRIBUTION</a:t>
            </a:r>
            <a:br>
              <a:rPr lang="en-GB" dirty="0"/>
            </a:br>
            <a:endParaRPr lang="en-GB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4497E01-13F5-40E0-A52F-5BB518C343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6087031"/>
              </p:ext>
            </p:extLst>
          </p:nvPr>
        </p:nvGraphicFramePr>
        <p:xfrm>
          <a:off x="3352800" y="1828800"/>
          <a:ext cx="5486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771725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8B3E148-B087-4B93-B95C-8146F1BC6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SMOKING</a:t>
            </a:r>
            <a:r>
              <a:rPr lang="en-GB" baseline="0" dirty="0"/>
              <a:t> HISTORY</a:t>
            </a:r>
            <a:br>
              <a:rPr lang="en-GB" dirty="0"/>
            </a:br>
            <a:endParaRPr lang="en-GB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6366708-339B-4751-976D-55C906BFB3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9688610"/>
              </p:ext>
            </p:extLst>
          </p:nvPr>
        </p:nvGraphicFramePr>
        <p:xfrm>
          <a:off x="3352800" y="1828800"/>
          <a:ext cx="5486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770754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B78F7-2815-4400-A297-AF2ACDEEB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PMH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DCD6C9E-C305-421B-8A5F-B3E346062B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959648"/>
              </p:ext>
            </p:extLst>
          </p:nvPr>
        </p:nvGraphicFramePr>
        <p:xfrm>
          <a:off x="3352800" y="1828800"/>
          <a:ext cx="5486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669819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B3B6F00-6457-495B-B1F7-9502A759C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SYMPTOMS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1D0FA5D-08E6-42CD-A09A-81D02CBABAF3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0084100"/>
              </p:ext>
            </p:extLst>
          </p:nvPr>
        </p:nvGraphicFramePr>
        <p:xfrm>
          <a:off x="492369" y="1916925"/>
          <a:ext cx="5603631" cy="4136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91C7559-32B2-4F8D-87A0-31515E250A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2793608"/>
              </p:ext>
            </p:extLst>
          </p:nvPr>
        </p:nvGraphicFramePr>
        <p:xfrm>
          <a:off x="6485206" y="2002057"/>
          <a:ext cx="4768948" cy="4051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006506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26C79-7358-4E46-8215-0C1B819A0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CHEST PAIN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D29DA68-A866-42D0-BC6A-4611FF234E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5081" y="1477108"/>
            <a:ext cx="7832807" cy="457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0207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0280A-77C4-440B-9245-99A3CEE67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EXAMINATION</a:t>
            </a:r>
            <a:r>
              <a:rPr lang="en-GB" baseline="0" dirty="0"/>
              <a:t> </a:t>
            </a:r>
            <a:endParaRPr lang="en-GB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5B0567C-881F-48EA-827B-DCB1E91BAB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5292331"/>
              </p:ext>
            </p:extLst>
          </p:nvPr>
        </p:nvGraphicFramePr>
        <p:xfrm>
          <a:off x="2053883" y="1828800"/>
          <a:ext cx="8848579" cy="3924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598548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5780DE9-7AC0-4303-96C2-9AB3771EA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GB" sz="2000" dirty="0"/>
              <a:t>CHEST</a:t>
            </a:r>
            <a:r>
              <a:rPr lang="en-GB" sz="2000" baseline="0" dirty="0"/>
              <a:t> X-RAY</a:t>
            </a:r>
            <a:endParaRPr lang="en-GB" sz="2000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98E4D22-AEA2-4F68-BC92-3F242B3284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0625744"/>
              </p:ext>
            </p:extLst>
          </p:nvPr>
        </p:nvGraphicFramePr>
        <p:xfrm>
          <a:off x="977442" y="1505242"/>
          <a:ext cx="9783818" cy="4389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024348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0221D-9E22-436F-BF05-E5AEF3B44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Further Action Points</a:t>
            </a:r>
            <a:b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32C68D-5A05-47F5-A7D9-214347DEEA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Ongoing teaching sessions both informal and formal to cater to the changing doctor cohort</a:t>
            </a:r>
          </a:p>
          <a:p>
            <a:pPr marL="800100" lvl="1" indent="-342900">
              <a:lnSpc>
                <a:spcPct val="107000"/>
              </a:lnSpc>
              <a:buFont typeface="+mj-lt"/>
              <a:buAutoNum type="arabicPeriod"/>
            </a:pP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Induction </a:t>
            </a:r>
          </a:p>
          <a:p>
            <a:pPr marL="800100" lvl="1" indent="-342900">
              <a:lnSpc>
                <a:spcPct val="107000"/>
              </a:lnSpc>
              <a:buFont typeface="+mj-lt"/>
              <a:buAutoNum type="arabicPeriod"/>
            </a:pP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Formal departmental teaching </a:t>
            </a:r>
          </a:p>
          <a:p>
            <a:pPr marL="800100" lvl="1" indent="-342900">
              <a:lnSpc>
                <a:spcPct val="107000"/>
              </a:lnSpc>
              <a:buFont typeface="+mj-lt"/>
              <a:buAutoNum type="arabicPeriod"/>
            </a:pP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Encourage ED physicians and nurses to raise the question of AD.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Aortic Dissection – CHAMPION to promote and remind doctors to THINK AORTA.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Change of thinking in the long run to question </a:t>
            </a:r>
          </a:p>
          <a:p>
            <a:pPr marL="0" lv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‘Why This Is NOT An Aortic Dissection’ 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rather than COULD this be an aortic dissection in all patients presenting with chest pain in ED.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30260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DEC32-0715-4A74-A5B2-F031B48BE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rgbClr val="0A0A0A"/>
                </a:solidFill>
                <a:effectLst/>
                <a:latin typeface="Roboto"/>
              </a:rPr>
              <a:t>Bristol program</a:t>
            </a:r>
            <a:br>
              <a:rPr lang="en-GB" dirty="0">
                <a:solidFill>
                  <a:srgbClr val="0A0A0A"/>
                </a:solidFill>
                <a:effectLst/>
                <a:latin typeface="Roboto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DB3B0-B6CA-4F07-BF7C-10E517BB2E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A0A0A"/>
                </a:solidFill>
                <a:effectLst/>
                <a:latin typeface="Roboto"/>
              </a:rPr>
              <a:t>Constant appreciation of this diagnosis, and the wide variety of methods of presentation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>
              <a:solidFill>
                <a:srgbClr val="0A0A0A"/>
              </a:solidFill>
              <a:effectLst/>
              <a:latin typeface="Roboto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A0A0A"/>
                </a:solidFill>
                <a:effectLst/>
                <a:latin typeface="Roboto"/>
              </a:rPr>
              <a:t>A realisation that there is no role for the chest radiograph and importance of the rapid availability and reporting of thoracic CT.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>
              <a:solidFill>
                <a:srgbClr val="0A0A0A"/>
              </a:solidFill>
              <a:effectLst/>
              <a:latin typeface="Roboto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A0A0A"/>
                </a:solidFill>
                <a:effectLst/>
                <a:latin typeface="Roboto"/>
              </a:rPr>
              <a:t>A close working relationship between the ED and radiology, with positive feedback and constant on going education.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62147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70825-A83F-47E9-9810-C1E3F20A6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HSIB- Health care safety investigation branch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7BA2F8-8611-4C01-A9BA-D655449349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fontAlgn="base"/>
            <a:r>
              <a:rPr lang="en-GB" b="1" i="0" dirty="0">
                <a:solidFill>
                  <a:srgbClr val="003B4C"/>
                </a:solidFill>
                <a:effectLst/>
                <a:latin typeface="FSMe"/>
              </a:rPr>
              <a:t>Manchester Triage International Reference Group</a:t>
            </a:r>
          </a:p>
          <a:p>
            <a:pPr algn="l" fontAlgn="base"/>
            <a:r>
              <a:rPr lang="en-GB" b="0" i="0" dirty="0">
                <a:solidFill>
                  <a:srgbClr val="00637F"/>
                </a:solidFill>
                <a:effectLst/>
                <a:latin typeface="FSMe"/>
              </a:rPr>
              <a:t>considers the addition of ‘aortic pain’ to the Manchester Triage System as a discriminator for chest pain, to raise awareness of acute aortic dissection as a potential cause.</a:t>
            </a:r>
          </a:p>
          <a:p>
            <a:pPr algn="l" fontAlgn="base"/>
            <a:r>
              <a:rPr lang="en-GB" b="1" i="0" dirty="0">
                <a:solidFill>
                  <a:srgbClr val="003B4C"/>
                </a:solidFill>
                <a:effectLst/>
                <a:latin typeface="FSMe"/>
              </a:rPr>
              <a:t>Royal College of Emergency Medicine</a:t>
            </a:r>
          </a:p>
          <a:p>
            <a:pPr algn="l" fontAlgn="base"/>
            <a:r>
              <a:rPr lang="en-GB" b="0" i="0" dirty="0">
                <a:solidFill>
                  <a:srgbClr val="00637F"/>
                </a:solidFill>
                <a:effectLst/>
                <a:latin typeface="FSMe"/>
              </a:rPr>
              <a:t>RCEM and RCR develops, deploys and evaluates a national evidence-based process to detect and manage patients with acute aortic dissection presenting to emergency departments.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7009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29C51009-A09A-4689-8E6C-F8FC99E6A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844476" y="1600199"/>
            <a:ext cx="3539266" cy="4297680"/>
          </a:xfrm>
          <a:prstGeom prst="rect">
            <a:avLst/>
          </a:prstGeom>
        </p:spPr>
        <p:txBody>
          <a:bodyPr spcFirstLastPara="1" vert="horz" lIns="121920" tIns="60960" rIns="121920" bIns="60960" rtlCol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ct val="0"/>
              </a:spcBef>
              <a:spcAft>
                <a:spcPts val="0"/>
              </a:spcAft>
            </a:pPr>
            <a:r>
              <a:rPr lang="en-US" b="0" i="0" kern="1200">
                <a:latin typeface="+mj-lt"/>
                <a:ea typeface="+mj-ea"/>
                <a:cs typeface="+mj-cs"/>
              </a:rPr>
              <a:t>Overview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9EC65442-F244-409C-BF44-C5D6472E8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148839"/>
            <a:ext cx="0" cy="32004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Google Shape;68;p15"/>
          <p:cNvSpPr txBox="1">
            <a:spLocks noGrp="1"/>
          </p:cNvSpPr>
          <p:nvPr>
            <p:ph idx="1"/>
          </p:nvPr>
        </p:nvSpPr>
        <p:spPr>
          <a:xfrm>
            <a:off x="4924851" y="1600199"/>
            <a:ext cx="6130003" cy="4297680"/>
          </a:xfrm>
          <a:prstGeom prst="rect">
            <a:avLst/>
          </a:prstGeom>
        </p:spPr>
        <p:txBody>
          <a:bodyPr spcFirstLastPara="1" vert="horz" lIns="121920" tIns="60960" rIns="121920" bIns="60960" rtlCol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189" lvl="0">
              <a:spcBef>
                <a:spcPts val="1333"/>
              </a:spcBef>
              <a:buSzPct val="80000"/>
              <a:buFont typeface="Wingdings" charset="2"/>
              <a:buChar char="Ø"/>
            </a:pPr>
            <a:r>
              <a:rPr lang="en-US"/>
              <a:t>Most common catastrophe of the aorta (3-4:100 000); 3 times more common than ruptured AAA</a:t>
            </a:r>
          </a:p>
          <a:p>
            <a:pPr marL="457189" lvl="0">
              <a:spcBef>
                <a:spcPts val="1333"/>
              </a:spcBef>
              <a:buSzPct val="80000"/>
              <a:buFont typeface="Wingdings" charset="2"/>
              <a:buChar char="Ø"/>
            </a:pPr>
            <a:r>
              <a:rPr lang="en-US"/>
              <a:t>Male&gt;female</a:t>
            </a:r>
          </a:p>
          <a:p>
            <a:pPr marL="457189" lvl="0">
              <a:spcBef>
                <a:spcPts val="1333"/>
              </a:spcBef>
              <a:buSzPct val="80000"/>
              <a:buFont typeface="Wingdings" charset="2"/>
              <a:buChar char="Ø"/>
            </a:pPr>
            <a:r>
              <a:rPr lang="en-US"/>
              <a:t>Common age 50-70, rare below age 40</a:t>
            </a:r>
          </a:p>
          <a:p>
            <a:pPr marL="457189" lvl="0">
              <a:spcBef>
                <a:spcPts val="1333"/>
              </a:spcBef>
              <a:buSzPct val="80000"/>
              <a:buFont typeface="Wingdings" charset="2"/>
              <a:buChar char="Ø"/>
            </a:pPr>
            <a:r>
              <a:rPr lang="en-US"/>
              <a:t>Very rare in children though has been reported in association with coarctation of the aorta</a:t>
            </a:r>
          </a:p>
        </p:txBody>
      </p:sp>
    </p:spTree>
    <p:extLst>
      <p:ext uri="{BB962C8B-B14F-4D97-AF65-F5344CB8AC3E}">
        <p14:creationId xmlns:p14="http://schemas.microsoft.com/office/powerpoint/2010/main" val="17650676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058E697-1789-444E-913E-F4C74B3D8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F94E30-DAA2-4536-99A7-8DC4C43777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90% mortality without </a:t>
            </a:r>
            <a:r>
              <a:rPr lang="en-GB" dirty="0" err="1"/>
              <a:t>Sx</a:t>
            </a:r>
            <a:r>
              <a:rPr lang="en-GB" dirty="0"/>
              <a:t> </a:t>
            </a:r>
            <a:r>
              <a:rPr lang="en-GB" dirty="0">
                <a:sym typeface="Wingdings" panose="05000000000000000000" pitchFamily="2" charset="2"/>
              </a:rPr>
              <a:t> down to 30% with early </a:t>
            </a:r>
            <a:r>
              <a:rPr lang="en-GB" dirty="0" err="1">
                <a:sym typeface="Wingdings" panose="05000000000000000000" pitchFamily="2" charset="2"/>
              </a:rPr>
              <a:t>Sx</a:t>
            </a:r>
            <a:r>
              <a:rPr lang="en-GB" dirty="0">
                <a:sym typeface="Wingdings" panose="05000000000000000000" pitchFamily="2" charset="2"/>
              </a:rPr>
              <a:t> </a:t>
            </a:r>
          </a:p>
          <a:p>
            <a:r>
              <a:rPr lang="en-GB" dirty="0">
                <a:sym typeface="Wingdings" panose="05000000000000000000" pitchFamily="2" charset="2"/>
              </a:rPr>
              <a:t>1% </a:t>
            </a:r>
            <a:r>
              <a:rPr lang="en-GB" dirty="0" err="1">
                <a:sym typeface="Wingdings" panose="05000000000000000000" pitchFamily="2" charset="2"/>
              </a:rPr>
              <a:t>inc</a:t>
            </a:r>
            <a:r>
              <a:rPr lang="en-GB" dirty="0">
                <a:sym typeface="Wingdings" panose="05000000000000000000" pitchFamily="2" charset="2"/>
              </a:rPr>
              <a:t> in mortality per hour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0070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86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9" name="Picture 88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A56012FD-74A8-4C91-B318-435CF2B71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0" name="Google Shape;80;p17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3200" cap="all">
                <a:solidFill>
                  <a:schemeClr val="tx1"/>
                </a:solidFill>
                <a:latin typeface="+mj-lt"/>
                <a:ea typeface="+mj-ea"/>
                <a:cs typeface="+mj-cs"/>
              </a:rPr>
              <a:t>Classification</a:t>
            </a:r>
          </a:p>
        </p:txBody>
      </p:sp>
      <p:sp>
        <p:nvSpPr>
          <p:cNvPr id="81" name="Google Shape;81;p17"/>
          <p:cNvSpPr txBox="1">
            <a:spLocks noGrp="1"/>
          </p:cNvSpPr>
          <p:nvPr>
            <p:ph type="body" idx="1"/>
          </p:nvPr>
        </p:nvSpPr>
        <p:spPr>
          <a:xfrm>
            <a:off x="1451579" y="2015734"/>
            <a:ext cx="6195784" cy="3450613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-228600">
              <a:lnSpc>
                <a:spcPct val="120000"/>
              </a:lnSpc>
              <a:spcBef>
                <a:spcPts val="1333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Stamford (</a:t>
            </a:r>
            <a:r>
              <a:rPr lang="en-US" b="1" i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Most commonly used</a:t>
            </a:r>
            <a:r>
              <a:rPr lang="en-US" b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pPr marL="0" indent="-228600">
              <a:lnSpc>
                <a:spcPct val="120000"/>
              </a:lnSpc>
              <a:spcBef>
                <a:spcPts val="1333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 A</a:t>
            </a:r>
            <a:r>
              <a:rPr lang="en-US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Involves ascending aorta.  Can extend down length of aorta.  Requires surgical treatment.</a:t>
            </a:r>
          </a:p>
          <a:p>
            <a:pPr marL="0" lvl="0" indent="-228600">
              <a:lnSpc>
                <a:spcPct val="120000"/>
              </a:lnSpc>
              <a:spcBef>
                <a:spcPts val="1333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 B</a:t>
            </a:r>
            <a:r>
              <a:rPr lang="en-US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Involves the descending aorta, distal to the origin of the left subclavian artery.</a:t>
            </a:r>
          </a:p>
          <a:p>
            <a:pPr marL="0" lvl="0" indent="-228600">
              <a:lnSpc>
                <a:spcPct val="120000"/>
              </a:lnSpc>
              <a:spcBef>
                <a:spcPts val="1333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8128756" y="2391378"/>
            <a:ext cx="2926098" cy="26993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45155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Presentation: History</a:t>
            </a:r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33"/>
              <a:t>Severe pain (“worst ever”) (90%)</a:t>
            </a:r>
            <a:endParaRPr sz="2133"/>
          </a:p>
          <a:p>
            <a:pPr marL="0" lvl="0" indent="0" algn="l" rtl="0">
              <a:spcBef>
                <a:spcPts val="2133"/>
              </a:spcBef>
              <a:spcAft>
                <a:spcPts val="0"/>
              </a:spcAft>
              <a:buNone/>
            </a:pPr>
            <a:r>
              <a:rPr lang="en-GB" sz="2133"/>
              <a:t>Sudden onset (90%), maximal at onset</a:t>
            </a:r>
            <a:endParaRPr sz="2133"/>
          </a:p>
          <a:p>
            <a:pPr marL="0" lvl="0" indent="0" algn="l" rtl="0">
              <a:spcBef>
                <a:spcPts val="2133"/>
              </a:spcBef>
              <a:spcAft>
                <a:spcPts val="0"/>
              </a:spcAft>
              <a:buNone/>
            </a:pPr>
            <a:r>
              <a:rPr lang="en-GB" sz="2133"/>
              <a:t>Sharp (64%) or tearing (50%)</a:t>
            </a:r>
            <a:endParaRPr sz="2133"/>
          </a:p>
          <a:p>
            <a:pPr marL="0" lvl="0" indent="0" algn="l" rtl="0">
              <a:spcBef>
                <a:spcPts val="2133"/>
              </a:spcBef>
              <a:spcAft>
                <a:spcPts val="0"/>
              </a:spcAft>
              <a:buNone/>
            </a:pPr>
            <a:r>
              <a:rPr lang="en-GB" sz="2133"/>
              <a:t>Pain anterior chest (70-80%), back pain (50%), abdo pain 3rd commonest site, other sites include throat/neck and extremities</a:t>
            </a:r>
            <a:endParaRPr sz="2133"/>
          </a:p>
          <a:p>
            <a:pPr marL="0" lvl="0" indent="0" algn="l" rtl="0">
              <a:spcBef>
                <a:spcPts val="2133"/>
              </a:spcBef>
              <a:spcAft>
                <a:spcPts val="0"/>
              </a:spcAft>
              <a:buNone/>
            </a:pPr>
            <a:r>
              <a:rPr lang="en-GB" sz="2133"/>
              <a:t>Proximal dissections, pain is retrosternal, distal dissections pain interscapular</a:t>
            </a:r>
            <a:endParaRPr sz="2133"/>
          </a:p>
          <a:p>
            <a:pPr marL="0" lvl="0" indent="0" algn="l" rtl="0">
              <a:spcBef>
                <a:spcPts val="2133"/>
              </a:spcBef>
              <a:spcAft>
                <a:spcPts val="2133"/>
              </a:spcAft>
              <a:buNone/>
            </a:pPr>
            <a:r>
              <a:rPr lang="en-GB" sz="2133"/>
              <a:t>Pain can migrate as dissection progresses</a:t>
            </a:r>
            <a:endParaRPr sz="2133"/>
          </a:p>
        </p:txBody>
      </p:sp>
    </p:spTree>
    <p:extLst>
      <p:ext uri="{BB962C8B-B14F-4D97-AF65-F5344CB8AC3E}">
        <p14:creationId xmlns:p14="http://schemas.microsoft.com/office/powerpoint/2010/main" val="1790981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Presentation: History (cont)</a:t>
            </a:r>
            <a:endParaRPr/>
          </a:p>
        </p:txBody>
      </p:sp>
      <p:sp>
        <p:nvSpPr>
          <p:cNvPr id="101" name="Google Shape;101;p2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Pain may completely resolve - dissection process stopped momentarily or relief of pressure within aortic wall by spontaneous re-entry of blood back into true lumen</a:t>
            </a:r>
            <a:endParaRPr/>
          </a:p>
          <a:p>
            <a:pPr marL="0" lvl="0" indent="0" algn="l" rtl="0">
              <a:spcBef>
                <a:spcPts val="2133"/>
              </a:spcBef>
              <a:spcAft>
                <a:spcPts val="0"/>
              </a:spcAft>
              <a:buNone/>
            </a:pPr>
            <a:r>
              <a:rPr lang="en-GB"/>
              <a:t>In 5-15% of patients, no pain occurs, typically in patients presenting with syncope, stroke, congestive cardiac failure or the elderly</a:t>
            </a:r>
            <a:endParaRPr/>
          </a:p>
          <a:p>
            <a:pPr marL="0" lvl="0" indent="0" algn="l" rtl="0">
              <a:spcBef>
                <a:spcPts val="2133"/>
              </a:spcBef>
              <a:spcAft>
                <a:spcPts val="0"/>
              </a:spcAft>
              <a:buNone/>
            </a:pPr>
            <a:r>
              <a:rPr lang="en-GB"/>
              <a:t>Pain may be described as mild in some cases</a:t>
            </a:r>
            <a:endParaRPr/>
          </a:p>
          <a:p>
            <a:pPr marL="0" lvl="0" indent="0" algn="l" rtl="0">
              <a:spcBef>
                <a:spcPts val="2133"/>
              </a:spcBef>
              <a:spcAft>
                <a:spcPts val="0"/>
              </a:spcAft>
              <a:buNone/>
            </a:pPr>
            <a:r>
              <a:rPr lang="en-GB"/>
              <a:t>May present with myocardial ischaemia, pleural effusions, mesenteric ischaemia, AKI, neurological symptoms (acute paraplegia, upper or lower limb ischaemic neuropathy)</a:t>
            </a:r>
            <a:endParaRPr/>
          </a:p>
          <a:p>
            <a:pPr marL="0" lvl="0" indent="0" algn="l" rtl="0">
              <a:spcBef>
                <a:spcPts val="2133"/>
              </a:spcBef>
              <a:spcAft>
                <a:spcPts val="2133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5493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4BD26-6C7F-4B26-9C97-2DAD024D87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Aortic dissection – audit cycle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7B5102-A7C4-4CA4-8A93-57F1341A79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GB" dirty="0"/>
              <a:t>Dr Ayesha Dias</a:t>
            </a:r>
          </a:p>
          <a:p>
            <a:pPr algn="r"/>
            <a:r>
              <a:rPr lang="en-GB" dirty="0"/>
              <a:t>MKUH ED</a:t>
            </a:r>
          </a:p>
        </p:txBody>
      </p:sp>
    </p:spTree>
    <p:extLst>
      <p:ext uri="{BB962C8B-B14F-4D97-AF65-F5344CB8AC3E}">
        <p14:creationId xmlns:p14="http://schemas.microsoft.com/office/powerpoint/2010/main" val="364090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Examination</a:t>
            </a:r>
            <a:endParaRPr/>
          </a:p>
        </p:txBody>
      </p:sp>
      <p:sp>
        <p:nvSpPr>
          <p:cNvPr id="107" name="Google Shape;107;p2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Aortic regurgitation (diastolic murmur over aortic area)</a:t>
            </a:r>
            <a:endParaRPr dirty="0"/>
          </a:p>
          <a:p>
            <a:pPr marL="0" lvl="0" indent="0" algn="l" rtl="0">
              <a:spcBef>
                <a:spcPts val="2133"/>
              </a:spcBef>
              <a:spcAft>
                <a:spcPts val="0"/>
              </a:spcAft>
              <a:buNone/>
            </a:pPr>
            <a:r>
              <a:rPr lang="en-GB" dirty="0"/>
              <a:t>Wide pulse pressure</a:t>
            </a:r>
            <a:endParaRPr dirty="0"/>
          </a:p>
          <a:p>
            <a:pPr marL="0" lvl="0" indent="0" algn="l" rtl="0">
              <a:spcBef>
                <a:spcPts val="2133"/>
              </a:spcBef>
              <a:spcAft>
                <a:spcPts val="0"/>
              </a:spcAft>
              <a:buNone/>
            </a:pPr>
            <a:r>
              <a:rPr lang="en-GB" dirty="0"/>
              <a:t>Signs suggesting </a:t>
            </a:r>
            <a:r>
              <a:rPr lang="en-GB" dirty="0" err="1"/>
              <a:t>haemopericardium</a:t>
            </a:r>
            <a:r>
              <a:rPr lang="en-GB" dirty="0"/>
              <a:t>: pulsus paradoxus, faint or absent heart sounds, distended neck veins, circulatory collapse/shock</a:t>
            </a:r>
            <a:endParaRPr/>
          </a:p>
          <a:p>
            <a:pPr marL="0" indent="0">
              <a:spcBef>
                <a:spcPts val="2133"/>
              </a:spcBef>
              <a:buNone/>
            </a:pPr>
            <a:r>
              <a:rPr lang="en-GB" dirty="0"/>
              <a:t>Neurological deficit</a:t>
            </a:r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3611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Investigations: CXR</a:t>
            </a:r>
            <a:endParaRPr/>
          </a:p>
        </p:txBody>
      </p:sp>
      <p:sp>
        <p:nvSpPr>
          <p:cNvPr id="125" name="Google Shape;125;p2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Erect CXR may provide alternative diagnosis such as spontaneous pneumothorax</a:t>
            </a:r>
            <a:endParaRPr/>
          </a:p>
          <a:p>
            <a:pPr marL="0" lvl="0" indent="0" algn="l" rtl="0">
              <a:spcBef>
                <a:spcPts val="2133"/>
              </a:spcBef>
              <a:spcAft>
                <a:spcPts val="0"/>
              </a:spcAft>
              <a:buNone/>
            </a:pPr>
            <a:r>
              <a:rPr lang="en-GB"/>
              <a:t>It may demonstrate mediastinal widening, present in ~60% of cases</a:t>
            </a:r>
            <a:endParaRPr/>
          </a:p>
          <a:p>
            <a:pPr marL="0" lvl="0" indent="0" algn="l" rtl="0">
              <a:spcBef>
                <a:spcPts val="2133"/>
              </a:spcBef>
              <a:spcAft>
                <a:spcPts val="0"/>
              </a:spcAft>
              <a:buNone/>
            </a:pPr>
            <a:r>
              <a:rPr lang="en-GB"/>
              <a:t>Pleural effusion representing haemothorax (occurs in 20% of patients), occurs when dissection process involves descending aorta with rupture, almost always into left pleural space; Left apical pleural cap</a:t>
            </a:r>
            <a:endParaRPr/>
          </a:p>
          <a:p>
            <a:pPr marL="0" lvl="0" indent="0" algn="l" rtl="0">
              <a:spcBef>
                <a:spcPts val="2133"/>
              </a:spcBef>
              <a:spcAft>
                <a:spcPts val="2133"/>
              </a:spcAft>
              <a:buNone/>
            </a:pPr>
            <a:r>
              <a:rPr lang="en-GB"/>
              <a:t>Aortic knuckle double calcium sign &gt; 5mm (14%)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44500761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CA5BD5652F4F4990810BC8136AECB5" ma:contentTypeVersion="6" ma:contentTypeDescription="Create a new document." ma:contentTypeScope="" ma:versionID="768d9922b3b57a05765382a650a0770d">
  <xsd:schema xmlns:xsd="http://www.w3.org/2001/XMLSchema" xmlns:xs="http://www.w3.org/2001/XMLSchema" xmlns:p="http://schemas.microsoft.com/office/2006/metadata/properties" xmlns:ns2="41f6441e-fb09-42d3-853f-a6f87841d83a" xmlns:ns3="59167cff-1bef-4fad-b047-74c52e3d6911" targetNamespace="http://schemas.microsoft.com/office/2006/metadata/properties" ma:root="true" ma:fieldsID="8d5d90be271840ed58a2860ef5308a11" ns2:_="" ns3:_="">
    <xsd:import namespace="41f6441e-fb09-42d3-853f-a6f87841d83a"/>
    <xsd:import namespace="59167cff-1bef-4fad-b047-74c52e3d691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f6441e-fb09-42d3-853f-a6f87841d8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167cff-1bef-4fad-b047-74c52e3d691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1C82660-2EC2-4D39-9D3F-44424DE0033C}"/>
</file>

<file path=customXml/itemProps2.xml><?xml version="1.0" encoding="utf-8"?>
<ds:datastoreItem xmlns:ds="http://schemas.openxmlformats.org/officeDocument/2006/customXml" ds:itemID="{1ED765E0-6473-427B-A37E-D82ED39C6140}"/>
</file>

<file path=customXml/itemProps3.xml><?xml version="1.0" encoding="utf-8"?>
<ds:datastoreItem xmlns:ds="http://schemas.openxmlformats.org/officeDocument/2006/customXml" ds:itemID="{00F54A9A-3E92-48EC-8FA9-E093A09C70CC}"/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751</TotalTime>
  <Words>1249</Words>
  <Application>Microsoft Office PowerPoint</Application>
  <PresentationFormat>Widescreen</PresentationFormat>
  <Paragraphs>140</Paragraphs>
  <Slides>30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FSMe</vt:lpstr>
      <vt:lpstr>Gill Sans MT</vt:lpstr>
      <vt:lpstr>Roboto</vt:lpstr>
      <vt:lpstr>Wingdings</vt:lpstr>
      <vt:lpstr>Gallery</vt:lpstr>
      <vt:lpstr>AD- great mimicker</vt:lpstr>
      <vt:lpstr>Objectives</vt:lpstr>
      <vt:lpstr>Overview</vt:lpstr>
      <vt:lpstr>Classification</vt:lpstr>
      <vt:lpstr>Presentation: History</vt:lpstr>
      <vt:lpstr>Presentation: History (cont)</vt:lpstr>
      <vt:lpstr>Aortic dissection – audit cycle </vt:lpstr>
      <vt:lpstr>Examination</vt:lpstr>
      <vt:lpstr>Investigations: CXR</vt:lpstr>
      <vt:lpstr>Investigations: Echocardiography</vt:lpstr>
      <vt:lpstr>CT Aortogram</vt:lpstr>
      <vt:lpstr>Management</vt:lpstr>
      <vt:lpstr>Indications for Surgery</vt:lpstr>
      <vt:lpstr>Complications</vt:lpstr>
      <vt:lpstr>Prognosis</vt:lpstr>
      <vt:lpstr>Pitfalls</vt:lpstr>
      <vt:lpstr>PowerPoint Presentation</vt:lpstr>
      <vt:lpstr>MKUH- in the last year 2020-2021 </vt:lpstr>
      <vt:lpstr>CHEST PAIN</vt:lpstr>
      <vt:lpstr>AGE DISTRIBUTION </vt:lpstr>
      <vt:lpstr>SMOKING HISTORY </vt:lpstr>
      <vt:lpstr>PMH</vt:lpstr>
      <vt:lpstr>SYMPTOMS</vt:lpstr>
      <vt:lpstr>CHEST PAIN </vt:lpstr>
      <vt:lpstr>EXAMINATION </vt:lpstr>
      <vt:lpstr>CHEST X-RAY</vt:lpstr>
      <vt:lpstr>Further Action Points </vt:lpstr>
      <vt:lpstr>Bristol program </vt:lpstr>
      <vt:lpstr>HSIB- Health care safety investigation branch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Ayesha Dias</dc:creator>
  <cp:lastModifiedBy>Ayesha Dias</cp:lastModifiedBy>
  <cp:revision>2</cp:revision>
  <dcterms:created xsi:type="dcterms:W3CDTF">2021-10-14T10:32:09Z</dcterms:created>
  <dcterms:modified xsi:type="dcterms:W3CDTF">2021-10-19T12:28:09Z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0x010100C3CA5BD5652F4F4990810BC8136AECB5</vt:lpwstr>
  </property>
</Properties>
</file>