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changesInfos/changesInfo1.xml" ContentType="application/vnd.ms-powerpoint.changesinfo+xml"/>
  <Override PartName="/ppt/slides/slide4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312" r:id="rId3"/>
    <p:sldId id="358" r:id="rId4"/>
    <p:sldId id="359" r:id="rId5"/>
    <p:sldId id="361" r:id="rId6"/>
    <p:sldId id="357" r:id="rId7"/>
    <p:sldId id="363" r:id="rId8"/>
    <p:sldId id="392" r:id="rId9"/>
    <p:sldId id="393" r:id="rId10"/>
    <p:sldId id="394" r:id="rId11"/>
    <p:sldId id="365" r:id="rId12"/>
    <p:sldId id="388" r:id="rId13"/>
    <p:sldId id="389" r:id="rId14"/>
    <p:sldId id="367" r:id="rId15"/>
    <p:sldId id="379" r:id="rId16"/>
    <p:sldId id="402" r:id="rId17"/>
    <p:sldId id="41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D47288-CDAB-4DD6-9692-895304D55DC5}" v="2" dt="2024-10-10T08:11:53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.xml" Id="rId8" /><Relationship Type="http://schemas.openxmlformats.org/officeDocument/2006/relationships/slide" Target="/ppt/slides/slide12.xml" Id="rId13" /><Relationship Type="http://schemas.openxmlformats.org/officeDocument/2006/relationships/slide" Target="/ppt/slides/slide17.xml" Id="rId18" /><Relationship Type="http://schemas.openxmlformats.org/officeDocument/2006/relationships/slide" Target="/ppt/slides/slide2.xml" Id="rId3" /><Relationship Type="http://schemas.openxmlformats.org/officeDocument/2006/relationships/viewProps" Target="/ppt/viewProps.xml" Id="rId21" /><Relationship Type="http://schemas.openxmlformats.org/officeDocument/2006/relationships/slide" Target="/ppt/slides/slide6.xml" Id="rId7" /><Relationship Type="http://schemas.openxmlformats.org/officeDocument/2006/relationships/slide" Target="/ppt/slides/slide11.xml" Id="rId12" /><Relationship Type="http://schemas.openxmlformats.org/officeDocument/2006/relationships/slide" Target="/ppt/slides/slide16.xml" Id="rId17" /><Relationship Type="http://schemas.microsoft.com/office/2015/10/relationships/revisionInfo" Target="/ppt/revisionInfo.xml" Id="rId25" /><Relationship Type="http://schemas.openxmlformats.org/officeDocument/2006/relationships/slide" Target="/ppt/slides/slide1.xml" Id="rId2" /><Relationship Type="http://schemas.openxmlformats.org/officeDocument/2006/relationships/slide" Target="/ppt/slides/slide15.xml" Id="rId16" /><Relationship Type="http://schemas.openxmlformats.org/officeDocument/2006/relationships/presProps" Target="/ppt/presProps.xml" Id="rId20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6" /><Relationship Type="http://schemas.openxmlformats.org/officeDocument/2006/relationships/slide" Target="/ppt/slides/slide10.xml" Id="rId11" /><Relationship Type="http://schemas.microsoft.com/office/2016/11/relationships/changesInfo" Target="/ppt/changesInfos/changesInfo1.xml" Id="rId24" /><Relationship Type="http://schemas.openxmlformats.org/officeDocument/2006/relationships/slide" Target="/ppt/slides/slide4.xml" Id="rId5" /><Relationship Type="http://schemas.openxmlformats.org/officeDocument/2006/relationships/slide" Target="/ppt/slides/slide14.xml" Id="rId15" /><Relationship Type="http://schemas.openxmlformats.org/officeDocument/2006/relationships/tableStyles" Target="/ppt/tableStyles.xml" Id="rId23" /><Relationship Type="http://schemas.openxmlformats.org/officeDocument/2006/relationships/slide" Target="/ppt/slides/slide9.xml" Id="rId10" /><Relationship Type="http://schemas.openxmlformats.org/officeDocument/2006/relationships/notesMaster" Target="/ppt/notesMasters/notesMaster1.xml" Id="rId19" /><Relationship Type="http://schemas.openxmlformats.org/officeDocument/2006/relationships/slide" Target="/ppt/slides/slide3.xml" Id="rId4" /><Relationship Type="http://schemas.openxmlformats.org/officeDocument/2006/relationships/slide" Target="/ppt/slides/slide8.xml" Id="rId9" /><Relationship Type="http://schemas.openxmlformats.org/officeDocument/2006/relationships/slide" Target="/ppt/slides/slide13.xml" Id="rId14" /><Relationship Type="http://schemas.openxmlformats.org/officeDocument/2006/relationships/theme" Target="/ppt/theme/theme1.xml" Id="rId22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gi Straccia" userId="0906e0d7-1d73-4d21-88a1-ce5709ddf46b" providerId="ADAL" clId="{C4D47288-CDAB-4DD6-9692-895304D55DC5}"/>
    <pc:docChg chg="custSel modSld">
      <pc:chgData name="Luigi Straccia" userId="0906e0d7-1d73-4d21-88a1-ce5709ddf46b" providerId="ADAL" clId="{C4D47288-CDAB-4DD6-9692-895304D55DC5}" dt="2024-10-10T08:12:36.699" v="12" actId="1076"/>
      <pc:docMkLst>
        <pc:docMk/>
      </pc:docMkLst>
      <pc:sldChg chg="delSp mod">
        <pc:chgData name="Luigi Straccia" userId="0906e0d7-1d73-4d21-88a1-ce5709ddf46b" providerId="ADAL" clId="{C4D47288-CDAB-4DD6-9692-895304D55DC5}" dt="2024-10-10T08:11:44.908" v="1" actId="478"/>
        <pc:sldMkLst>
          <pc:docMk/>
          <pc:sldMk cId="461818774" sldId="367"/>
        </pc:sldMkLst>
        <pc:picChg chg="del">
          <ac:chgData name="Luigi Straccia" userId="0906e0d7-1d73-4d21-88a1-ce5709ddf46b" providerId="ADAL" clId="{C4D47288-CDAB-4DD6-9692-895304D55DC5}" dt="2024-10-10T08:11:44.908" v="1" actId="478"/>
          <ac:picMkLst>
            <pc:docMk/>
            <pc:sldMk cId="461818774" sldId="367"/>
            <ac:picMk id="6" creationId="{7BCB2C20-7169-AA74-6F6C-757B383F1CE2}"/>
          </ac:picMkLst>
        </pc:picChg>
      </pc:sldChg>
      <pc:sldChg chg="delSp mod">
        <pc:chgData name="Luigi Straccia" userId="0906e0d7-1d73-4d21-88a1-ce5709ddf46b" providerId="ADAL" clId="{C4D47288-CDAB-4DD6-9692-895304D55DC5}" dt="2024-10-10T08:11:41.736" v="0" actId="478"/>
        <pc:sldMkLst>
          <pc:docMk/>
          <pc:sldMk cId="2023113599" sldId="379"/>
        </pc:sldMkLst>
        <pc:picChg chg="del">
          <ac:chgData name="Luigi Straccia" userId="0906e0d7-1d73-4d21-88a1-ce5709ddf46b" providerId="ADAL" clId="{C4D47288-CDAB-4DD6-9692-895304D55DC5}" dt="2024-10-10T08:11:41.736" v="0" actId="478"/>
          <ac:picMkLst>
            <pc:docMk/>
            <pc:sldMk cId="2023113599" sldId="379"/>
            <ac:picMk id="6" creationId="{A1E11D93-BC70-1EDF-2A57-8390A21FCEF0}"/>
          </ac:picMkLst>
        </pc:picChg>
      </pc:sldChg>
      <pc:sldChg chg="delSp modSp mod">
        <pc:chgData name="Luigi Straccia" userId="0906e0d7-1d73-4d21-88a1-ce5709ddf46b" providerId="ADAL" clId="{C4D47288-CDAB-4DD6-9692-895304D55DC5}" dt="2024-10-10T08:12:36.699" v="12" actId="1076"/>
        <pc:sldMkLst>
          <pc:docMk/>
          <pc:sldMk cId="1970279926" sldId="389"/>
        </pc:sldMkLst>
        <pc:spChg chg="mod">
          <ac:chgData name="Luigi Straccia" userId="0906e0d7-1d73-4d21-88a1-ce5709ddf46b" providerId="ADAL" clId="{C4D47288-CDAB-4DD6-9692-895304D55DC5}" dt="2024-10-10T08:12:36.699" v="12" actId="1076"/>
          <ac:spMkLst>
            <pc:docMk/>
            <pc:sldMk cId="1970279926" sldId="389"/>
            <ac:spMk id="3" creationId="{BDD8B0CA-7022-4F7B-A909-05E3644CA152}"/>
          </ac:spMkLst>
        </pc:spChg>
        <pc:picChg chg="del">
          <ac:chgData name="Luigi Straccia" userId="0906e0d7-1d73-4d21-88a1-ce5709ddf46b" providerId="ADAL" clId="{C4D47288-CDAB-4DD6-9692-895304D55DC5}" dt="2024-10-10T08:12:23.857" v="9" actId="478"/>
          <ac:picMkLst>
            <pc:docMk/>
            <pc:sldMk cId="1970279926" sldId="389"/>
            <ac:picMk id="5" creationId="{D4110289-2FDC-1E11-D08F-1069B3D37EFF}"/>
          </ac:picMkLst>
        </pc:picChg>
      </pc:sldChg>
      <pc:sldChg chg="delSp modSp mod">
        <pc:chgData name="Luigi Straccia" userId="0906e0d7-1d73-4d21-88a1-ce5709ddf46b" providerId="ADAL" clId="{C4D47288-CDAB-4DD6-9692-895304D55DC5}" dt="2024-10-10T08:12:13.033" v="8" actId="1076"/>
        <pc:sldMkLst>
          <pc:docMk/>
          <pc:sldMk cId="2303808341" sldId="393"/>
        </pc:sldMkLst>
        <pc:picChg chg="del mod">
          <ac:chgData name="Luigi Straccia" userId="0906e0d7-1d73-4d21-88a1-ce5709ddf46b" providerId="ADAL" clId="{C4D47288-CDAB-4DD6-9692-895304D55DC5}" dt="2024-10-10T08:12:08.061" v="7" actId="478"/>
          <ac:picMkLst>
            <pc:docMk/>
            <pc:sldMk cId="2303808341" sldId="393"/>
            <ac:picMk id="5" creationId="{02E0DE4D-37BF-D791-1D9D-39919599D08F}"/>
          </ac:picMkLst>
        </pc:picChg>
        <pc:picChg chg="mod">
          <ac:chgData name="Luigi Straccia" userId="0906e0d7-1d73-4d21-88a1-ce5709ddf46b" providerId="ADAL" clId="{C4D47288-CDAB-4DD6-9692-895304D55DC5}" dt="2024-10-10T08:12:13.033" v="8" actId="1076"/>
          <ac:picMkLst>
            <pc:docMk/>
            <pc:sldMk cId="2303808341" sldId="393"/>
            <ac:picMk id="6" creationId="{EFE2195C-6A62-DD87-BF59-627CC09BAD0F}"/>
          </ac:picMkLst>
        </pc:picChg>
        <pc:picChg chg="del">
          <ac:chgData name="Luigi Straccia" userId="0906e0d7-1d73-4d21-88a1-ce5709ddf46b" providerId="ADAL" clId="{C4D47288-CDAB-4DD6-9692-895304D55DC5}" dt="2024-10-10T08:12:06.239" v="5" actId="478"/>
          <ac:picMkLst>
            <pc:docMk/>
            <pc:sldMk cId="2303808341" sldId="393"/>
            <ac:picMk id="7" creationId="{13930B06-76FC-2542-9605-6C39AA960599}"/>
          </ac:picMkLst>
        </pc:picChg>
      </pc:sldChg>
      <pc:sldChg chg="delSp modSp mod">
        <pc:chgData name="Luigi Straccia" userId="0906e0d7-1d73-4d21-88a1-ce5709ddf46b" providerId="ADAL" clId="{C4D47288-CDAB-4DD6-9692-895304D55DC5}" dt="2024-10-10T08:11:55.903" v="4" actId="1076"/>
        <pc:sldMkLst>
          <pc:docMk/>
          <pc:sldMk cId="1316651115" sldId="394"/>
        </pc:sldMkLst>
        <pc:picChg chg="del">
          <ac:chgData name="Luigi Straccia" userId="0906e0d7-1d73-4d21-88a1-ce5709ddf46b" providerId="ADAL" clId="{C4D47288-CDAB-4DD6-9692-895304D55DC5}" dt="2024-10-10T08:11:53.364" v="3" actId="478"/>
          <ac:picMkLst>
            <pc:docMk/>
            <pc:sldMk cId="1316651115" sldId="394"/>
            <ac:picMk id="5" creationId="{B161FC2E-A6B1-1A05-0F7A-B6D18C83724E}"/>
          </ac:picMkLst>
        </pc:picChg>
        <pc:picChg chg="mod">
          <ac:chgData name="Luigi Straccia" userId="0906e0d7-1d73-4d21-88a1-ce5709ddf46b" providerId="ADAL" clId="{C4D47288-CDAB-4DD6-9692-895304D55DC5}" dt="2024-10-10T08:11:55.903" v="4" actId="1076"/>
          <ac:picMkLst>
            <pc:docMk/>
            <pc:sldMk cId="1316651115" sldId="394"/>
            <ac:picMk id="6" creationId="{9237D339-69FB-6A40-6150-73A07315B44A}"/>
          </ac:picMkLst>
        </pc:picChg>
        <pc:picChg chg="del">
          <ac:chgData name="Luigi Straccia" userId="0906e0d7-1d73-4d21-88a1-ce5709ddf46b" providerId="ADAL" clId="{C4D47288-CDAB-4DD6-9692-895304D55DC5}" dt="2024-10-10T08:11:52.694" v="2" actId="478"/>
          <ac:picMkLst>
            <pc:docMk/>
            <pc:sldMk cId="1316651115" sldId="394"/>
            <ac:picMk id="7" creationId="{6A0DA2AA-C6FB-2A7A-83A5-B19EB1870017}"/>
          </ac:picMkLst>
        </pc:picChg>
      </pc:sldChg>
    </pc:docChg>
  </pc:docChgLst>
</pc:chgInfo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2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634E4-A7E7-4117-BDE0-E393AB3854EB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89C2A-DE8A-4EB1-B7FA-5482541FD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76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4.xml" Id="rId2" /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6.xml" Id="rId2" /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50F14-26A2-49CD-B65E-C41B70928A6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867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Pandemic impact meant the national standard for consultant-led Referral to Treatment waiting times of 92% was not viable for the Trust to achieve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Trust did not achieve the target of treating 95% of patients attending the ED within 4 hours, although our overall performance of 93.1% (all types) for the year placed us among the top performing trusts with a Type 1 department nationally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50F14-26A2-49CD-B65E-C41B70928A6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179664"/>
      </p:ext>
    </p:extLst>
  </p:cSld>
  <p:clrMapOvr>
    <a:masterClrMapping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DF9AB-4BA5-DE83-9736-0BAC0D9F2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7509E5-66E0-790C-6BD5-8BABFF957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B3A0A-B102-33F0-8B56-61B235A09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EF6C-FC3C-4281-AD7D-E3EE1DAFA809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A8B25-17FB-D49A-0E31-3A3770B7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FB571-9007-2AEC-229B-8672C52F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7EF5-6F1E-4250-87D7-C774ED053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49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7E99-B5B2-E638-F77D-9997380A8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B0424-0314-C8F1-A837-9A5C8C33D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28388-AD45-CE87-8320-0C49804E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EF6C-FC3C-4281-AD7D-E3EE1DAFA809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7B7C5-280B-39EE-72B1-5F7B59A47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E3316-BB41-4222-E7A8-1803FFE2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7EF5-6F1E-4250-87D7-C774ED053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8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44ABA-2664-846F-1420-7329728BA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8530C-F819-8585-E312-004B20E7B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F5634-CDB8-E322-D34C-8780EF93D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186D5-8AEB-2608-8FF6-8EDB3D587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EF6C-FC3C-4281-AD7D-E3EE1DAFA809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1882A-66D3-AF07-ADAE-F9ED4AE5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97F91-E1B6-629B-335E-E61474B3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7EF5-6F1E-4250-87D7-C774ED053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365515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8" /><Relationship Type="http://schemas.openxmlformats.org/officeDocument/2006/relationships/theme" Target="/ppt/theme/theme1.xml" Id="rId12" /><Relationship Type="http://schemas.openxmlformats.org/officeDocument/2006/relationships/slideLayout" Target="/ppt/slideLayouts/slideLayout2.xml" Id="rId2" /><Relationship Type="http://schemas.openxmlformats.org/officeDocument/2006/relationships/slideLayout" Target="/ppt/slideLayouts/slideLayout1.xml" Id="rId1" 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C1B33A-4772-84E0-E010-454779FC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196C3-D3C6-5C6F-4792-3EFC6888F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868C7-4FF3-B8A4-20D4-22A7AC31DE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DAEF6C-FC3C-4281-AD7D-E3EE1DAFA809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9EFE7-2550-9EB4-3565-DAEFA10E9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A9192-F0CD-E172-8DE6-475207AE5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BB7EF5-6F1E-4250-87D7-C774ED053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78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image" Target="/ppt/media/image8.png" Id="rId2" /><Relationship Type="http://schemas.openxmlformats.org/officeDocument/2006/relationships/slideLayout" Target="/ppt/slideLayouts/slideLayout2.xml" Id="rId1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/ppt/media/image9.jpeg" Id="rId2" /><Relationship Type="http://schemas.openxmlformats.org/officeDocument/2006/relationships/slideLayout" Target="/ppt/slideLayouts/slideLayout2.xml" Id="rId1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image" Target="/ppt/media/image10.jpg" Id="rId2" /><Relationship Type="http://schemas.openxmlformats.org/officeDocument/2006/relationships/slideLayout" Target="/ppt/slideLayouts/slideLayout2.xml" Id="rId1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image" Target="/ppt/media/image11.jpg" Id="rId2" /><Relationship Type="http://schemas.openxmlformats.org/officeDocument/2006/relationships/slideLayout" Target="/ppt/slideLayouts/slideLayout2.xml" Id="rId1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image" Target="/ppt/media/image12.png" Id="rId2" /><Relationship Type="http://schemas.openxmlformats.org/officeDocument/2006/relationships/slideLayout" Target="/ppt/slideLayouts/slideLayout1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2.jpeg" Id="rId3" /><Relationship Type="http://schemas.openxmlformats.org/officeDocument/2006/relationships/image" Target="/ppt/media/image1.jpg" Id="rId2" /><Relationship Type="http://schemas.openxmlformats.org/officeDocument/2006/relationships/slideLayout" Target="/ppt/slideLayouts/slideLayout2.xml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4.png" Id="rId3" /><Relationship Type="http://schemas.openxmlformats.org/officeDocument/2006/relationships/image" Target="/ppt/media/image3.png" Id="rId2" /><Relationship Type="http://schemas.openxmlformats.org/officeDocument/2006/relationships/slideLayout" Target="/ppt/slideLayouts/slideLayout2.xml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5.jpeg" Id="rId3" /><Relationship Type="http://schemas.openxmlformats.org/officeDocument/2006/relationships/notesSlide" Target="/ppt/notesSlides/notesSlide1.xml" Id="rId2" /><Relationship Type="http://schemas.openxmlformats.org/officeDocument/2006/relationships/slideLayout" Target="/ppt/slideLayouts/slideLayout2.xml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notesSlide" Target="/ppt/notesSlides/notesSlide2.xml" Id="rId2" /><Relationship Type="http://schemas.openxmlformats.org/officeDocument/2006/relationships/slideLayout" Target="/ppt/slideLayouts/slideLayout8.xml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2.xml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/ppt/media/image7.jpeg" Id="rId2" /><Relationship Type="http://schemas.openxmlformats.org/officeDocument/2006/relationships/slideLayout" Target="/ppt/slideLayouts/slideLayout2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736725" y="1700809"/>
            <a:ext cx="8510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4000" b="1" dirty="0">
                <a:solidFill>
                  <a:srgbClr val="422C88"/>
                </a:solidFill>
              </a:rPr>
              <a:t>Review of 2023/24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182813" y="2854531"/>
            <a:ext cx="78263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b="1" dirty="0">
                <a:solidFill>
                  <a:srgbClr val="3D5567"/>
                </a:solidFill>
              </a:rPr>
              <a:t>Joe Harrison </a:t>
            </a:r>
          </a:p>
          <a:p>
            <a:pPr algn="ctr" eaLnBrk="1" hangingPunct="1"/>
            <a:r>
              <a:rPr lang="en-GB" altLang="en-US" i="1" dirty="0">
                <a:solidFill>
                  <a:srgbClr val="3D5567"/>
                </a:solidFill>
              </a:rPr>
              <a:t>Chief Executive Officer </a:t>
            </a:r>
          </a:p>
          <a:p>
            <a:pPr algn="ctr" eaLnBrk="1" hangingPunct="1"/>
            <a:br>
              <a:rPr lang="en-GB" altLang="en-US" dirty="0">
                <a:solidFill>
                  <a:srgbClr val="3D5567"/>
                </a:solidFill>
              </a:rPr>
            </a:br>
            <a:r>
              <a:rPr lang="en-GB" altLang="en-US" dirty="0">
                <a:solidFill>
                  <a:srgbClr val="3D5567"/>
                </a:solidFill>
              </a:rPr>
              <a:t>Milton Keynes University Hospital </a:t>
            </a:r>
          </a:p>
          <a:p>
            <a:pPr algn="ctr" eaLnBrk="1" hangingPunct="1"/>
            <a:r>
              <a:rPr lang="en-GB" altLang="en-US" dirty="0">
                <a:solidFill>
                  <a:srgbClr val="3D5567"/>
                </a:solidFill>
              </a:rPr>
              <a:t>NHS Foundation Trust</a:t>
            </a:r>
          </a:p>
        </p:txBody>
      </p:sp>
    </p:spTree>
    <p:extLst>
      <p:ext uri="{BB962C8B-B14F-4D97-AF65-F5344CB8AC3E}">
        <p14:creationId xmlns:p14="http://schemas.microsoft.com/office/powerpoint/2010/main" val="724875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523C8-BCAE-AE3C-4173-906E3BE04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altLang="en-US" sz="3200" b="1" dirty="0">
                <a:solidFill>
                  <a:srgbClr val="422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Lloyds Court, Community Diagnostic Centre</a:t>
            </a:r>
            <a:endParaRPr lang="en-GB" sz="3200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6D86E4C3-F370-25B2-E4E3-5ECAA2FBB7E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599" y="1600202"/>
            <a:ext cx="4344365" cy="38041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15,000-square-foot facility 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roviding additional diagnostic services in the community.</a:t>
            </a:r>
          </a:p>
          <a:p>
            <a:pPr marL="285750" indent="-285750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Services in operation from October 2024 include: </a:t>
            </a:r>
          </a:p>
          <a:p>
            <a:pPr marL="742950" lvl="1"/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Bone density scan (DEXA scan)</a:t>
            </a:r>
          </a:p>
          <a:p>
            <a:pPr marL="742950" lvl="1"/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Ultrasound Scan (non-obstetric)</a:t>
            </a:r>
          </a:p>
          <a:p>
            <a:pPr marL="742950" lvl="1"/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Echocardiogram (ECHO)</a:t>
            </a:r>
          </a:p>
          <a:p>
            <a:pPr indent="0" algn="l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Further services to be available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new facility in the near future.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uilding with cars parked in front of it&#10;&#10;Description automatically generated">
            <a:extLst>
              <a:ext uri="{FF2B5EF4-FFF2-40B4-BE49-F238E27FC236}">
                <a16:creationId xmlns:a16="http://schemas.microsoft.com/office/drawing/2014/main" id="{9237D339-69FB-6A40-6150-73A07315B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6" r="17239"/>
          <a:stretch/>
        </p:blipFill>
        <p:spPr>
          <a:xfrm>
            <a:off x="6337697" y="1798264"/>
            <a:ext cx="4817311" cy="326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51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557514" y="1238123"/>
            <a:ext cx="6091764" cy="495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Sector-leading staff benefits programme.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March 2024, results from the 2023 NHS Staff Survey were published (2,000 responses)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0" indent="0"/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MKUH scored above average in all 9 areas - highest in ‘We are inclusive and compassionate’ and ‘We each have a voice that counts’.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Areas for improvement identified, including ensuring all colleagues feel valued, equitable opportunities, tackling racism and discrimination – we have launched a significant programme of work addressing this.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nother record-breaking number of nominations (900) for our Staff Awards.</a:t>
            </a:r>
            <a:b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/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4B6CD-1701-63C5-8708-EFD54F8CBEEB}"/>
              </a:ext>
            </a:extLst>
          </p:cNvPr>
          <p:cNvSpPr txBox="1">
            <a:spLocks/>
          </p:cNvSpPr>
          <p:nvPr/>
        </p:nvSpPr>
        <p:spPr bwMode="auto">
          <a:xfrm>
            <a:off x="557513" y="487473"/>
            <a:ext cx="9280967" cy="7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3200" b="1" dirty="0">
                <a:solidFill>
                  <a:srgbClr val="422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our staff</a:t>
            </a: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F29EFFA-D8A7-73C4-FA19-DC2E729CD7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96" y="1497203"/>
            <a:ext cx="4925091" cy="350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34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8B0CA-7022-4F7B-A909-05E3644CA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032" y="1238123"/>
            <a:ext cx="11251317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September 2023, the 2022 Care Quality Commission (CQC) Adult in-patient survey results showed:</a:t>
            </a:r>
          </a:p>
          <a:p>
            <a:pPr marL="0" indent="0">
              <a:buNone/>
            </a:pPr>
            <a:endParaRPr lang="en-GB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Trust improved food offering to patients, with an overall patient rating of 7.3 (up from 7.1) for food quality. </a:t>
            </a:r>
          </a:p>
          <a:p>
            <a:pPr marL="0" indent="0">
              <a:buNone/>
            </a:pPr>
            <a:endParaRPr lang="en-GB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Trust scored highly in the range of dietary alternatives available - 8.4, up from 8.2 the previous year. </a:t>
            </a:r>
          </a:p>
          <a:p>
            <a:pPr marL="0" indent="0">
              <a:buNone/>
            </a:pPr>
            <a:endParaRPr lang="en-GB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Patients were complementary about the clinical teams involved in their care - 9.0 and 8.9 respectively, for how confident and trusting patients felt about the care they were provided by doctors and nurses.</a:t>
            </a:r>
          </a:p>
          <a:p>
            <a:pPr marL="0" indent="0">
              <a:buNone/>
            </a:pPr>
            <a:endParaRPr lang="en-GB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Improvement needed to reduce noise at night from staff, difficulty sleeping due to lighting, and involving family and carers in discussions about patients leaving the hospital.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509AFF-6898-187E-59B0-A78C3D38D219}"/>
              </a:ext>
            </a:extLst>
          </p:cNvPr>
          <p:cNvSpPr txBox="1">
            <a:spLocks/>
          </p:cNvSpPr>
          <p:nvPr/>
        </p:nvSpPr>
        <p:spPr bwMode="auto">
          <a:xfrm>
            <a:off x="557513" y="487473"/>
            <a:ext cx="9280967" cy="7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3200" b="1" dirty="0">
                <a:solidFill>
                  <a:srgbClr val="422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CQC Adult in-patient survey</a:t>
            </a:r>
          </a:p>
        </p:txBody>
      </p:sp>
    </p:spTree>
    <p:extLst>
      <p:ext uri="{BB962C8B-B14F-4D97-AF65-F5344CB8AC3E}">
        <p14:creationId xmlns:p14="http://schemas.microsoft.com/office/powerpoint/2010/main" val="673131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8B0CA-7022-4F7B-A909-05E3644CA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13" y="1562588"/>
            <a:ext cx="10474281" cy="5059129"/>
          </a:xfrm>
        </p:spPr>
        <p:txBody>
          <a:bodyPr>
            <a:no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New ‘Night-Mode’ initiative launched in June 2023 to combat noise at night, and new motion-sensor ‘softer’ LED lighting rolled out across the hospital for better sleep. 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Launched the MK Activity Reward Programme, an innovative study launched with support from Apple, EXI and Loughborough University, to encourage physical activity in those with Type 2 diabetes. 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</a:rPr>
              <a:t>Our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surgery division launched the High Volume Low Complexity (HVLC) cataract lists for patients awaiting surgery, for treatment and discharge all before midday - Getting It Right First Time.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October 2023 the Trust received its </a:t>
            </a:r>
            <a:r>
              <a:rPr lang="en-GB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Gold Armed Forces Covenant, from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the Ministry of Defence Employer Recognition Scheme.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4C746D-F34F-18CF-C406-987324E6A6A2}"/>
              </a:ext>
            </a:extLst>
          </p:cNvPr>
          <p:cNvSpPr txBox="1">
            <a:spLocks/>
          </p:cNvSpPr>
          <p:nvPr/>
        </p:nvSpPr>
        <p:spPr bwMode="auto">
          <a:xfrm>
            <a:off x="557513" y="487473"/>
            <a:ext cx="9280967" cy="7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3200" b="1" dirty="0">
                <a:solidFill>
                  <a:srgbClr val="422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Safety and Experience</a:t>
            </a:r>
          </a:p>
        </p:txBody>
      </p:sp>
    </p:spTree>
    <p:extLst>
      <p:ext uri="{BB962C8B-B14F-4D97-AF65-F5344CB8AC3E}">
        <p14:creationId xmlns:p14="http://schemas.microsoft.com/office/powerpoint/2010/main" val="1970279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557512" y="846873"/>
            <a:ext cx="8082635" cy="563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Trust recognised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with a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wards for its achievements during 2023/24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Shortlisting for the ‘Empowering Patients Through Digital’ Award at the HSJ Digital Awards 2023 for the ongoing development of our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MyCARE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patient portal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 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patients have greater control over their care journey.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Trust integrated the national Friends and Family Test (FFT) feedback through the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MyCARE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portal, making it even easier for patients to provide their feedback on the care and experience they received.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These increased responses allow the hospital to understand where we are performing well as well as where the areas for improvement are.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will continue to work closely in collaboration with our staff, patients and partners to develop the platform further.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Empathic building management systems in our Pines Suite offices to better manage the working environment.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</a:pP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CEE55E-AECE-F6CF-927F-80F2D9997404}"/>
              </a:ext>
            </a:extLst>
          </p:cNvPr>
          <p:cNvSpPr txBox="1">
            <a:spLocks/>
          </p:cNvSpPr>
          <p:nvPr/>
        </p:nvSpPr>
        <p:spPr bwMode="auto">
          <a:xfrm>
            <a:off x="557513" y="487473"/>
            <a:ext cx="9280967" cy="7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3200" b="1" dirty="0">
                <a:solidFill>
                  <a:srgbClr val="422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strides in digital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461818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8B0CA-7022-4F7B-A909-05E3644CA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920143" cy="4525963"/>
          </a:xfrm>
        </p:spPr>
        <p:txBody>
          <a:bodyPr/>
          <a:lstStyle/>
          <a:p>
            <a:endParaRPr lang="en-GB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C9118EF-8213-497F-803E-C87ECECA4287}"/>
              </a:ext>
            </a:extLst>
          </p:cNvPr>
          <p:cNvSpPr txBox="1">
            <a:spLocks/>
          </p:cNvSpPr>
          <p:nvPr/>
        </p:nvSpPr>
        <p:spPr bwMode="auto">
          <a:xfrm>
            <a:off x="493836" y="1393659"/>
            <a:ext cx="5922020" cy="493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August 2023, the Trust welcomed then-Prime Minister Rishi Sunak to the hospital to showcase some of the fantastic work that is going on across the hospital. </a:t>
            </a:r>
          </a:p>
          <a:p>
            <a:pPr marL="0" indent="0">
              <a:spcBef>
                <a:spcPct val="20000"/>
              </a:spcBef>
            </a:pP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Prime Minister visited</a:t>
            </a: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our new state-of-the-art Maple Centre, which opened in October 2022 as one of the largest facilities of its kind in the country.</a:t>
            </a:r>
          </a:p>
          <a:p>
            <a:pPr marL="0" indent="0">
              <a:spcBef>
                <a:spcPct val="20000"/>
              </a:spcBef>
            </a:pP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Prime Minister was impressed with how the Trust is progressing its development and we look forward to being able to continue with that in the coming months and years.</a:t>
            </a:r>
            <a:endParaRPr lang="en-GB" altLang="en-US" sz="2000" dirty="0"/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en-US" sz="2000" dirty="0"/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en-US" sz="2000" dirty="0"/>
          </a:p>
        </p:txBody>
      </p:sp>
      <p:pic>
        <p:nvPicPr>
          <p:cNvPr id="4" name="Picture 3" descr="A group of people talking in a room&#10;&#10;Description automatically generated">
            <a:extLst>
              <a:ext uri="{FF2B5EF4-FFF2-40B4-BE49-F238E27FC236}">
                <a16:creationId xmlns:a16="http://schemas.microsoft.com/office/drawing/2014/main" id="{F09B10CD-137D-59E9-6A37-0E3DC72FA7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523" y="1393659"/>
            <a:ext cx="4096139" cy="27320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7BEE90-7402-E3A6-0E4A-E419F2FF793B}"/>
              </a:ext>
            </a:extLst>
          </p:cNvPr>
          <p:cNvSpPr txBox="1">
            <a:spLocks/>
          </p:cNvSpPr>
          <p:nvPr/>
        </p:nvSpPr>
        <p:spPr bwMode="auto">
          <a:xfrm>
            <a:off x="557513" y="487473"/>
            <a:ext cx="9280967" cy="7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3200" b="1" dirty="0">
                <a:solidFill>
                  <a:srgbClr val="422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from the Prime Minister</a:t>
            </a:r>
          </a:p>
        </p:txBody>
      </p:sp>
    </p:spTree>
    <p:extLst>
      <p:ext uri="{BB962C8B-B14F-4D97-AF65-F5344CB8AC3E}">
        <p14:creationId xmlns:p14="http://schemas.microsoft.com/office/powerpoint/2010/main" val="2023113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8B0CA-7022-4F7B-A909-05E3644CA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920143" cy="4525963"/>
          </a:xfrm>
        </p:spPr>
        <p:txBody>
          <a:bodyPr/>
          <a:lstStyle/>
          <a:p>
            <a:endParaRPr lang="en-GB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C9118EF-8213-497F-803E-C87ECECA4287}"/>
              </a:ext>
            </a:extLst>
          </p:cNvPr>
          <p:cNvSpPr txBox="1">
            <a:spLocks/>
          </p:cNvSpPr>
          <p:nvPr/>
        </p:nvSpPr>
        <p:spPr bwMode="auto">
          <a:xfrm>
            <a:off x="493836" y="1393659"/>
            <a:ext cx="5850980" cy="493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GB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Patients and visitors can send personal messages of gratitude to members of staff who have made their day.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18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Thank You is a way for the community to express their appreciation for dedicated NHS staff and make a charitable donation to support the charity’s mission: enhancing the care and experience of patients, their families and staff at the hospital.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18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Visitors can send heartfelt messages to any staff member, specific team/department, or volunteer. </a:t>
            </a:r>
            <a:endParaRPr lang="en-GB" altLang="en-US" sz="2000" dirty="0">
              <a:highlight>
                <a:srgbClr val="FFFF0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BEE90-7402-E3A6-0E4A-E419F2FF793B}"/>
              </a:ext>
            </a:extLst>
          </p:cNvPr>
          <p:cNvSpPr txBox="1">
            <a:spLocks/>
          </p:cNvSpPr>
          <p:nvPr/>
        </p:nvSpPr>
        <p:spPr bwMode="auto">
          <a:xfrm>
            <a:off x="557513" y="487473"/>
            <a:ext cx="9280967" cy="7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3200" b="1" dirty="0">
                <a:solidFill>
                  <a:srgbClr val="422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Thank You Launch – MKH Charity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950D337-CD6D-3DF7-C45A-6FDEFCA70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8" t="21159" r="9904"/>
          <a:stretch/>
        </p:blipFill>
        <p:spPr>
          <a:xfrm>
            <a:off x="6671388" y="1644846"/>
            <a:ext cx="4920143" cy="356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1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diagram&#10;&#10;Description automatically generated">
            <a:extLst>
              <a:ext uri="{FF2B5EF4-FFF2-40B4-BE49-F238E27FC236}">
                <a16:creationId xmlns:a16="http://schemas.microsoft.com/office/drawing/2014/main" id="{8FB60288-119A-A476-211A-24AF3AF0D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250162"/>
            <a:ext cx="8890000" cy="50394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056354-5592-5A40-D038-AC827D6818BC}"/>
              </a:ext>
            </a:extLst>
          </p:cNvPr>
          <p:cNvSpPr txBox="1">
            <a:spLocks/>
          </p:cNvSpPr>
          <p:nvPr/>
        </p:nvSpPr>
        <p:spPr bwMode="auto">
          <a:xfrm>
            <a:off x="557513" y="487473"/>
            <a:ext cx="9280967" cy="7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3200" b="1" dirty="0">
                <a:solidFill>
                  <a:srgbClr val="422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213173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C6448B-0E44-337E-7895-971A5E37F355}"/>
              </a:ext>
            </a:extLst>
          </p:cNvPr>
          <p:cNvGrpSpPr/>
          <p:nvPr/>
        </p:nvGrpSpPr>
        <p:grpSpPr>
          <a:xfrm>
            <a:off x="185243" y="518161"/>
            <a:ext cx="11388407" cy="5638800"/>
            <a:chOff x="1070917" y="1488216"/>
            <a:chExt cx="9878566" cy="4643001"/>
          </a:xfrm>
        </p:grpSpPr>
        <p:pic>
          <p:nvPicPr>
            <p:cNvPr id="3" name="Picture 2" descr="A close-up of a company values presentation&#10;&#10;Description automatically generated">
              <a:extLst>
                <a:ext uri="{FF2B5EF4-FFF2-40B4-BE49-F238E27FC236}">
                  <a16:creationId xmlns:a16="http://schemas.microsoft.com/office/drawing/2014/main" id="{22426880-4268-966E-F06E-B2CA21C14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203" r="5041" b="20000"/>
            <a:stretch/>
          </p:blipFill>
          <p:spPr>
            <a:xfrm>
              <a:off x="1070917" y="1585493"/>
              <a:ext cx="9878566" cy="454572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0643FAA-3BCA-8E9C-7F65-2063EC49A6C6}"/>
                </a:ext>
              </a:extLst>
            </p:cNvPr>
            <p:cNvSpPr/>
            <p:nvPr/>
          </p:nvSpPr>
          <p:spPr>
            <a:xfrm>
              <a:off x="9062317" y="1488216"/>
              <a:ext cx="1887166" cy="194555"/>
            </a:xfrm>
            <a:prstGeom prst="rect">
              <a:avLst/>
            </a:prstGeom>
            <a:solidFill>
              <a:srgbClr val="FF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11B7577-FEDF-EFDE-1DC8-217E12C51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013" y="101485"/>
            <a:ext cx="1891583" cy="94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43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D86060-2A96-9E8F-6916-AE80CE124DEF}"/>
              </a:ext>
            </a:extLst>
          </p:cNvPr>
          <p:cNvGrpSpPr/>
          <p:nvPr/>
        </p:nvGrpSpPr>
        <p:grpSpPr>
          <a:xfrm>
            <a:off x="1172044" y="916356"/>
            <a:ext cx="9526436" cy="5025288"/>
            <a:chOff x="1283804" y="1329881"/>
            <a:chExt cx="9624392" cy="512345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F237240-1B25-A7D8-A78D-968BC84E93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83804" y="1484784"/>
              <a:ext cx="9624392" cy="496855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03FB5EF-BCAB-67DF-0B52-00226E11AC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95800" y="1329881"/>
              <a:ext cx="5904656" cy="802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0676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ubble chart&#10;&#10;Description automatically generated">
            <a:extLst>
              <a:ext uri="{FF2B5EF4-FFF2-40B4-BE49-F238E27FC236}">
                <a16:creationId xmlns:a16="http://schemas.microsoft.com/office/drawing/2014/main" id="{FEAC36AD-01A3-6706-AF38-9C1331385D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971" y="914399"/>
            <a:ext cx="9648384" cy="50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2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02BE4CD-987F-49EE-9970-EFB8533DDD5F}"/>
              </a:ext>
            </a:extLst>
          </p:cNvPr>
          <p:cNvSpPr txBox="1"/>
          <p:nvPr/>
        </p:nvSpPr>
        <p:spPr>
          <a:xfrm>
            <a:off x="557514" y="1238123"/>
            <a:ext cx="1072780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year of 2023/24 presented some unique challenges for our hospital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2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Period of unprecedented demand for urgent and emergency services in January 2024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for which the </a:t>
            </a:r>
            <a:r>
              <a:rPr lang="en-GB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Trust declared a critical incident. </a:t>
            </a:r>
          </a:p>
          <a:p>
            <a:pPr lvl="0"/>
            <a:endParaRPr lang="en-GB" sz="2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opened up 114 escalation beds and temporarily redirected resources to help to manage the situation effectively, enabling the surge in demand to be met.</a:t>
            </a:r>
            <a:endParaRPr lang="en-GB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2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everal strikes by both junior doctors and consultants represented by the British Medical Association throughout the year.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2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Appointments and procedures postponed during these periods of industrial action.</a:t>
            </a:r>
            <a:endParaRPr lang="en-GB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D4C73D-1CFA-48CE-E142-E72ED1D41718}"/>
              </a:ext>
            </a:extLst>
          </p:cNvPr>
          <p:cNvSpPr txBox="1">
            <a:spLocks/>
          </p:cNvSpPr>
          <p:nvPr/>
        </p:nvSpPr>
        <p:spPr bwMode="auto">
          <a:xfrm>
            <a:off x="565903" y="487473"/>
            <a:ext cx="8229600" cy="7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3200" b="1" dirty="0">
                <a:solidFill>
                  <a:srgbClr val="422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unique challenges</a:t>
            </a:r>
          </a:p>
        </p:txBody>
      </p:sp>
    </p:spTree>
    <p:extLst>
      <p:ext uri="{BB962C8B-B14F-4D97-AF65-F5344CB8AC3E}">
        <p14:creationId xmlns:p14="http://schemas.microsoft.com/office/powerpoint/2010/main" val="3366572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FFF490-1ED3-1AE6-7BA0-981CCBF0085C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609601" y="1491087"/>
            <a:ext cx="9458960" cy="312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Activity levels during 2023/24: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441,082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outpatient attendances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26,620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elective spells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9,460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non-elective spells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101,045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Emergency Department Attendances</a:t>
            </a:r>
            <a:endParaRPr lang="en-GB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3,787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babies delivered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1B158-AEAC-DC43-DB21-1592DB66A421}"/>
              </a:ext>
            </a:extLst>
          </p:cNvPr>
          <p:cNvSpPr txBox="1">
            <a:spLocks/>
          </p:cNvSpPr>
          <p:nvPr/>
        </p:nvSpPr>
        <p:spPr bwMode="auto">
          <a:xfrm>
            <a:off x="565903" y="487473"/>
            <a:ext cx="8229600" cy="7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3200" b="1" dirty="0">
                <a:solidFill>
                  <a:srgbClr val="422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2023/24 in numbers</a:t>
            </a:r>
          </a:p>
        </p:txBody>
      </p:sp>
    </p:spTree>
    <p:extLst>
      <p:ext uri="{BB962C8B-B14F-4D97-AF65-F5344CB8AC3E}">
        <p14:creationId xmlns:p14="http://schemas.microsoft.com/office/powerpoint/2010/main" val="34526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259B8-677F-2887-D911-E9E39057148D}"/>
              </a:ext>
            </a:extLst>
          </p:cNvPr>
          <p:cNvSpPr txBox="1">
            <a:spLocks/>
          </p:cNvSpPr>
          <p:nvPr/>
        </p:nvSpPr>
        <p:spPr bwMode="auto">
          <a:xfrm>
            <a:off x="557512" y="507793"/>
            <a:ext cx="9280967" cy="7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3200" b="1" dirty="0">
                <a:solidFill>
                  <a:srgbClr val="422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D4A4AF-A9F8-0979-171D-D0C44BB2A673}"/>
              </a:ext>
            </a:extLst>
          </p:cNvPr>
          <p:cNvGraphicFramePr>
            <a:graphicFrameLocks noGrp="1"/>
          </p:cNvGraphicFramePr>
          <p:nvPr/>
        </p:nvGraphicFramePr>
        <p:xfrm>
          <a:off x="557512" y="1320876"/>
          <a:ext cx="11001443" cy="31153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48928">
                  <a:extLst>
                    <a:ext uri="{9D8B030D-6E8A-4147-A177-3AD203B41FA5}">
                      <a16:colId xmlns:a16="http://schemas.microsoft.com/office/drawing/2014/main" val="3594619358"/>
                    </a:ext>
                  </a:extLst>
                </a:gridCol>
                <a:gridCol w="2748280">
                  <a:extLst>
                    <a:ext uri="{9D8B030D-6E8A-4147-A177-3AD203B41FA5}">
                      <a16:colId xmlns:a16="http://schemas.microsoft.com/office/drawing/2014/main" val="2222053260"/>
                    </a:ext>
                  </a:extLst>
                </a:gridCol>
                <a:gridCol w="3004235">
                  <a:extLst>
                    <a:ext uri="{9D8B030D-6E8A-4147-A177-3AD203B41FA5}">
                      <a16:colId xmlns:a16="http://schemas.microsoft.com/office/drawing/2014/main" val="2712452898"/>
                    </a:ext>
                  </a:extLst>
                </a:gridCol>
              </a:tblGrid>
              <a:tr h="568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/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21186"/>
                  </a:ext>
                </a:extLst>
              </a:tr>
              <a:tr h="42441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week wait (all cancers)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166270"/>
                  </a:ext>
                </a:extLst>
              </a:tr>
              <a:tr h="42441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31-day wait (all cancers)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922509"/>
                  </a:ext>
                </a:extLst>
              </a:tr>
              <a:tr h="4244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62-day wait (all cancers)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420867"/>
                  </a:ext>
                </a:extLst>
              </a:tr>
              <a:tr h="42441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Referral to Treatment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383151"/>
                  </a:ext>
                </a:extLst>
              </a:tr>
              <a:tr h="4244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days to faster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365524"/>
                  </a:ext>
                </a:extLst>
              </a:tr>
              <a:tr h="42441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 4-hour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132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730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FF1D1-1D9C-EBD7-EFC6-FFA7BF43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altLang="en-US" sz="3600" b="1" dirty="0">
                <a:solidFill>
                  <a:srgbClr val="422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MKUH Estate Developments</a:t>
            </a:r>
            <a:endParaRPr lang="en-GB" sz="3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26CB87-66B7-AA90-EC5B-A6217F7FE462}"/>
              </a:ext>
            </a:extLst>
          </p:cNvPr>
          <p:cNvCxnSpPr>
            <a:cxnSpLocks/>
          </p:cNvCxnSpPr>
          <p:nvPr/>
        </p:nvCxnSpPr>
        <p:spPr>
          <a:xfrm>
            <a:off x="536704" y="1585758"/>
            <a:ext cx="0" cy="3359466"/>
          </a:xfrm>
          <a:prstGeom prst="line">
            <a:avLst/>
          </a:prstGeom>
          <a:ln w="28575">
            <a:solidFill>
              <a:srgbClr val="6CAE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D94F0BA-791F-D70B-C7BE-73556D1813D5}"/>
              </a:ext>
            </a:extLst>
          </p:cNvPr>
          <p:cNvSpPr txBox="1"/>
          <p:nvPr/>
        </p:nvSpPr>
        <p:spPr>
          <a:xfrm>
            <a:off x="806340" y="1355703"/>
            <a:ext cx="343688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4F4D57"/>
              </a:buClr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Radiotherapy Centre </a:t>
            </a:r>
          </a:p>
          <a:p>
            <a:pPr>
              <a:buClr>
                <a:srgbClr val="4F4D57"/>
              </a:buClr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Completed and opening soon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771DE5-9322-4E33-741C-D8AD18F67931}"/>
              </a:ext>
            </a:extLst>
          </p:cNvPr>
          <p:cNvSpPr/>
          <p:nvPr/>
        </p:nvSpPr>
        <p:spPr>
          <a:xfrm>
            <a:off x="457140" y="2137642"/>
            <a:ext cx="177790" cy="170441"/>
          </a:xfrm>
          <a:prstGeom prst="ellipse">
            <a:avLst/>
          </a:prstGeom>
          <a:solidFill>
            <a:srgbClr val="6CA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31211F-239B-6D2C-F85C-696CDE8F67C4}"/>
              </a:ext>
            </a:extLst>
          </p:cNvPr>
          <p:cNvSpPr/>
          <p:nvPr/>
        </p:nvSpPr>
        <p:spPr>
          <a:xfrm>
            <a:off x="457140" y="2650825"/>
            <a:ext cx="177790" cy="170441"/>
          </a:xfrm>
          <a:prstGeom prst="ellipse">
            <a:avLst/>
          </a:prstGeom>
          <a:solidFill>
            <a:srgbClr val="6CA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62C4AE-01CD-15FF-50B5-1EBAF449BF99}"/>
              </a:ext>
            </a:extLst>
          </p:cNvPr>
          <p:cNvSpPr/>
          <p:nvPr/>
        </p:nvSpPr>
        <p:spPr>
          <a:xfrm>
            <a:off x="457140" y="3136021"/>
            <a:ext cx="177790" cy="170441"/>
          </a:xfrm>
          <a:prstGeom prst="ellipse">
            <a:avLst/>
          </a:prstGeom>
          <a:solidFill>
            <a:srgbClr val="6CA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B6FCD1-DB8A-F675-EBD7-6EC3DF082EE7}"/>
              </a:ext>
            </a:extLst>
          </p:cNvPr>
          <p:cNvSpPr/>
          <p:nvPr/>
        </p:nvSpPr>
        <p:spPr>
          <a:xfrm>
            <a:off x="457140" y="3639875"/>
            <a:ext cx="177790" cy="170441"/>
          </a:xfrm>
          <a:prstGeom prst="ellipse">
            <a:avLst/>
          </a:prstGeom>
          <a:solidFill>
            <a:srgbClr val="6CA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02D0F6-D646-1010-EA44-D1260E4A1E2F}"/>
              </a:ext>
            </a:extLst>
          </p:cNvPr>
          <p:cNvSpPr/>
          <p:nvPr/>
        </p:nvSpPr>
        <p:spPr>
          <a:xfrm>
            <a:off x="457140" y="4115737"/>
            <a:ext cx="177790" cy="170441"/>
          </a:xfrm>
          <a:prstGeom prst="ellipse">
            <a:avLst/>
          </a:prstGeom>
          <a:solidFill>
            <a:srgbClr val="6CA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164984-BA9B-1DA7-FABD-1E9FEF7667E4}"/>
              </a:ext>
            </a:extLst>
          </p:cNvPr>
          <p:cNvSpPr/>
          <p:nvPr/>
        </p:nvSpPr>
        <p:spPr>
          <a:xfrm>
            <a:off x="447809" y="4801399"/>
            <a:ext cx="177790" cy="170441"/>
          </a:xfrm>
          <a:prstGeom prst="ellipse">
            <a:avLst/>
          </a:prstGeom>
          <a:solidFill>
            <a:srgbClr val="6CA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1DE5EEF-BAFB-4115-5128-3DE8D4C672B4}"/>
              </a:ext>
            </a:extLst>
          </p:cNvPr>
          <p:cNvSpPr/>
          <p:nvPr/>
        </p:nvSpPr>
        <p:spPr>
          <a:xfrm>
            <a:off x="457140" y="1559142"/>
            <a:ext cx="177790" cy="170441"/>
          </a:xfrm>
          <a:prstGeom prst="ellipse">
            <a:avLst/>
          </a:prstGeom>
          <a:solidFill>
            <a:srgbClr val="6CA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C73CB-7E43-75CD-0167-A2AC864762C6}"/>
              </a:ext>
            </a:extLst>
          </p:cNvPr>
          <p:cNvSpPr txBox="1"/>
          <p:nvPr/>
        </p:nvSpPr>
        <p:spPr>
          <a:xfrm>
            <a:off x="806339" y="1959815"/>
            <a:ext cx="45830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4F4D57"/>
              </a:buClr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Lloyds Court, Community Diagnostic Centre  </a:t>
            </a:r>
          </a:p>
          <a:p>
            <a:pPr>
              <a:buClr>
                <a:srgbClr val="4F4D57"/>
              </a:buClr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Completed and opening soon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784A28-307C-3126-CE4F-1F37E196DB2E}"/>
              </a:ext>
            </a:extLst>
          </p:cNvPr>
          <p:cNvSpPr txBox="1"/>
          <p:nvPr/>
        </p:nvSpPr>
        <p:spPr>
          <a:xfrm>
            <a:off x="806337" y="2476532"/>
            <a:ext cx="43600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4F4D57"/>
              </a:buClr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Multi-Story Car Park 3</a:t>
            </a:r>
          </a:p>
          <a:p>
            <a:pPr>
              <a:buClr>
                <a:srgbClr val="4F4D57"/>
              </a:buClr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NHP enabling work, under construction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6C58B2-E2F3-A506-D22C-65ED57C4BD5B}"/>
              </a:ext>
            </a:extLst>
          </p:cNvPr>
          <p:cNvSpPr txBox="1"/>
          <p:nvPr/>
        </p:nvSpPr>
        <p:spPr>
          <a:xfrm>
            <a:off x="806337" y="2986436"/>
            <a:ext cx="47795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4F4D57"/>
              </a:buClr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Imaging Centre</a:t>
            </a:r>
          </a:p>
          <a:p>
            <a:pPr>
              <a:buClr>
                <a:srgbClr val="4F4D57"/>
              </a:buClr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NHP enabling work, under construction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3E232D-16F2-B56C-99F5-3B6F137F5BA3}"/>
              </a:ext>
            </a:extLst>
          </p:cNvPr>
          <p:cNvSpPr txBox="1"/>
          <p:nvPr/>
        </p:nvSpPr>
        <p:spPr>
          <a:xfrm>
            <a:off x="795571" y="3510737"/>
            <a:ext cx="46296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4F4D57"/>
              </a:buClr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High Voltage Power Enhancements </a:t>
            </a:r>
          </a:p>
          <a:p>
            <a:pPr>
              <a:buClr>
                <a:srgbClr val="4F4D57"/>
              </a:buClr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NHP enabling work, project underway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042CE9-1D9A-F36B-008E-F25046405207}"/>
              </a:ext>
            </a:extLst>
          </p:cNvPr>
          <p:cNvSpPr txBox="1"/>
          <p:nvPr/>
        </p:nvSpPr>
        <p:spPr>
          <a:xfrm>
            <a:off x="768421" y="4041558"/>
            <a:ext cx="34368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4F4D57"/>
              </a:buClr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Oaks Wards </a:t>
            </a:r>
          </a:p>
          <a:p>
            <a:pPr>
              <a:buClr>
                <a:srgbClr val="4F4D57"/>
              </a:buClr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Under construction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894C7F-6D5D-287A-8D90-D8AD6C8CAD08}"/>
              </a:ext>
            </a:extLst>
          </p:cNvPr>
          <p:cNvSpPr txBox="1"/>
          <p:nvPr/>
        </p:nvSpPr>
        <p:spPr>
          <a:xfrm>
            <a:off x="796796" y="4589032"/>
            <a:ext cx="45926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4F4D57"/>
              </a:buClr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New Women’s and Children’s Hospital</a:t>
            </a:r>
          </a:p>
          <a:p>
            <a:pPr>
              <a:buClr>
                <a:srgbClr val="4F4D57"/>
              </a:buClr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and Elective Surgery Capacity </a:t>
            </a:r>
          </a:p>
          <a:p>
            <a:pPr>
              <a:buClr>
                <a:srgbClr val="4F4D57"/>
              </a:buClr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Under government review. It’s anticipated work will start in early 2026 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DA8ED0C-6F3D-B476-CCEE-E1C66B166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11" y="1401381"/>
            <a:ext cx="6488380" cy="40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899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1355-8EDE-35EC-136E-62A684758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altLang="en-US" sz="3600" b="1" dirty="0">
                <a:solidFill>
                  <a:srgbClr val="422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Radiotherapy Centre</a:t>
            </a:r>
            <a:endParaRPr lang="en-GB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6494A-CA5D-BCC7-22A4-C78176868E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600201"/>
            <a:ext cx="10972800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4F4D57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Our new modern space for radiotherapy care in Milton Keynes. Bringing access to treatment closer to home for many patients in Milton Keynes.</a:t>
            </a:r>
          </a:p>
          <a:p>
            <a:pPr>
              <a:buClr>
                <a:srgbClr val="4F4D57"/>
              </a:buClr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centre will include a medical linear accelerator (LINAC) treatment suite, a CT scanning area, and purpose-built consultation spaces.</a:t>
            </a:r>
          </a:p>
          <a:p>
            <a:pPr>
              <a:buClr>
                <a:srgbClr val="4F4D57"/>
              </a:buClr>
            </a:pPr>
            <a:endParaRPr lang="en-GB" sz="1800" dirty="0">
              <a:latin typeface="Source Sans Pro" panose="020B0503030403020204" pitchFamily="34" charset="0"/>
            </a:endParaRPr>
          </a:p>
        </p:txBody>
      </p:sp>
      <p:pic>
        <p:nvPicPr>
          <p:cNvPr id="6" name="Picture 5" descr="A person sitting at a desk in a room with a large machine&#10;&#10;Description automatically generated">
            <a:extLst>
              <a:ext uri="{FF2B5EF4-FFF2-40B4-BE49-F238E27FC236}">
                <a16:creationId xmlns:a16="http://schemas.microsoft.com/office/drawing/2014/main" id="{EFE2195C-6A62-DD87-BF59-627CC09BAD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11" r="5911" b="14407"/>
          <a:stretch/>
        </p:blipFill>
        <p:spPr>
          <a:xfrm>
            <a:off x="4161970" y="3110574"/>
            <a:ext cx="3553429" cy="262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08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1126</Words>
  <Application>Microsoft Office PowerPoint</Application>
  <PresentationFormat>Widescreen</PresentationFormat>
  <Paragraphs>142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Source Sans Pro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MKUH Estate Developments</vt:lpstr>
      <vt:lpstr>Radiotherapy Centre</vt:lpstr>
      <vt:lpstr>Lloyds Court, Community Diagnostic Centre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Luigi Straccia</dc:creator>
  <cp:lastModifiedBy>Luigi Straccia</cp:lastModifiedBy>
  <cp:revision>1</cp:revision>
  <dcterms:created xsi:type="dcterms:W3CDTF">2024-10-10T08:04:52Z</dcterms:created>
  <dcterms:modified xsi:type="dcterms:W3CDTF">2024-10-10T08:12:42Z</dcterms:modified>
</cp:coreProperties>
</file>