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12192000" cy="6858000"/>
  <p:embeddedFontLst>
    <p:embeddedFont>
      <p:font typeface="RLSRQR+Arial-BoldMT"/>
      <p:regular r:id="rId16"/>
    </p:embeddedFont>
    <p:embeddedFont>
      <p:font typeface="AFLGMR+ArialMT"/>
      <p:regular r:id="rId17"/>
    </p:embeddedFont>
    <p:embeddedFont>
      <p:font typeface="NNVBWQ+Calibri-Light,Bold"/>
      <p:regular r:id="rId18"/>
    </p:embeddedFont>
    <p:embeddedFont>
      <p:font typeface="LJQNNH+Wingdings-Regular"/>
      <p:regular r:id="rId19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font" Target="fonts/font1.fntdata" /><Relationship Id="rId17" Type="http://schemas.openxmlformats.org/officeDocument/2006/relationships/font" Target="fonts/font2.fntdata" /><Relationship Id="rId18" Type="http://schemas.openxmlformats.org/officeDocument/2006/relationships/font" Target="fonts/font3.fntdata" /><Relationship Id="rId19" Type="http://schemas.openxmlformats.org/officeDocument/2006/relationships/font" Target="fonts/font4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978944" y="1474608"/>
            <a:ext cx="6383445" cy="17029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68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Council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 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of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 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Governors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 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and</a:t>
            </a:r>
          </a:p>
          <a:p>
            <a:pPr marL="689768" marR="0">
              <a:lnSpc>
                <a:spcPts val="4319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Membership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 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Update</a:t>
            </a:r>
          </a:p>
          <a:p>
            <a:pPr marL="1295399" marR="0">
              <a:lnSpc>
                <a:spcPts val="4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9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 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October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 </a:t>
            </a:r>
            <a:r>
              <a:rPr dirty="0" sz="4000" b="1">
                <a:solidFill>
                  <a:srgbClr val="422c88"/>
                </a:solidFill>
                <a:latin typeface="RLSRQR+Arial-BoldMT"/>
                <a:cs typeface="RLSRQR+Arial-BoldMT"/>
              </a:rPr>
              <a:t>2023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34476" y="3481044"/>
            <a:ext cx="2352702" cy="378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3d5567"/>
                </a:solidFill>
                <a:latin typeface="RLSRQR+Arial-BoldMT"/>
                <a:cs typeface="RLSRQR+Arial-BoldMT"/>
              </a:rPr>
              <a:t>Babs</a:t>
            </a:r>
            <a:r>
              <a:rPr dirty="0" sz="2400" b="1">
                <a:solidFill>
                  <a:srgbClr val="3d5567"/>
                </a:solidFill>
                <a:latin typeface="RLSRQR+Arial-BoldMT"/>
                <a:cs typeface="RLSRQR+Arial-BoldMT"/>
              </a:rPr>
              <a:t> </a:t>
            </a:r>
            <a:r>
              <a:rPr dirty="0" sz="2400" b="1">
                <a:solidFill>
                  <a:srgbClr val="3d5567"/>
                </a:solidFill>
                <a:latin typeface="RLSRQR+Arial-BoldMT"/>
                <a:cs typeface="RLSRQR+Arial-BoldMT"/>
              </a:rPr>
              <a:t>Lisgarten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41797" y="4207450"/>
            <a:ext cx="7566772" cy="8421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93359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Lead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Governor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and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Public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Governor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for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Ashland,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Bletchley,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Denbigh,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Eaton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Manor,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Fenny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Stratford,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Mount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Farm,</a:t>
            </a:r>
          </a:p>
          <a:p>
            <a:pPr marL="2002401" marR="0">
              <a:lnSpc>
                <a:spcPts val="201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Simpson,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Water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Eaton,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1800">
                <a:solidFill>
                  <a:srgbClr val="3d5567"/>
                </a:solidFill>
                <a:latin typeface="AFLGMR+ArialMT"/>
                <a:cs typeface="AFLGMR+ArialMT"/>
              </a:rPr>
              <a:t>Whaddon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771632" y="5401284"/>
            <a:ext cx="4672634" cy="7443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Milton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Keynes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University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Hospital</a:t>
            </a:r>
          </a:p>
          <a:p>
            <a:pPr marL="752574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NHS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Foundation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 </a:t>
            </a:r>
            <a:r>
              <a:rPr dirty="0" sz="2400">
                <a:solidFill>
                  <a:srgbClr val="3d5567"/>
                </a:solidFill>
                <a:latin typeface="AFLGMR+ArialMT"/>
                <a:cs typeface="AFLGMR+ArialMT"/>
              </a:rPr>
              <a:t>Trust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768850" y="1000235"/>
            <a:ext cx="2804352" cy="393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7030a0"/>
                </a:solidFill>
                <a:latin typeface="Calibri"/>
                <a:cs typeface="Calibri"/>
              </a:rPr>
              <a:t>Come</a:t>
            </a:r>
            <a:r>
              <a:rPr dirty="0" sz="2800" spc="-67" b="1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dirty="0" sz="2800" b="1">
                <a:solidFill>
                  <a:srgbClr val="7030a0"/>
                </a:solidFill>
                <a:latin typeface="Calibri"/>
                <a:cs typeface="Calibri"/>
              </a:rPr>
              <a:t>and</a:t>
            </a:r>
            <a:r>
              <a:rPr dirty="0" sz="2800" spc="-67" b="1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dirty="0" sz="2800" b="1">
                <a:solidFill>
                  <a:srgbClr val="7030a0"/>
                </a:solidFill>
                <a:latin typeface="Calibri"/>
                <a:cs typeface="Calibri"/>
              </a:rPr>
              <a:t>join</a:t>
            </a:r>
            <a:r>
              <a:rPr dirty="0" sz="2800" spc="-67" b="1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dirty="0" sz="2800" b="1">
                <a:solidFill>
                  <a:srgbClr val="7030a0"/>
                </a:solidFill>
                <a:latin typeface="Calibri"/>
                <a:cs typeface="Calibri"/>
              </a:rPr>
              <a:t>us!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749040" y="5620900"/>
            <a:ext cx="4888931" cy="435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Our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 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hospital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 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is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 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here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 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for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 </a:t>
            </a:r>
            <a:r>
              <a:rPr dirty="0" sz="2800" b="1">
                <a:solidFill>
                  <a:srgbClr val="7030a0"/>
                </a:solidFill>
                <a:latin typeface="RLSRQR+Arial-BoldMT"/>
                <a:cs typeface="RLSRQR+Arial-BoldMT"/>
              </a:rPr>
              <a:t>you.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33639" y="770770"/>
            <a:ext cx="4284966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Our</a:t>
            </a:r>
            <a:r>
              <a:rPr dirty="0" sz="3200" spc="-77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Council</a:t>
            </a:r>
            <a:r>
              <a:rPr dirty="0" sz="3200" spc="-77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of</a:t>
            </a:r>
            <a:r>
              <a:rPr dirty="0" sz="3200" spc="-77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Governors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03709" y="1580112"/>
            <a:ext cx="8073708" cy="40792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400" spc="97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Council</a:t>
            </a:r>
            <a:r>
              <a:rPr dirty="0" sz="1400" spc="99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400" spc="8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Governors</a:t>
            </a:r>
            <a:r>
              <a:rPr dirty="0" sz="1400" spc="6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400" spc="93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made</a:t>
            </a:r>
            <a:r>
              <a:rPr dirty="0" sz="1400" spc="9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up</a:t>
            </a:r>
            <a:r>
              <a:rPr dirty="0" sz="1400" spc="89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400" spc="8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different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types</a:t>
            </a:r>
            <a:r>
              <a:rPr dirty="0" sz="1400" spc="108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400" spc="8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governors</a:t>
            </a:r>
            <a:r>
              <a:rPr dirty="0" sz="1400" spc="5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who</a:t>
            </a:r>
            <a:r>
              <a:rPr dirty="0" sz="1400" spc="87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400" spc="7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elected</a:t>
            </a:r>
            <a:r>
              <a:rPr dirty="0" sz="1400" spc="93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dirty="0" sz="1400" spc="8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their</a:t>
            </a:r>
            <a:r>
              <a:rPr dirty="0" sz="1400" spc="103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members</a:t>
            </a:r>
            <a:r>
              <a:rPr dirty="0" sz="1400" spc="67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400"/>
              </a:lnSpc>
              <a:spcBef>
                <a:spcPts val="11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direct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representatives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our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patients,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their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families,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staff,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members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public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local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organisations.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921014" y="2405079"/>
            <a:ext cx="2530498" cy="4292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currently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dirty="0" sz="1400" spc="-8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0000"/>
                </a:solidFill>
                <a:latin typeface="Calibri"/>
                <a:cs typeface="Calibri"/>
              </a:rPr>
              <a:t>24</a:t>
            </a:r>
            <a:r>
              <a:rPr dirty="0" sz="14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Governors,</a:t>
            </a:r>
          </a:p>
          <a:p>
            <a:pPr marL="0" marR="0">
              <a:lnSpc>
                <a:spcPts val="1400"/>
              </a:lnSpc>
              <a:spcBef>
                <a:spcPts val="27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comprising: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226526" y="2398136"/>
            <a:ext cx="1602201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14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Public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Governors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31659" y="2413787"/>
            <a:ext cx="1411954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Governors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407479" y="2826128"/>
            <a:ext cx="207978" cy="2154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750379" y="2855540"/>
            <a:ext cx="1105721" cy="6294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Caroline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Kintu</a:t>
            </a:r>
          </a:p>
          <a:p>
            <a:pPr marL="0" marR="0">
              <a:lnSpc>
                <a:spcPts val="1200"/>
              </a:lnSpc>
              <a:spcBef>
                <a:spcPts val="52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Dr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Hany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Eldeeb</a:t>
            </a:r>
          </a:p>
          <a:p>
            <a:pPr marL="0" marR="0">
              <a:lnSpc>
                <a:spcPts val="1200"/>
              </a:lnSpc>
              <a:spcBef>
                <a:spcPts val="57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Tracy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Rea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45226" y="2857584"/>
            <a:ext cx="207978" cy="15870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6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1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6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1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6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430976" y="2886996"/>
            <a:ext cx="1109161" cy="156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Babs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Lisgarten</a:t>
            </a:r>
          </a:p>
          <a:p>
            <a:pPr marL="0" marR="0">
              <a:lnSpc>
                <a:spcPts val="1200"/>
              </a:lnSpc>
              <a:spcBef>
                <a:spcPts val="96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William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Butler</a:t>
            </a:r>
          </a:p>
          <a:p>
            <a:pPr marL="0" marR="0">
              <a:lnSpc>
                <a:spcPts val="1200"/>
              </a:lnSpc>
              <a:spcBef>
                <a:spcPts val="91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Andrea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Vincent</a:t>
            </a:r>
          </a:p>
          <a:p>
            <a:pPr marL="0" marR="0">
              <a:lnSpc>
                <a:spcPts val="1200"/>
              </a:lnSpc>
              <a:spcBef>
                <a:spcPts val="959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Kathryn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Jaitly</a:t>
            </a:r>
          </a:p>
          <a:p>
            <a:pPr marL="0" marR="0">
              <a:lnSpc>
                <a:spcPts val="1200"/>
              </a:lnSpc>
              <a:spcBef>
                <a:spcPts val="91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Dianna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Moylan</a:t>
            </a:r>
          </a:p>
          <a:p>
            <a:pPr marL="0" marR="0">
              <a:lnSpc>
                <a:spcPts val="1200"/>
              </a:lnSpc>
              <a:spcBef>
                <a:spcPts val="96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Christine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640709" y="2857584"/>
            <a:ext cx="207978" cy="2154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926459" y="2886996"/>
            <a:ext cx="794078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Lesley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Bell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921014" y="3011803"/>
            <a:ext cx="216870" cy="243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206758" y="3045159"/>
            <a:ext cx="2052363" cy="642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14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public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governors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8</a:t>
            </a:r>
          </a:p>
          <a:p>
            <a:pPr marL="0" marR="0">
              <a:lnSpc>
                <a:spcPts val="1400"/>
              </a:lnSpc>
              <a:spcBef>
                <a:spcPts val="28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constituencies</a:t>
            </a:r>
            <a:r>
              <a:rPr dirty="0" sz="1400" spc="317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(they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must</a:t>
            </a:r>
          </a:p>
          <a:p>
            <a:pPr marL="0" marR="0">
              <a:lnSpc>
                <a:spcPts val="1400"/>
              </a:lnSpc>
              <a:spcBef>
                <a:spcPts val="27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always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be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majority)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407479" y="3045584"/>
            <a:ext cx="207978" cy="13127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33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38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33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33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33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640709" y="3131904"/>
            <a:ext cx="207978" cy="15870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6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1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6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1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763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926459" y="3161316"/>
            <a:ext cx="704467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Clare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Hill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926459" y="3435636"/>
            <a:ext cx="988083" cy="12877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Andy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Forbes</a:t>
            </a:r>
          </a:p>
          <a:p>
            <a:pPr marL="0" marR="0">
              <a:lnSpc>
                <a:spcPts val="1200"/>
              </a:lnSpc>
              <a:spcBef>
                <a:spcPts val="959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John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Garner</a:t>
            </a:r>
          </a:p>
          <a:p>
            <a:pPr marL="0" marR="0">
              <a:lnSpc>
                <a:spcPts val="1200"/>
              </a:lnSpc>
              <a:spcBef>
                <a:spcPts val="91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Tom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Daffurn</a:t>
            </a:r>
          </a:p>
          <a:p>
            <a:pPr marL="0" marR="0">
              <a:lnSpc>
                <a:spcPts val="1200"/>
              </a:lnSpc>
              <a:spcBef>
                <a:spcPts val="96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Rachel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Medill</a:t>
            </a:r>
          </a:p>
          <a:p>
            <a:pPr marL="0" marR="0">
              <a:lnSpc>
                <a:spcPts val="1200"/>
              </a:lnSpc>
              <a:spcBef>
                <a:spcPts val="91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Ken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Rowe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8750379" y="3513908"/>
            <a:ext cx="1071926" cy="84886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Yolanda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Potter</a:t>
            </a:r>
          </a:p>
          <a:p>
            <a:pPr marL="0" marR="0">
              <a:lnSpc>
                <a:spcPts val="1200"/>
              </a:lnSpc>
              <a:spcBef>
                <a:spcPts val="52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Emma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Isted</a:t>
            </a:r>
          </a:p>
          <a:p>
            <a:pPr marL="0" marR="0">
              <a:lnSpc>
                <a:spcPts val="1200"/>
              </a:lnSpc>
              <a:spcBef>
                <a:spcPts val="578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Pirran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Salter</a:t>
            </a:r>
          </a:p>
          <a:p>
            <a:pPr marL="0" marR="0">
              <a:lnSpc>
                <a:spcPts val="1200"/>
              </a:lnSpc>
              <a:spcBef>
                <a:spcPts val="52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Stevie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Jones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921014" y="3865243"/>
            <a:ext cx="216870" cy="670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619"/>
              </a:lnSpc>
              <a:spcBef>
                <a:spcPts val="1790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206758" y="3898600"/>
            <a:ext cx="1371416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7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staff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governors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206758" y="4325320"/>
            <a:ext cx="1833945" cy="429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3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appointed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governors,</a:t>
            </a:r>
          </a:p>
          <a:p>
            <a:pPr marL="0" marR="0">
              <a:lnSpc>
                <a:spcPts val="1400"/>
              </a:lnSpc>
              <a:spcBef>
                <a:spcPts val="28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including: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430976" y="4532916"/>
            <a:ext cx="80895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Thompson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430790" y="4659545"/>
            <a:ext cx="1835653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Appointed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Governors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2378202" y="4719852"/>
            <a:ext cx="1875726" cy="11015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LJQNNH+Wingdings-Regular"/>
                <a:cs typeface="LJQNNH+Wingdings-Regular"/>
              </a:rPr>
              <a:t>ü</a:t>
            </a:r>
            <a:r>
              <a:rPr dirty="0" sz="1450" spc="7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Healthwatch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Milton</a:t>
            </a:r>
          </a:p>
          <a:p>
            <a:pPr marL="285743" marR="0">
              <a:lnSpc>
                <a:spcPts val="1400"/>
              </a:lnSpc>
              <a:spcBef>
                <a:spcPts val="27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Keynes</a:t>
            </a:r>
          </a:p>
          <a:p>
            <a:pPr marL="0" marR="0">
              <a:lnSpc>
                <a:spcPts val="1609"/>
              </a:lnSpc>
              <a:spcBef>
                <a:spcPts val="26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LJQNNH+Wingdings-Regular"/>
                <a:cs typeface="LJQNNH+Wingdings-Regular"/>
              </a:rPr>
              <a:t>ü</a:t>
            </a:r>
            <a:r>
              <a:rPr dirty="0" sz="1450" spc="7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Milton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Keynes</a:t>
            </a:r>
          </a:p>
          <a:p>
            <a:pPr marL="285743" marR="0">
              <a:lnSpc>
                <a:spcPts val="1400"/>
              </a:lnSpc>
              <a:spcBef>
                <a:spcPts val="28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Business</a:t>
            </a:r>
          </a:p>
          <a:p>
            <a:pPr marL="285743" marR="0">
              <a:lnSpc>
                <a:spcPts val="1400"/>
              </a:lnSpc>
              <a:spcBef>
                <a:spcPts val="27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representation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145226" y="4777824"/>
            <a:ext cx="207978" cy="2154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5430976" y="4807236"/>
            <a:ext cx="975114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Shirley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Moon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8407479" y="5087326"/>
            <a:ext cx="207978" cy="2154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8750379" y="5116738"/>
            <a:ext cx="707603" cy="373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Maxine</a:t>
            </a:r>
          </a:p>
          <a:p>
            <a:pPr marL="0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Taffetani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8407479" y="5489662"/>
            <a:ext cx="207978" cy="4349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396"/>
              </a:lnSpc>
              <a:spcBef>
                <a:spcPts val="33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8750379" y="5519074"/>
            <a:ext cx="1075394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Nicholas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Mann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8750379" y="5738530"/>
            <a:ext cx="1144990" cy="373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Councillor</a:t>
            </a:r>
            <a:r>
              <a:rPr dirty="0" sz="1200" spc="10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Keith</a:t>
            </a:r>
          </a:p>
          <a:p>
            <a:pPr marL="0" marR="0">
              <a:lnSpc>
                <a:spcPts val="1200"/>
              </a:lnSpc>
              <a:spcBef>
                <a:spcPts val="24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alibri"/>
                <a:cs typeface="Calibri"/>
              </a:rPr>
              <a:t>McLean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378202" y="5786653"/>
            <a:ext cx="2042165" cy="2480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LJQNNH+Wingdings-Regular"/>
                <a:cs typeface="LJQNNH+Wingdings-Regular"/>
              </a:rPr>
              <a:t>ü</a:t>
            </a:r>
            <a:r>
              <a:rPr dirty="0" sz="1450" spc="7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Milton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Keynes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0000"/>
                </a:solidFill>
                <a:latin typeface="Calibri"/>
                <a:cs typeface="Calibri"/>
              </a:rPr>
              <a:t>Council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009564" y="6145003"/>
            <a:ext cx="8377423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We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welcome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our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new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Governors.</a:t>
            </a:r>
            <a:r>
              <a:rPr dirty="0" sz="1200" spc="33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All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our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Governors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are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volunteers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and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unpaid,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thus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ensuring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our</a:t>
            </a:r>
            <a:r>
              <a:rPr dirty="0" sz="1200" b="1">
                <a:solidFill>
                  <a:srgbClr val="000000"/>
                </a:solidFill>
                <a:latin typeface="RLSRQR+Arial-BoldMT"/>
                <a:cs typeface="RLSRQR+Arial-BoldMT"/>
              </a:rPr>
              <a:t> </a:t>
            </a:r>
            <a:r>
              <a:rPr dirty="0" sz="1200" spc="12" b="1">
                <a:solidFill>
                  <a:srgbClr val="000000"/>
                </a:solidFill>
                <a:latin typeface="RLSRQR+Arial-BoldMT"/>
                <a:cs typeface="RLSRQR+Arial-BoldMT"/>
              </a:rPr>
              <a:t>independence</a:t>
            </a:r>
            <a:r>
              <a:rPr dirty="0" sz="1400" b="1">
                <a:solidFill>
                  <a:srgbClr val="000000"/>
                </a:solidFill>
                <a:latin typeface="RLSRQR+Arial-BoldMT"/>
                <a:cs typeface="RLSRQR+Arial-BoldMT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86534" y="659539"/>
            <a:ext cx="4588125" cy="393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7030a0"/>
                </a:solidFill>
                <a:latin typeface="NNVBWQ+Calibri-Light,Bold"/>
                <a:cs typeface="NNVBWQ+Calibri-Light,Bold"/>
              </a:rPr>
              <a:t>Our</a:t>
            </a:r>
            <a:r>
              <a:rPr dirty="0" sz="2800" spc="-67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2800">
                <a:solidFill>
                  <a:srgbClr val="7030a0"/>
                </a:solidFill>
                <a:latin typeface="NNVBWQ+Calibri-Light,Bold"/>
                <a:cs typeface="NNVBWQ+Calibri-Light,Bold"/>
              </a:rPr>
              <a:t>Governors</a:t>
            </a:r>
            <a:r>
              <a:rPr dirty="0" sz="2800" spc="-67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2800">
                <a:solidFill>
                  <a:srgbClr val="7030a0"/>
                </a:solidFill>
                <a:latin typeface="NNVBWQ+Calibri-Light,Bold"/>
                <a:cs typeface="NNVBWQ+Calibri-Light,Bold"/>
              </a:rPr>
              <a:t>by</a:t>
            </a:r>
            <a:r>
              <a:rPr dirty="0" sz="2800" spc="-67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2800">
                <a:solidFill>
                  <a:srgbClr val="7030a0"/>
                </a:solidFill>
                <a:latin typeface="NNVBWQ+Calibri-Light,Bold"/>
                <a:cs typeface="NNVBWQ+Calibri-Light,Bold"/>
              </a:rPr>
              <a:t>constituency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52561" y="1322225"/>
            <a:ext cx="758062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Governors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516175" y="1322225"/>
            <a:ext cx="908198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Constituency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12111" y="1591933"/>
            <a:ext cx="56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PUBLIC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652486" y="1591933"/>
            <a:ext cx="196102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Babs</a:t>
            </a:r>
            <a:r>
              <a:rPr dirty="0" sz="1100" spc="-2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Lisgarten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(Lead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Governor)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009689" y="1701053"/>
            <a:ext cx="378213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Bletchley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&amp;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Fenny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Stratford,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Denbigh,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Eaton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Manor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&amp;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Whaddon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955699" y="1802296"/>
            <a:ext cx="1350578" cy="12722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7975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Ken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Rowe</a:t>
            </a:r>
          </a:p>
          <a:p>
            <a:pPr marL="180181" marR="0">
              <a:lnSpc>
                <a:spcPts val="1100"/>
              </a:lnSpc>
              <a:spcBef>
                <a:spcPts val="374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William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Butler</a:t>
            </a:r>
          </a:p>
          <a:p>
            <a:pPr marL="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Andrea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Vincent</a:t>
            </a:r>
            <a:r>
              <a:rPr dirty="0" sz="1100" spc="-2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MBE</a:t>
            </a:r>
          </a:p>
          <a:p>
            <a:pPr marL="203200" marR="0">
              <a:lnSpc>
                <a:spcPts val="1100"/>
              </a:lnSpc>
              <a:spcBef>
                <a:spcPts val="331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Kathryn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Jaitly</a:t>
            </a:r>
          </a:p>
          <a:p>
            <a:pPr marL="17462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Christine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Thompson</a:t>
            </a:r>
          </a:p>
          <a:p>
            <a:pPr marL="211137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Shirley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Moon</a:t>
            </a:r>
          </a:p>
          <a:p>
            <a:pPr marL="296068" marR="0">
              <a:lnSpc>
                <a:spcPts val="1100"/>
              </a:lnSpc>
              <a:spcBef>
                <a:spcPts val="374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Lesley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Bell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009689" y="2080469"/>
            <a:ext cx="2414504" cy="448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Emerson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Valley,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Furzton,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Loughton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Park</a:t>
            </a:r>
          </a:p>
          <a:p>
            <a:pPr marL="0" marR="0">
              <a:lnSpc>
                <a:spcPts val="1100"/>
              </a:lnSpc>
              <a:spcBef>
                <a:spcPts val="1028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Linford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South,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Bradwell,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Campbell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Park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009689" y="2623766"/>
            <a:ext cx="30594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Hanslope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Park,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Olney,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Sherington,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Newport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Pagnell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009689" y="3000891"/>
            <a:ext cx="3079448" cy="9283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Walton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Park,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Danesborough,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Middleton,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Woughton</a:t>
            </a:r>
          </a:p>
          <a:p>
            <a:pPr marL="0" marR="0">
              <a:lnSpc>
                <a:spcPts val="1100"/>
              </a:lnSpc>
              <a:spcBef>
                <a:spcPts val="1838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Stantonbury,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Stony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Stratford,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Wolverton</a:t>
            </a:r>
          </a:p>
          <a:p>
            <a:pPr marL="0" marR="0">
              <a:lnSpc>
                <a:spcPts val="1100"/>
              </a:lnSpc>
              <a:spcBef>
                <a:spcPts val="1871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Outer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catchment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area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93042" y="3076142"/>
            <a:ext cx="67160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Clare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Hill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066824" y="3284390"/>
            <a:ext cx="1129572" cy="536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793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Andy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Forbes</a:t>
            </a:r>
          </a:p>
          <a:p>
            <a:pPr marL="243681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VACANT</a:t>
            </a:r>
          </a:p>
          <a:p>
            <a:pPr marL="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John</a:t>
            </a:r>
            <a:r>
              <a:rPr dirty="0" sz="1100" spc="-2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Garner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OBE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009674" y="3859788"/>
            <a:ext cx="1239097" cy="8952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780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Tom</a:t>
            </a:r>
            <a:r>
              <a:rPr dirty="0" sz="1100" spc="-2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Daffurn</a:t>
            </a:r>
          </a:p>
          <a:p>
            <a:pPr marL="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Rachel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Medill</a:t>
            </a:r>
            <a:r>
              <a:rPr dirty="0" sz="1100" spc="-2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MBE</a:t>
            </a:r>
          </a:p>
          <a:p>
            <a:pPr marL="99218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Dr</a:t>
            </a:r>
            <a:r>
              <a:rPr dirty="0" sz="1100" spc="-2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Hany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Eldeeb</a:t>
            </a:r>
          </a:p>
          <a:p>
            <a:pPr marL="13335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Caroline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Kintu</a:t>
            </a:r>
          </a:p>
          <a:p>
            <a:pPr marL="263525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Tracy</a:t>
            </a:r>
            <a:r>
              <a:rPr dirty="0" sz="1100" spc="-2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Rea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009689" y="4039163"/>
            <a:ext cx="1334417" cy="35717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Extended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area</a:t>
            </a:r>
          </a:p>
          <a:p>
            <a:pPr marL="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Doctors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Dentists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412111" y="4218538"/>
            <a:ext cx="5004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009689" y="4487600"/>
            <a:ext cx="13633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Nurses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Midwives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120799" y="4794739"/>
            <a:ext cx="101916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Yolanda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Potter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009689" y="4794739"/>
            <a:ext cx="3147302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Scientists,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technicians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allied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professionals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059680" y="5012190"/>
            <a:ext cx="1141420" cy="10776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3193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Emma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Isted</a:t>
            </a:r>
          </a:p>
          <a:p>
            <a:pPr marL="13970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Stevie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Jones</a:t>
            </a:r>
          </a:p>
          <a:p>
            <a:pPr marL="134143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Pirran</a:t>
            </a:r>
            <a:r>
              <a:rPr dirty="0" sz="1100" spc="-2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Salter</a:t>
            </a:r>
          </a:p>
          <a:p>
            <a:pPr marL="61912" marR="0">
              <a:lnSpc>
                <a:spcPts val="1100"/>
              </a:lnSpc>
              <a:spcBef>
                <a:spcPts val="386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Nicholas</a:t>
            </a:r>
            <a:r>
              <a:rPr dirty="0" sz="1100" spc="-2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Mann</a:t>
            </a:r>
          </a:p>
          <a:p>
            <a:pPr marL="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Maxine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Taffetani</a:t>
            </a:r>
          </a:p>
          <a:p>
            <a:pPr marL="250825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VACANT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009689" y="5103384"/>
            <a:ext cx="3858292" cy="35717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Non-clinical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staff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groups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eg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admin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&amp;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clerical,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estates,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finance,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HR,</a:t>
            </a:r>
          </a:p>
          <a:p>
            <a:pPr marL="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management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412111" y="5553327"/>
            <a:ext cx="83486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APPOINTED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009689" y="5553327"/>
            <a:ext cx="1955384" cy="536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Milton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Keynes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Business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Leaders</a:t>
            </a:r>
          </a:p>
          <a:p>
            <a:pPr marL="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Healthwatch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Milton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Keynes</a:t>
            </a:r>
          </a:p>
          <a:p>
            <a:pPr marL="0" marR="0">
              <a:lnSpc>
                <a:spcPts val="1100"/>
              </a:lnSpc>
              <a:spcBef>
                <a:spcPts val="312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Community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group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159692" y="6091451"/>
            <a:ext cx="941512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Keith</a:t>
            </a:r>
            <a:r>
              <a:rPr dirty="0" sz="1100" spc="-2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McLean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009689" y="6091451"/>
            <a:ext cx="1412702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Milton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Keynes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0000"/>
                </a:solidFill>
                <a:latin typeface="Calibri"/>
                <a:cs typeface="Calibri"/>
              </a:rPr>
              <a:t>Council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144639" y="1012199"/>
            <a:ext cx="6071501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NNVBWQ+Calibri-Light,Bold"/>
                <a:cs typeface="NNVBWQ+Calibri-Light,Bold"/>
              </a:rPr>
              <a:t>The</a:t>
            </a:r>
            <a:r>
              <a:rPr dirty="0" sz="3200" spc="-75">
                <a:solidFill>
                  <a:srgbClr val="00000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000000"/>
                </a:solidFill>
                <a:latin typeface="NNVBWQ+Calibri-Light,Bold"/>
                <a:cs typeface="NNVBWQ+Calibri-Light,Bold"/>
              </a:rPr>
              <a:t>role</a:t>
            </a:r>
            <a:r>
              <a:rPr dirty="0" sz="3200" spc="-75">
                <a:solidFill>
                  <a:srgbClr val="00000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000000"/>
                </a:solidFill>
                <a:latin typeface="NNVBWQ+Calibri-Light,Bold"/>
                <a:cs typeface="NNVBWQ+Calibri-Light,Bold"/>
              </a:rPr>
              <a:t>of</a:t>
            </a:r>
            <a:r>
              <a:rPr dirty="0" sz="3200" spc="-77">
                <a:solidFill>
                  <a:srgbClr val="00000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000000"/>
                </a:solidFill>
                <a:latin typeface="NNVBWQ+Calibri-Light,Bold"/>
                <a:cs typeface="NNVBWQ+Calibri-Light,Bold"/>
              </a:rPr>
              <a:t>the</a:t>
            </a:r>
            <a:r>
              <a:rPr dirty="0" sz="3200" spc="-75">
                <a:solidFill>
                  <a:srgbClr val="00000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000000"/>
                </a:solidFill>
                <a:latin typeface="NNVBWQ+Calibri-Light,Bold"/>
                <a:cs typeface="NNVBWQ+Calibri-Light,Bold"/>
              </a:rPr>
              <a:t>Council</a:t>
            </a:r>
            <a:r>
              <a:rPr dirty="0" sz="3200" spc="-77">
                <a:solidFill>
                  <a:srgbClr val="00000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000000"/>
                </a:solidFill>
                <a:latin typeface="NNVBWQ+Calibri-Light,Bold"/>
                <a:cs typeface="NNVBWQ+Calibri-Light,Bold"/>
              </a:rPr>
              <a:t>of</a:t>
            </a:r>
            <a:r>
              <a:rPr dirty="0" sz="3200" spc="-77">
                <a:solidFill>
                  <a:srgbClr val="00000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000000"/>
                </a:solidFill>
                <a:latin typeface="NNVBWQ+Calibri-Light,Bold"/>
                <a:cs typeface="NNVBWQ+Calibri-Light,Bold"/>
              </a:rPr>
              <a:t>Governors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82984" y="1882644"/>
            <a:ext cx="8176660" cy="3372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050" spc="513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Council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Governors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authorised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statute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discharge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these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duties: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25917" y="2621784"/>
            <a:ext cx="7249940" cy="223720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Be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independent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Board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Directors.</a:t>
            </a:r>
          </a:p>
          <a:p>
            <a:pPr marL="0" marR="0">
              <a:lnSpc>
                <a:spcPts val="2290"/>
              </a:lnSpc>
              <a:spcBef>
                <a:spcPts val="304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hold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Non-Executive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Directors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account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</a:p>
          <a:p>
            <a:pPr marL="342891" marR="0">
              <a:lnSpc>
                <a:spcPts val="2000"/>
              </a:lnSpc>
              <a:spcBef>
                <a:spcPts val="11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performance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board.</a:t>
            </a:r>
          </a:p>
          <a:p>
            <a:pPr marL="0" marR="0">
              <a:lnSpc>
                <a:spcPts val="2290"/>
              </a:lnSpc>
              <a:spcBef>
                <a:spcPts val="304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represent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interests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general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public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including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patients</a:t>
            </a:r>
          </a:p>
          <a:p>
            <a:pPr marL="342891" marR="0">
              <a:lnSpc>
                <a:spcPts val="2000"/>
              </a:lnSpc>
              <a:spcBef>
                <a:spcPts val="159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members.</a:t>
            </a:r>
          </a:p>
          <a:p>
            <a:pPr marL="0" marR="0">
              <a:lnSpc>
                <a:spcPts val="2290"/>
              </a:lnSpc>
              <a:spcBef>
                <a:spcPts val="304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agree/approve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certain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large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transactions.</a:t>
            </a:r>
          </a:p>
          <a:p>
            <a:pPr marL="0" marR="0">
              <a:lnSpc>
                <a:spcPts val="2290"/>
              </a:lnSpc>
              <a:spcBef>
                <a:spcPts val="304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appoint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Trust’s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auditors.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825917" y="4859523"/>
            <a:ext cx="7296027" cy="6116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appoint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Non-Executive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Directors,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including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Chair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agree</a:t>
            </a:r>
          </a:p>
          <a:p>
            <a:pPr marL="342891" marR="0">
              <a:lnSpc>
                <a:spcPts val="2000"/>
              </a:lnSpc>
              <a:spcBef>
                <a:spcPts val="16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remuneration.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647009" y="589796"/>
            <a:ext cx="3106816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Working</a:t>
            </a:r>
            <a:r>
              <a:rPr dirty="0" sz="3200" spc="-76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Together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69896" y="2108415"/>
            <a:ext cx="2060821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Governors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observe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Trust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51563" y="2337015"/>
            <a:ext cx="2087573" cy="1143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7831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Board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assurance</a:t>
            </a:r>
          </a:p>
          <a:p>
            <a:pPr marL="0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committee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meetings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  <a:p>
            <a:pPr marL="65933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feedback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sessions</a:t>
            </a:r>
          </a:p>
          <a:p>
            <a:pPr marL="212033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Non-Executive</a:t>
            </a:r>
          </a:p>
          <a:p>
            <a:pPr marL="611758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Directors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314478" y="2453419"/>
            <a:ext cx="2043514" cy="685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Non–executive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directors</a:t>
            </a:r>
          </a:p>
          <a:p>
            <a:pPr marL="44462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attend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every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Council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of</a:t>
            </a:r>
          </a:p>
          <a:p>
            <a:pPr marL="172591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Governors’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meeting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460329" y="4725878"/>
            <a:ext cx="2313424" cy="685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51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Governors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open</a:t>
            </a:r>
          </a:p>
          <a:p>
            <a:pPr marL="0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invitation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attend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Trust</a:t>
            </a:r>
          </a:p>
          <a:p>
            <a:pPr marL="456465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Board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meetings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311701" y="4725878"/>
            <a:ext cx="2043514" cy="685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Non–executive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directors</a:t>
            </a:r>
          </a:p>
          <a:p>
            <a:pPr marL="44462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attend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every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Council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of</a:t>
            </a:r>
          </a:p>
          <a:p>
            <a:pPr marL="172591" marR="0">
              <a:lnSpc>
                <a:spcPts val="1500"/>
              </a:lnSpc>
              <a:spcBef>
                <a:spcPts val="30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Governors’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ffffff"/>
                </a:solidFill>
                <a:latin typeface="Calibri"/>
                <a:cs typeface="Calibri"/>
              </a:rPr>
              <a:t>meeting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34432" y="914541"/>
            <a:ext cx="5885230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What</a:t>
            </a:r>
            <a:r>
              <a:rPr dirty="0" sz="3200" spc="-76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have</a:t>
            </a:r>
            <a:r>
              <a:rPr dirty="0" sz="3200" spc="-74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we</a:t>
            </a:r>
            <a:r>
              <a:rPr dirty="0" sz="3200" spc="-74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done</a:t>
            </a:r>
            <a:r>
              <a:rPr dirty="0" sz="3200" spc="-75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in</a:t>
            </a:r>
            <a:r>
              <a:rPr dirty="0" sz="3200" spc="-76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2022/2023?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5839" y="1564972"/>
            <a:ext cx="225762" cy="182363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2278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2278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2278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48730" y="1602272"/>
            <a:ext cx="4409934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Council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formally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meets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4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times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during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year.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48730" y="2119416"/>
            <a:ext cx="9803884" cy="7584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also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regular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Informal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meetings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Chair.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Chair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Lead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Governor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also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one-to-one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meetings.</a:t>
            </a:r>
          </a:p>
          <a:p>
            <a:pPr marL="0" marR="0">
              <a:lnSpc>
                <a:spcPts val="1600"/>
              </a:lnSpc>
              <a:spcBef>
                <a:spcPts val="2472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Council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Governors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responsible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appointment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Chair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Board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Non-Executive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Directors.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48730" y="3153704"/>
            <a:ext cx="9787821" cy="436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Appointments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Committee,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which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chair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Lead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Governor,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appointed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our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new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Non-Executive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Directors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Associate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Non-Executive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Directors.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05839" y="3828620"/>
            <a:ext cx="225762" cy="272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48730" y="3865920"/>
            <a:ext cx="9630365" cy="436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Council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Governors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monitored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Trust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governance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issues,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received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range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reports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finance,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performance,</a:t>
            </a:r>
          </a:p>
          <a:p>
            <a:pPr marL="0" marR="0">
              <a:lnSpc>
                <a:spcPts val="1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quality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workforce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empowered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provide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scrutiny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challenge.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05839" y="4667836"/>
            <a:ext cx="225762" cy="156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3278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3278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348730" y="4705136"/>
            <a:ext cx="294059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Appointed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new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External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Auditors.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348730" y="5349280"/>
            <a:ext cx="348822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Reviewed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updated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Constitution.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348730" y="5993425"/>
            <a:ext cx="765747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Received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reviewed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formal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reports,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including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2022/23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Annual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Report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Accounts.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42370" y="589796"/>
            <a:ext cx="4269523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Other</a:t>
            </a:r>
            <a:r>
              <a:rPr dirty="0" sz="3200" spc="-77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Governor</a:t>
            </a:r>
            <a:r>
              <a:rPr dirty="0" sz="3200" spc="-77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activities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04663" y="1315034"/>
            <a:ext cx="2518781" cy="27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1650" spc="763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Council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Governors: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104663" y="1661490"/>
            <a:ext cx="225762" cy="272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47554" y="1698790"/>
            <a:ext cx="7706667" cy="460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Attended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over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dozen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public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events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engage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public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signing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up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members,</a:t>
            </a:r>
          </a:p>
          <a:p>
            <a:pPr marL="0" marR="0">
              <a:lnSpc>
                <a:spcPts val="1600"/>
              </a:lnSpc>
              <a:spcBef>
                <a:spcPts val="127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listening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people’s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feedback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promoting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Governor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role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(see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photos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below).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104663" y="2227402"/>
            <a:ext cx="225762" cy="9651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934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884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447554" y="2264702"/>
            <a:ext cx="339617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Participated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MKUH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Staff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Awards.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447554" y="2611159"/>
            <a:ext cx="413561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Observed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Trust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Board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Committee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meetings.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447554" y="2957614"/>
            <a:ext cx="7551486" cy="4607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Continued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increase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their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engagement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activities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further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increase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feedback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</a:p>
          <a:p>
            <a:pPr marL="1696313" marR="0">
              <a:lnSpc>
                <a:spcPts val="1600"/>
              </a:lnSpc>
              <a:spcBef>
                <a:spcPts val="128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nd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</a:t>
            </a:r>
            <a:r>
              <a:rPr dirty="0" sz="1600" spc="25336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42731" y="846001"/>
            <a:ext cx="1683524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We</a:t>
            </a:r>
            <a:r>
              <a:rPr dirty="0" sz="3200" spc="-74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listen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00979" y="5162140"/>
            <a:ext cx="8370476" cy="8859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050" spc="513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would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love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hear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you.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If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you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any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comments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or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would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like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</a:p>
          <a:p>
            <a:pPr marL="228600" marR="0">
              <a:lnSpc>
                <a:spcPts val="2000"/>
              </a:lnSpc>
              <a:spcBef>
                <a:spcPts val="16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share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experience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services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hospital,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do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please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contact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me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or</a:t>
            </a:r>
          </a:p>
          <a:p>
            <a:pPr marL="228600" marR="0">
              <a:lnSpc>
                <a:spcPts val="2000"/>
              </a:lnSpc>
              <a:spcBef>
                <a:spcPts val="11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local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Governor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via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email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addresses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listed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Trust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website.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620914" y="589796"/>
            <a:ext cx="3144939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Trust</a:t>
            </a:r>
            <a:r>
              <a:rPr dirty="0" sz="3200" spc="-76">
                <a:solidFill>
                  <a:srgbClr val="7030a0"/>
                </a:solidFill>
                <a:latin typeface="NNVBWQ+Calibri-Light,Bold"/>
                <a:cs typeface="NNVBWQ+Calibri-Light,Bold"/>
              </a:rPr>
              <a:t> </a:t>
            </a:r>
            <a:r>
              <a:rPr dirty="0" sz="3200">
                <a:solidFill>
                  <a:srgbClr val="7030a0"/>
                </a:solidFill>
                <a:latin typeface="NNVBWQ+Calibri-Light,Bold"/>
                <a:cs typeface="NNVBWQ+Calibri-Light,Bold"/>
              </a:rPr>
              <a:t>membership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36880" y="1536190"/>
            <a:ext cx="7169066" cy="725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450" spc="261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As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Governors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represent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patients,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members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</a:p>
          <a:p>
            <a:pPr marL="228600" marR="0">
              <a:lnSpc>
                <a:spcPts val="2400"/>
              </a:lnSpc>
              <a:spcBef>
                <a:spcPts val="192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public.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36880" y="2777742"/>
            <a:ext cx="7504675" cy="7251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450" spc="261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total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membership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now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over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4,900,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comprising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over</a:t>
            </a:r>
          </a:p>
          <a:p>
            <a:pPr marL="228600" marR="0">
              <a:lnSpc>
                <a:spcPts val="2400"/>
              </a:lnSpc>
              <a:spcBef>
                <a:spcPts val="191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1,900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public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members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over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3,000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staff.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236880" y="4019294"/>
            <a:ext cx="7613634" cy="17127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0000"/>
                </a:solidFill>
                <a:latin typeface="AFLGMR+ArialMT"/>
                <a:cs typeface="AFLGMR+ArialMT"/>
              </a:rPr>
              <a:t>•</a:t>
            </a:r>
            <a:r>
              <a:rPr dirty="0" sz="2450" spc="261">
                <a:solidFill>
                  <a:srgbClr val="000000"/>
                </a:solidFill>
                <a:latin typeface="AFLGMR+ArialMT"/>
                <a:cs typeface="AFLGMR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aim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attend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more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events,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increasing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visibility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</a:p>
          <a:p>
            <a:pPr marL="228600" marR="0">
              <a:lnSpc>
                <a:spcPts val="2400"/>
              </a:lnSpc>
              <a:spcBef>
                <a:spcPts val="192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presence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community,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across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diverse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areas.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We</a:t>
            </a:r>
          </a:p>
          <a:p>
            <a:pPr marL="228600" marR="0">
              <a:lnSpc>
                <a:spcPts val="2400"/>
              </a:lnSpc>
              <a:spcBef>
                <a:spcPts val="191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communicate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regularly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though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regular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Membership</a:t>
            </a:r>
          </a:p>
          <a:p>
            <a:pPr marL="228600" marR="0">
              <a:lnSpc>
                <a:spcPts val="2400"/>
              </a:lnSpc>
              <a:spcBef>
                <a:spcPts val="191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newsletters,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aim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engage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more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local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groups</a:t>
            </a:r>
          </a:p>
          <a:p>
            <a:pPr marL="228600" marR="0">
              <a:lnSpc>
                <a:spcPts val="2400"/>
              </a:lnSpc>
              <a:spcBef>
                <a:spcPts val="191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young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people.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2023-10-10T07:54:47-05:00</dcterms:modified>
</cp:coreProperties>
</file>