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312" r:id="rId3"/>
    <p:sldId id="358" r:id="rId4"/>
    <p:sldId id="359" r:id="rId5"/>
    <p:sldId id="361" r:id="rId6"/>
    <p:sldId id="357" r:id="rId7"/>
    <p:sldId id="363" r:id="rId8"/>
    <p:sldId id="388" r:id="rId9"/>
    <p:sldId id="365" r:id="rId10"/>
    <p:sldId id="367" r:id="rId11"/>
    <p:sldId id="379" r:id="rId12"/>
    <p:sldId id="389"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488154-B65A-4E02-96DD-24A68E42D02D}" v="1" dt="2023-10-10T12:45:36.8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gi Straccia" userId="0906e0d7-1d73-4d21-88a1-ce5709ddf46b" providerId="ADAL" clId="{E0488154-B65A-4E02-96DD-24A68E42D02D}"/>
    <pc:docChg chg="addSld modSld">
      <pc:chgData name="Luigi Straccia" userId="0906e0d7-1d73-4d21-88a1-ce5709ddf46b" providerId="ADAL" clId="{E0488154-B65A-4E02-96DD-24A68E42D02D}" dt="2023-10-10T12:45:36.829" v="0"/>
      <pc:docMkLst>
        <pc:docMk/>
      </pc:docMkLst>
      <pc:sldChg chg="add">
        <pc:chgData name="Luigi Straccia" userId="0906e0d7-1d73-4d21-88a1-ce5709ddf46b" providerId="ADAL" clId="{E0488154-B65A-4E02-96DD-24A68E42D02D}" dt="2023-10-10T12:45:36.829" v="0"/>
        <pc:sldMkLst>
          <pc:docMk/>
          <pc:sldMk cId="724875977" sldId="258"/>
        </pc:sldMkLst>
      </pc:sldChg>
      <pc:sldChg chg="add">
        <pc:chgData name="Luigi Straccia" userId="0906e0d7-1d73-4d21-88a1-ce5709ddf46b" providerId="ADAL" clId="{E0488154-B65A-4E02-96DD-24A68E42D02D}" dt="2023-10-10T12:45:36.829" v="0"/>
        <pc:sldMkLst>
          <pc:docMk/>
          <pc:sldMk cId="445638963" sldId="272"/>
        </pc:sldMkLst>
      </pc:sldChg>
      <pc:sldChg chg="add">
        <pc:chgData name="Luigi Straccia" userId="0906e0d7-1d73-4d21-88a1-ce5709ddf46b" providerId="ADAL" clId="{E0488154-B65A-4E02-96DD-24A68E42D02D}" dt="2023-10-10T12:45:36.829" v="0"/>
        <pc:sldMkLst>
          <pc:docMk/>
          <pc:sldMk cId="898843388" sldId="312"/>
        </pc:sldMkLst>
      </pc:sldChg>
      <pc:sldChg chg="add">
        <pc:chgData name="Luigi Straccia" userId="0906e0d7-1d73-4d21-88a1-ce5709ddf46b" providerId="ADAL" clId="{E0488154-B65A-4E02-96DD-24A68E42D02D}" dt="2023-10-10T12:45:36.829" v="0"/>
        <pc:sldMkLst>
          <pc:docMk/>
          <pc:sldMk cId="345260429" sldId="357"/>
        </pc:sldMkLst>
      </pc:sldChg>
      <pc:sldChg chg="add">
        <pc:chgData name="Luigi Straccia" userId="0906e0d7-1d73-4d21-88a1-ce5709ddf46b" providerId="ADAL" clId="{E0488154-B65A-4E02-96DD-24A68E42D02D}" dt="2023-10-10T12:45:36.829" v="0"/>
        <pc:sldMkLst>
          <pc:docMk/>
          <pc:sldMk cId="1530676978" sldId="358"/>
        </pc:sldMkLst>
      </pc:sldChg>
      <pc:sldChg chg="add">
        <pc:chgData name="Luigi Straccia" userId="0906e0d7-1d73-4d21-88a1-ce5709ddf46b" providerId="ADAL" clId="{E0488154-B65A-4E02-96DD-24A68E42D02D}" dt="2023-10-10T12:45:36.829" v="0"/>
        <pc:sldMkLst>
          <pc:docMk/>
          <pc:sldMk cId="3176825784" sldId="359"/>
        </pc:sldMkLst>
      </pc:sldChg>
      <pc:sldChg chg="add">
        <pc:chgData name="Luigi Straccia" userId="0906e0d7-1d73-4d21-88a1-ce5709ddf46b" providerId="ADAL" clId="{E0488154-B65A-4E02-96DD-24A68E42D02D}" dt="2023-10-10T12:45:36.829" v="0"/>
        <pc:sldMkLst>
          <pc:docMk/>
          <pc:sldMk cId="3366572913" sldId="361"/>
        </pc:sldMkLst>
      </pc:sldChg>
      <pc:sldChg chg="add">
        <pc:chgData name="Luigi Straccia" userId="0906e0d7-1d73-4d21-88a1-ce5709ddf46b" providerId="ADAL" clId="{E0488154-B65A-4E02-96DD-24A68E42D02D}" dt="2023-10-10T12:45:36.829" v="0"/>
        <pc:sldMkLst>
          <pc:docMk/>
          <pc:sldMk cId="2082730145" sldId="363"/>
        </pc:sldMkLst>
      </pc:sldChg>
      <pc:sldChg chg="add">
        <pc:chgData name="Luigi Straccia" userId="0906e0d7-1d73-4d21-88a1-ce5709ddf46b" providerId="ADAL" clId="{E0488154-B65A-4E02-96DD-24A68E42D02D}" dt="2023-10-10T12:45:36.829" v="0"/>
        <pc:sldMkLst>
          <pc:docMk/>
          <pc:sldMk cId="3948034437" sldId="365"/>
        </pc:sldMkLst>
      </pc:sldChg>
      <pc:sldChg chg="add">
        <pc:chgData name="Luigi Straccia" userId="0906e0d7-1d73-4d21-88a1-ce5709ddf46b" providerId="ADAL" clId="{E0488154-B65A-4E02-96DD-24A68E42D02D}" dt="2023-10-10T12:45:36.829" v="0"/>
        <pc:sldMkLst>
          <pc:docMk/>
          <pc:sldMk cId="461818774" sldId="367"/>
        </pc:sldMkLst>
      </pc:sldChg>
      <pc:sldChg chg="add">
        <pc:chgData name="Luigi Straccia" userId="0906e0d7-1d73-4d21-88a1-ce5709ddf46b" providerId="ADAL" clId="{E0488154-B65A-4E02-96DD-24A68E42D02D}" dt="2023-10-10T12:45:36.829" v="0"/>
        <pc:sldMkLst>
          <pc:docMk/>
          <pc:sldMk cId="2023113599" sldId="379"/>
        </pc:sldMkLst>
      </pc:sldChg>
      <pc:sldChg chg="add">
        <pc:chgData name="Luigi Straccia" userId="0906e0d7-1d73-4d21-88a1-ce5709ddf46b" providerId="ADAL" clId="{E0488154-B65A-4E02-96DD-24A68E42D02D}" dt="2023-10-10T12:45:36.829" v="0"/>
        <pc:sldMkLst>
          <pc:docMk/>
          <pc:sldMk cId="673131031" sldId="388"/>
        </pc:sldMkLst>
      </pc:sldChg>
      <pc:sldChg chg="add">
        <pc:chgData name="Luigi Straccia" userId="0906e0d7-1d73-4d21-88a1-ce5709ddf46b" providerId="ADAL" clId="{E0488154-B65A-4E02-96DD-24A68E42D02D}" dt="2023-10-10T12:45:36.829" v="0"/>
        <pc:sldMkLst>
          <pc:docMk/>
          <pc:sldMk cId="1970279926" sldId="3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77D1B0-EA3A-4325-8E59-AB9D07334BE5}" type="datetimeFigureOut">
              <a:rPr lang="en-GB" smtClean="0"/>
              <a:t>10/10/2023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CF0A7-C543-4D47-A222-58F2BFE9D2FA}" type="slidenum">
              <a:rPr lang="en-GB" smtClean="0"/>
              <a:t>‹#›</a:t>
            </a:fld>
            <a:endParaRPr lang="en-GB"/>
          </a:p>
        </p:txBody>
      </p:sp>
    </p:spTree>
    <p:extLst>
      <p:ext uri="{BB962C8B-B14F-4D97-AF65-F5344CB8AC3E}">
        <p14:creationId xmlns:p14="http://schemas.microsoft.com/office/powerpoint/2010/main" val="3662570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150F14-26A2-49CD-B65E-C41B70928A6D}" type="slidenum">
              <a:rPr lang="en-GB" smtClean="0"/>
              <a:t>4</a:t>
            </a:fld>
            <a:endParaRPr lang="en-GB" dirty="0"/>
          </a:p>
        </p:txBody>
      </p:sp>
    </p:spTree>
    <p:extLst>
      <p:ext uri="{BB962C8B-B14F-4D97-AF65-F5344CB8AC3E}">
        <p14:creationId xmlns:p14="http://schemas.microsoft.com/office/powerpoint/2010/main" val="419086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Pandemic impact meant the national standard for consultant-led Referral to Treatment waiting times of 92% was not viable for the Trust to achieve</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Trust did not achieve the target of treating 95% of patients attending the ED within 4 hours, although our overall performance of 93.1% (all types) for the year placed us among the top performing trusts with a Type 1 department nationally</a:t>
            </a:r>
          </a:p>
          <a:p>
            <a:endParaRPr lang="en-GB" dirty="0"/>
          </a:p>
        </p:txBody>
      </p:sp>
      <p:sp>
        <p:nvSpPr>
          <p:cNvPr id="4" name="Slide Number Placeholder 3"/>
          <p:cNvSpPr>
            <a:spLocks noGrp="1"/>
          </p:cNvSpPr>
          <p:nvPr>
            <p:ph type="sldNum" sz="quarter" idx="5"/>
          </p:nvPr>
        </p:nvSpPr>
        <p:spPr/>
        <p:txBody>
          <a:bodyPr/>
          <a:lstStyle/>
          <a:p>
            <a:fld id="{68150F14-26A2-49CD-B65E-C41B70928A6D}" type="slidenum">
              <a:rPr lang="en-GB" smtClean="0"/>
              <a:t>6</a:t>
            </a:fld>
            <a:endParaRPr lang="en-GB" dirty="0"/>
          </a:p>
        </p:txBody>
      </p:sp>
    </p:spTree>
    <p:extLst>
      <p:ext uri="{BB962C8B-B14F-4D97-AF65-F5344CB8AC3E}">
        <p14:creationId xmlns:p14="http://schemas.microsoft.com/office/powerpoint/2010/main" val="2743179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46BF-F46C-2B27-14C6-76107F6DA1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435132C-FEAB-EA33-87AE-6B689DBB82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F14660E-D6AB-B07A-9EB1-3C4A0689B2BE}"/>
              </a:ext>
            </a:extLst>
          </p:cNvPr>
          <p:cNvSpPr>
            <a:spLocks noGrp="1"/>
          </p:cNvSpPr>
          <p:nvPr>
            <p:ph type="dt" sz="half" idx="10"/>
          </p:nvPr>
        </p:nvSpPr>
        <p:spPr/>
        <p:txBody>
          <a:bodyPr/>
          <a:lstStyle/>
          <a:p>
            <a:fld id="{261DD8D4-FB0D-4660-B1AE-0280BC19FC42}" type="datetimeFigureOut">
              <a:rPr lang="en-GB" smtClean="0"/>
              <a:t>10/10/2023</a:t>
            </a:fld>
            <a:endParaRPr lang="en-GB"/>
          </a:p>
        </p:txBody>
      </p:sp>
      <p:sp>
        <p:nvSpPr>
          <p:cNvPr id="5" name="Footer Placeholder 4">
            <a:extLst>
              <a:ext uri="{FF2B5EF4-FFF2-40B4-BE49-F238E27FC236}">
                <a16:creationId xmlns:a16="http://schemas.microsoft.com/office/drawing/2014/main" id="{1E891055-6D31-FA5E-677A-3AE94F1765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50B27F-DC91-7F14-3EB2-A55B5271E408}"/>
              </a:ext>
            </a:extLst>
          </p:cNvPr>
          <p:cNvSpPr>
            <a:spLocks noGrp="1"/>
          </p:cNvSpPr>
          <p:nvPr>
            <p:ph type="sldNum" sz="quarter" idx="12"/>
          </p:nvPr>
        </p:nvSpPr>
        <p:spPr/>
        <p:txBody>
          <a:bodyPr/>
          <a:lstStyle/>
          <a:p>
            <a:fld id="{56C67556-AF4E-4BEA-8C0B-61572A7A10CC}" type="slidenum">
              <a:rPr lang="en-GB" smtClean="0"/>
              <a:t>‹#›</a:t>
            </a:fld>
            <a:endParaRPr lang="en-GB"/>
          </a:p>
        </p:txBody>
      </p:sp>
    </p:spTree>
    <p:extLst>
      <p:ext uri="{BB962C8B-B14F-4D97-AF65-F5344CB8AC3E}">
        <p14:creationId xmlns:p14="http://schemas.microsoft.com/office/powerpoint/2010/main" val="2397940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48FB9-B786-D7A0-CF8F-43B246B541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9F980E-F724-C34F-4F67-10769166A3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9221A7-EBAF-27C0-DDA8-14A92C6E818E}"/>
              </a:ext>
            </a:extLst>
          </p:cNvPr>
          <p:cNvSpPr>
            <a:spLocks noGrp="1"/>
          </p:cNvSpPr>
          <p:nvPr>
            <p:ph type="dt" sz="half" idx="10"/>
          </p:nvPr>
        </p:nvSpPr>
        <p:spPr/>
        <p:txBody>
          <a:bodyPr/>
          <a:lstStyle/>
          <a:p>
            <a:fld id="{261DD8D4-FB0D-4660-B1AE-0280BC19FC42}" type="datetimeFigureOut">
              <a:rPr lang="en-GB" smtClean="0"/>
              <a:t>10/10/2023</a:t>
            </a:fld>
            <a:endParaRPr lang="en-GB"/>
          </a:p>
        </p:txBody>
      </p:sp>
      <p:sp>
        <p:nvSpPr>
          <p:cNvPr id="5" name="Footer Placeholder 4">
            <a:extLst>
              <a:ext uri="{FF2B5EF4-FFF2-40B4-BE49-F238E27FC236}">
                <a16:creationId xmlns:a16="http://schemas.microsoft.com/office/drawing/2014/main" id="{5502772B-CE76-456A-0E3D-83310ABA5B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246847-FD61-84B8-E412-C03DF6C6CB17}"/>
              </a:ext>
            </a:extLst>
          </p:cNvPr>
          <p:cNvSpPr>
            <a:spLocks noGrp="1"/>
          </p:cNvSpPr>
          <p:nvPr>
            <p:ph type="sldNum" sz="quarter" idx="12"/>
          </p:nvPr>
        </p:nvSpPr>
        <p:spPr/>
        <p:txBody>
          <a:bodyPr/>
          <a:lstStyle/>
          <a:p>
            <a:fld id="{56C67556-AF4E-4BEA-8C0B-61572A7A10CC}" type="slidenum">
              <a:rPr lang="en-GB" smtClean="0"/>
              <a:t>‹#›</a:t>
            </a:fld>
            <a:endParaRPr lang="en-GB"/>
          </a:p>
        </p:txBody>
      </p:sp>
    </p:spTree>
    <p:extLst>
      <p:ext uri="{BB962C8B-B14F-4D97-AF65-F5344CB8AC3E}">
        <p14:creationId xmlns:p14="http://schemas.microsoft.com/office/powerpoint/2010/main" val="345837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44832A-D110-A1F1-7BD5-4EED82ED3D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E085C6-D021-1C47-2DB5-C681BA6E62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283F2F-15BC-C5B0-88D9-9A1097A3702B}"/>
              </a:ext>
            </a:extLst>
          </p:cNvPr>
          <p:cNvSpPr>
            <a:spLocks noGrp="1"/>
          </p:cNvSpPr>
          <p:nvPr>
            <p:ph type="dt" sz="half" idx="10"/>
          </p:nvPr>
        </p:nvSpPr>
        <p:spPr/>
        <p:txBody>
          <a:bodyPr/>
          <a:lstStyle/>
          <a:p>
            <a:fld id="{261DD8D4-FB0D-4660-B1AE-0280BC19FC42}" type="datetimeFigureOut">
              <a:rPr lang="en-GB" smtClean="0"/>
              <a:t>10/10/2023</a:t>
            </a:fld>
            <a:endParaRPr lang="en-GB"/>
          </a:p>
        </p:txBody>
      </p:sp>
      <p:sp>
        <p:nvSpPr>
          <p:cNvPr id="5" name="Footer Placeholder 4">
            <a:extLst>
              <a:ext uri="{FF2B5EF4-FFF2-40B4-BE49-F238E27FC236}">
                <a16:creationId xmlns:a16="http://schemas.microsoft.com/office/drawing/2014/main" id="{351DC18D-7286-4453-E332-0824362273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E1A7D5-EA7A-BC51-68E9-3609AE49D897}"/>
              </a:ext>
            </a:extLst>
          </p:cNvPr>
          <p:cNvSpPr>
            <a:spLocks noGrp="1"/>
          </p:cNvSpPr>
          <p:nvPr>
            <p:ph type="sldNum" sz="quarter" idx="12"/>
          </p:nvPr>
        </p:nvSpPr>
        <p:spPr/>
        <p:txBody>
          <a:bodyPr/>
          <a:lstStyle/>
          <a:p>
            <a:fld id="{56C67556-AF4E-4BEA-8C0B-61572A7A10CC}" type="slidenum">
              <a:rPr lang="en-GB" smtClean="0"/>
              <a:t>‹#›</a:t>
            </a:fld>
            <a:endParaRPr lang="en-GB"/>
          </a:p>
        </p:txBody>
      </p:sp>
    </p:spTree>
    <p:extLst>
      <p:ext uri="{BB962C8B-B14F-4D97-AF65-F5344CB8AC3E}">
        <p14:creationId xmlns:p14="http://schemas.microsoft.com/office/powerpoint/2010/main" val="285492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8FF40-E893-58AE-87A2-6CD07F9DBE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4E444A-00C0-9B7A-3873-085795E442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BB7D6C-992A-3B00-AD95-B03ED463E97F}"/>
              </a:ext>
            </a:extLst>
          </p:cNvPr>
          <p:cNvSpPr>
            <a:spLocks noGrp="1"/>
          </p:cNvSpPr>
          <p:nvPr>
            <p:ph type="dt" sz="half" idx="10"/>
          </p:nvPr>
        </p:nvSpPr>
        <p:spPr/>
        <p:txBody>
          <a:bodyPr/>
          <a:lstStyle/>
          <a:p>
            <a:fld id="{261DD8D4-FB0D-4660-B1AE-0280BC19FC42}" type="datetimeFigureOut">
              <a:rPr lang="en-GB" smtClean="0"/>
              <a:t>10/10/2023</a:t>
            </a:fld>
            <a:endParaRPr lang="en-GB"/>
          </a:p>
        </p:txBody>
      </p:sp>
      <p:sp>
        <p:nvSpPr>
          <p:cNvPr id="5" name="Footer Placeholder 4">
            <a:extLst>
              <a:ext uri="{FF2B5EF4-FFF2-40B4-BE49-F238E27FC236}">
                <a16:creationId xmlns:a16="http://schemas.microsoft.com/office/drawing/2014/main" id="{41E07C36-72BD-4E3B-FACB-C947EFEE04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EC0EB2-9037-0B44-6B34-269E5ED3C09A}"/>
              </a:ext>
            </a:extLst>
          </p:cNvPr>
          <p:cNvSpPr>
            <a:spLocks noGrp="1"/>
          </p:cNvSpPr>
          <p:nvPr>
            <p:ph type="sldNum" sz="quarter" idx="12"/>
          </p:nvPr>
        </p:nvSpPr>
        <p:spPr/>
        <p:txBody>
          <a:bodyPr/>
          <a:lstStyle/>
          <a:p>
            <a:fld id="{56C67556-AF4E-4BEA-8C0B-61572A7A10CC}" type="slidenum">
              <a:rPr lang="en-GB" smtClean="0"/>
              <a:t>‹#›</a:t>
            </a:fld>
            <a:endParaRPr lang="en-GB"/>
          </a:p>
        </p:txBody>
      </p:sp>
    </p:spTree>
    <p:extLst>
      <p:ext uri="{BB962C8B-B14F-4D97-AF65-F5344CB8AC3E}">
        <p14:creationId xmlns:p14="http://schemas.microsoft.com/office/powerpoint/2010/main" val="1326939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78B62-B7E8-293D-8804-ED5AC26763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85A158-2355-DC21-468E-6384BF6FE1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B4650B-699B-9C4A-3B9B-D9FB851A0ACD}"/>
              </a:ext>
            </a:extLst>
          </p:cNvPr>
          <p:cNvSpPr>
            <a:spLocks noGrp="1"/>
          </p:cNvSpPr>
          <p:nvPr>
            <p:ph type="dt" sz="half" idx="10"/>
          </p:nvPr>
        </p:nvSpPr>
        <p:spPr/>
        <p:txBody>
          <a:bodyPr/>
          <a:lstStyle/>
          <a:p>
            <a:fld id="{261DD8D4-FB0D-4660-B1AE-0280BC19FC42}" type="datetimeFigureOut">
              <a:rPr lang="en-GB" smtClean="0"/>
              <a:t>10/10/2023</a:t>
            </a:fld>
            <a:endParaRPr lang="en-GB"/>
          </a:p>
        </p:txBody>
      </p:sp>
      <p:sp>
        <p:nvSpPr>
          <p:cNvPr id="5" name="Footer Placeholder 4">
            <a:extLst>
              <a:ext uri="{FF2B5EF4-FFF2-40B4-BE49-F238E27FC236}">
                <a16:creationId xmlns:a16="http://schemas.microsoft.com/office/drawing/2014/main" id="{EC4170FD-063C-F4EF-9448-5362D4C868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4B36A6-9BDA-A8F4-998B-33C697D040CC}"/>
              </a:ext>
            </a:extLst>
          </p:cNvPr>
          <p:cNvSpPr>
            <a:spLocks noGrp="1"/>
          </p:cNvSpPr>
          <p:nvPr>
            <p:ph type="sldNum" sz="quarter" idx="12"/>
          </p:nvPr>
        </p:nvSpPr>
        <p:spPr/>
        <p:txBody>
          <a:bodyPr/>
          <a:lstStyle/>
          <a:p>
            <a:fld id="{56C67556-AF4E-4BEA-8C0B-61572A7A10CC}" type="slidenum">
              <a:rPr lang="en-GB" smtClean="0"/>
              <a:t>‹#›</a:t>
            </a:fld>
            <a:endParaRPr lang="en-GB"/>
          </a:p>
        </p:txBody>
      </p:sp>
    </p:spTree>
    <p:extLst>
      <p:ext uri="{BB962C8B-B14F-4D97-AF65-F5344CB8AC3E}">
        <p14:creationId xmlns:p14="http://schemas.microsoft.com/office/powerpoint/2010/main" val="812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61078-6649-309F-99F4-2EA5161EC0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B5E068-B865-7CEB-BABB-60FB443D9A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44425D-F560-1907-DA4B-FAAABB6B97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A0647AA-1140-65E4-BFDC-DC06D9BE323F}"/>
              </a:ext>
            </a:extLst>
          </p:cNvPr>
          <p:cNvSpPr>
            <a:spLocks noGrp="1"/>
          </p:cNvSpPr>
          <p:nvPr>
            <p:ph type="dt" sz="half" idx="10"/>
          </p:nvPr>
        </p:nvSpPr>
        <p:spPr/>
        <p:txBody>
          <a:bodyPr/>
          <a:lstStyle/>
          <a:p>
            <a:fld id="{261DD8D4-FB0D-4660-B1AE-0280BC19FC42}" type="datetimeFigureOut">
              <a:rPr lang="en-GB" smtClean="0"/>
              <a:t>10/10/2023</a:t>
            </a:fld>
            <a:endParaRPr lang="en-GB"/>
          </a:p>
        </p:txBody>
      </p:sp>
      <p:sp>
        <p:nvSpPr>
          <p:cNvPr id="6" name="Footer Placeholder 5">
            <a:extLst>
              <a:ext uri="{FF2B5EF4-FFF2-40B4-BE49-F238E27FC236}">
                <a16:creationId xmlns:a16="http://schemas.microsoft.com/office/drawing/2014/main" id="{FD0A7575-090A-4E14-4F52-852E5B698C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8DAA05-04A7-AC9D-61B6-18B0F8B233FD}"/>
              </a:ext>
            </a:extLst>
          </p:cNvPr>
          <p:cNvSpPr>
            <a:spLocks noGrp="1"/>
          </p:cNvSpPr>
          <p:nvPr>
            <p:ph type="sldNum" sz="quarter" idx="12"/>
          </p:nvPr>
        </p:nvSpPr>
        <p:spPr/>
        <p:txBody>
          <a:bodyPr/>
          <a:lstStyle/>
          <a:p>
            <a:fld id="{56C67556-AF4E-4BEA-8C0B-61572A7A10CC}" type="slidenum">
              <a:rPr lang="en-GB" smtClean="0"/>
              <a:t>‹#›</a:t>
            </a:fld>
            <a:endParaRPr lang="en-GB"/>
          </a:p>
        </p:txBody>
      </p:sp>
    </p:spTree>
    <p:extLst>
      <p:ext uri="{BB962C8B-B14F-4D97-AF65-F5344CB8AC3E}">
        <p14:creationId xmlns:p14="http://schemas.microsoft.com/office/powerpoint/2010/main" val="390253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B94FA-6833-339B-50BF-BD7F6B30CC4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A92E30-7552-7772-33C7-E93824EC4B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5415B0-A156-8230-9103-879C040AC7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B6C01B-1DF9-A9E7-C931-6211586E2C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1374B2-DC51-62BD-AB55-44B5054EC0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D47769-3AC3-C39E-CA2E-5AAE146709F0}"/>
              </a:ext>
            </a:extLst>
          </p:cNvPr>
          <p:cNvSpPr>
            <a:spLocks noGrp="1"/>
          </p:cNvSpPr>
          <p:nvPr>
            <p:ph type="dt" sz="half" idx="10"/>
          </p:nvPr>
        </p:nvSpPr>
        <p:spPr/>
        <p:txBody>
          <a:bodyPr/>
          <a:lstStyle/>
          <a:p>
            <a:fld id="{261DD8D4-FB0D-4660-B1AE-0280BC19FC42}" type="datetimeFigureOut">
              <a:rPr lang="en-GB" smtClean="0"/>
              <a:t>10/10/2023</a:t>
            </a:fld>
            <a:endParaRPr lang="en-GB"/>
          </a:p>
        </p:txBody>
      </p:sp>
      <p:sp>
        <p:nvSpPr>
          <p:cNvPr id="8" name="Footer Placeholder 7">
            <a:extLst>
              <a:ext uri="{FF2B5EF4-FFF2-40B4-BE49-F238E27FC236}">
                <a16:creationId xmlns:a16="http://schemas.microsoft.com/office/drawing/2014/main" id="{F2A593A6-0770-B67D-8B72-52A46155600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D9B2FA-0A6E-5E64-DA74-C91971F79F3E}"/>
              </a:ext>
            </a:extLst>
          </p:cNvPr>
          <p:cNvSpPr>
            <a:spLocks noGrp="1"/>
          </p:cNvSpPr>
          <p:nvPr>
            <p:ph type="sldNum" sz="quarter" idx="12"/>
          </p:nvPr>
        </p:nvSpPr>
        <p:spPr/>
        <p:txBody>
          <a:bodyPr/>
          <a:lstStyle/>
          <a:p>
            <a:fld id="{56C67556-AF4E-4BEA-8C0B-61572A7A10CC}" type="slidenum">
              <a:rPr lang="en-GB" smtClean="0"/>
              <a:t>‹#›</a:t>
            </a:fld>
            <a:endParaRPr lang="en-GB"/>
          </a:p>
        </p:txBody>
      </p:sp>
    </p:spTree>
    <p:extLst>
      <p:ext uri="{BB962C8B-B14F-4D97-AF65-F5344CB8AC3E}">
        <p14:creationId xmlns:p14="http://schemas.microsoft.com/office/powerpoint/2010/main" val="4146054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6ABAB-C0E8-6576-283E-AC5EBEDC061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E8202B3-DE06-B734-798D-D4631B30F8B9}"/>
              </a:ext>
            </a:extLst>
          </p:cNvPr>
          <p:cNvSpPr>
            <a:spLocks noGrp="1"/>
          </p:cNvSpPr>
          <p:nvPr>
            <p:ph type="dt" sz="half" idx="10"/>
          </p:nvPr>
        </p:nvSpPr>
        <p:spPr/>
        <p:txBody>
          <a:bodyPr/>
          <a:lstStyle/>
          <a:p>
            <a:fld id="{261DD8D4-FB0D-4660-B1AE-0280BC19FC42}" type="datetimeFigureOut">
              <a:rPr lang="en-GB" smtClean="0"/>
              <a:t>10/10/2023</a:t>
            </a:fld>
            <a:endParaRPr lang="en-GB"/>
          </a:p>
        </p:txBody>
      </p:sp>
      <p:sp>
        <p:nvSpPr>
          <p:cNvPr id="4" name="Footer Placeholder 3">
            <a:extLst>
              <a:ext uri="{FF2B5EF4-FFF2-40B4-BE49-F238E27FC236}">
                <a16:creationId xmlns:a16="http://schemas.microsoft.com/office/drawing/2014/main" id="{A600A7DB-C836-E7AB-CEBB-2334FEDF82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7641A5-4019-FD1B-4C9D-BCB6A0649B07}"/>
              </a:ext>
            </a:extLst>
          </p:cNvPr>
          <p:cNvSpPr>
            <a:spLocks noGrp="1"/>
          </p:cNvSpPr>
          <p:nvPr>
            <p:ph type="sldNum" sz="quarter" idx="12"/>
          </p:nvPr>
        </p:nvSpPr>
        <p:spPr/>
        <p:txBody>
          <a:bodyPr/>
          <a:lstStyle/>
          <a:p>
            <a:fld id="{56C67556-AF4E-4BEA-8C0B-61572A7A10CC}" type="slidenum">
              <a:rPr lang="en-GB" smtClean="0"/>
              <a:t>‹#›</a:t>
            </a:fld>
            <a:endParaRPr lang="en-GB"/>
          </a:p>
        </p:txBody>
      </p:sp>
    </p:spTree>
    <p:extLst>
      <p:ext uri="{BB962C8B-B14F-4D97-AF65-F5344CB8AC3E}">
        <p14:creationId xmlns:p14="http://schemas.microsoft.com/office/powerpoint/2010/main" val="2928752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74B2A1-1578-7D1A-21A8-32BA9D37F7C0}"/>
              </a:ext>
            </a:extLst>
          </p:cNvPr>
          <p:cNvSpPr>
            <a:spLocks noGrp="1"/>
          </p:cNvSpPr>
          <p:nvPr>
            <p:ph type="dt" sz="half" idx="10"/>
          </p:nvPr>
        </p:nvSpPr>
        <p:spPr/>
        <p:txBody>
          <a:bodyPr/>
          <a:lstStyle/>
          <a:p>
            <a:fld id="{261DD8D4-FB0D-4660-B1AE-0280BC19FC42}" type="datetimeFigureOut">
              <a:rPr lang="en-GB" smtClean="0"/>
              <a:t>10/10/2023</a:t>
            </a:fld>
            <a:endParaRPr lang="en-GB"/>
          </a:p>
        </p:txBody>
      </p:sp>
      <p:sp>
        <p:nvSpPr>
          <p:cNvPr id="3" name="Footer Placeholder 2">
            <a:extLst>
              <a:ext uri="{FF2B5EF4-FFF2-40B4-BE49-F238E27FC236}">
                <a16:creationId xmlns:a16="http://schemas.microsoft.com/office/drawing/2014/main" id="{C692DBB0-A493-F5CD-F963-B8208C4C394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866C54A-5355-CB41-090A-AB3C42115409}"/>
              </a:ext>
            </a:extLst>
          </p:cNvPr>
          <p:cNvSpPr>
            <a:spLocks noGrp="1"/>
          </p:cNvSpPr>
          <p:nvPr>
            <p:ph type="sldNum" sz="quarter" idx="12"/>
          </p:nvPr>
        </p:nvSpPr>
        <p:spPr/>
        <p:txBody>
          <a:bodyPr/>
          <a:lstStyle/>
          <a:p>
            <a:fld id="{56C67556-AF4E-4BEA-8C0B-61572A7A10CC}" type="slidenum">
              <a:rPr lang="en-GB" smtClean="0"/>
              <a:t>‹#›</a:t>
            </a:fld>
            <a:endParaRPr lang="en-GB"/>
          </a:p>
        </p:txBody>
      </p:sp>
    </p:spTree>
    <p:extLst>
      <p:ext uri="{BB962C8B-B14F-4D97-AF65-F5344CB8AC3E}">
        <p14:creationId xmlns:p14="http://schemas.microsoft.com/office/powerpoint/2010/main" val="3911460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9EA69-7239-A54A-56D1-56CBDBBEBD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405F3C1-96B9-BCFB-20D7-046EF9629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B4877F7-0C00-636C-B831-EA9E9D95A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4BA9EA-A2A6-35E8-2EDF-F3A561C9A374}"/>
              </a:ext>
            </a:extLst>
          </p:cNvPr>
          <p:cNvSpPr>
            <a:spLocks noGrp="1"/>
          </p:cNvSpPr>
          <p:nvPr>
            <p:ph type="dt" sz="half" idx="10"/>
          </p:nvPr>
        </p:nvSpPr>
        <p:spPr/>
        <p:txBody>
          <a:bodyPr/>
          <a:lstStyle/>
          <a:p>
            <a:fld id="{261DD8D4-FB0D-4660-B1AE-0280BC19FC42}" type="datetimeFigureOut">
              <a:rPr lang="en-GB" smtClean="0"/>
              <a:t>10/10/2023</a:t>
            </a:fld>
            <a:endParaRPr lang="en-GB"/>
          </a:p>
        </p:txBody>
      </p:sp>
      <p:sp>
        <p:nvSpPr>
          <p:cNvPr id="6" name="Footer Placeholder 5">
            <a:extLst>
              <a:ext uri="{FF2B5EF4-FFF2-40B4-BE49-F238E27FC236}">
                <a16:creationId xmlns:a16="http://schemas.microsoft.com/office/drawing/2014/main" id="{5EC0CD64-E646-7FD3-2CD1-326CEDDC21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8C529F-A594-BC6F-8252-EAD3C235EB12}"/>
              </a:ext>
            </a:extLst>
          </p:cNvPr>
          <p:cNvSpPr>
            <a:spLocks noGrp="1"/>
          </p:cNvSpPr>
          <p:nvPr>
            <p:ph type="sldNum" sz="quarter" idx="12"/>
          </p:nvPr>
        </p:nvSpPr>
        <p:spPr/>
        <p:txBody>
          <a:bodyPr/>
          <a:lstStyle/>
          <a:p>
            <a:fld id="{56C67556-AF4E-4BEA-8C0B-61572A7A10CC}" type="slidenum">
              <a:rPr lang="en-GB" smtClean="0"/>
              <a:t>‹#›</a:t>
            </a:fld>
            <a:endParaRPr lang="en-GB"/>
          </a:p>
        </p:txBody>
      </p:sp>
    </p:spTree>
    <p:extLst>
      <p:ext uri="{BB962C8B-B14F-4D97-AF65-F5344CB8AC3E}">
        <p14:creationId xmlns:p14="http://schemas.microsoft.com/office/powerpoint/2010/main" val="2949242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FDA3-82B2-9A33-6C2F-D410872951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A6057E-5DA0-230D-0C7B-33C62EEEF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5D94960-87E6-CD2E-D0B2-50E61645C7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28430B-F412-30C4-36C8-E9E52F1A2832}"/>
              </a:ext>
            </a:extLst>
          </p:cNvPr>
          <p:cNvSpPr>
            <a:spLocks noGrp="1"/>
          </p:cNvSpPr>
          <p:nvPr>
            <p:ph type="dt" sz="half" idx="10"/>
          </p:nvPr>
        </p:nvSpPr>
        <p:spPr/>
        <p:txBody>
          <a:bodyPr/>
          <a:lstStyle/>
          <a:p>
            <a:fld id="{261DD8D4-FB0D-4660-B1AE-0280BC19FC42}" type="datetimeFigureOut">
              <a:rPr lang="en-GB" smtClean="0"/>
              <a:t>10/10/2023</a:t>
            </a:fld>
            <a:endParaRPr lang="en-GB"/>
          </a:p>
        </p:txBody>
      </p:sp>
      <p:sp>
        <p:nvSpPr>
          <p:cNvPr id="6" name="Footer Placeholder 5">
            <a:extLst>
              <a:ext uri="{FF2B5EF4-FFF2-40B4-BE49-F238E27FC236}">
                <a16:creationId xmlns:a16="http://schemas.microsoft.com/office/drawing/2014/main" id="{ED43F249-8D58-29DD-20A1-2EEC24FDDF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8A6F46-4837-AA1E-532E-032A85C115CC}"/>
              </a:ext>
            </a:extLst>
          </p:cNvPr>
          <p:cNvSpPr>
            <a:spLocks noGrp="1"/>
          </p:cNvSpPr>
          <p:nvPr>
            <p:ph type="sldNum" sz="quarter" idx="12"/>
          </p:nvPr>
        </p:nvSpPr>
        <p:spPr/>
        <p:txBody>
          <a:bodyPr/>
          <a:lstStyle/>
          <a:p>
            <a:fld id="{56C67556-AF4E-4BEA-8C0B-61572A7A10CC}" type="slidenum">
              <a:rPr lang="en-GB" smtClean="0"/>
              <a:t>‹#›</a:t>
            </a:fld>
            <a:endParaRPr lang="en-GB"/>
          </a:p>
        </p:txBody>
      </p:sp>
    </p:spTree>
    <p:extLst>
      <p:ext uri="{BB962C8B-B14F-4D97-AF65-F5344CB8AC3E}">
        <p14:creationId xmlns:p14="http://schemas.microsoft.com/office/powerpoint/2010/main" val="584180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98767B-CDF5-D378-7B93-344F0D23F8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836E32-7EDB-7E77-81DD-B5BA4A5DAD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DA40FA-7F85-DCE6-E408-F731BC9E13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DD8D4-FB0D-4660-B1AE-0280BC19FC42}" type="datetimeFigureOut">
              <a:rPr lang="en-GB" smtClean="0"/>
              <a:t>10/10/2023</a:t>
            </a:fld>
            <a:endParaRPr lang="en-GB"/>
          </a:p>
        </p:txBody>
      </p:sp>
      <p:sp>
        <p:nvSpPr>
          <p:cNvPr id="5" name="Footer Placeholder 4">
            <a:extLst>
              <a:ext uri="{FF2B5EF4-FFF2-40B4-BE49-F238E27FC236}">
                <a16:creationId xmlns:a16="http://schemas.microsoft.com/office/drawing/2014/main" id="{3155195E-6892-FFC0-44FB-E9D533F78B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7C87A3-89BF-CC4C-6A23-D90FEA8112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67556-AF4E-4BEA-8C0B-61572A7A10CC}" type="slidenum">
              <a:rPr lang="en-GB" smtClean="0"/>
              <a:t>‹#›</a:t>
            </a:fld>
            <a:endParaRPr lang="en-GB"/>
          </a:p>
        </p:txBody>
      </p:sp>
    </p:spTree>
    <p:extLst>
      <p:ext uri="{BB962C8B-B14F-4D97-AF65-F5344CB8AC3E}">
        <p14:creationId xmlns:p14="http://schemas.microsoft.com/office/powerpoint/2010/main" val="2989792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p:cNvSpPr txBox="1">
            <a:spLocks noChangeArrowheads="1"/>
          </p:cNvSpPr>
          <p:nvPr/>
        </p:nvSpPr>
        <p:spPr bwMode="auto">
          <a:xfrm>
            <a:off x="1736725" y="1700809"/>
            <a:ext cx="8510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sz="4000" b="1" dirty="0">
                <a:solidFill>
                  <a:srgbClr val="422C88"/>
                </a:solidFill>
              </a:rPr>
              <a:t>Review of 2022/23</a:t>
            </a:r>
          </a:p>
        </p:txBody>
      </p:sp>
      <p:sp>
        <p:nvSpPr>
          <p:cNvPr id="9" name="TextBox 4"/>
          <p:cNvSpPr txBox="1">
            <a:spLocks noChangeArrowheads="1"/>
          </p:cNvSpPr>
          <p:nvPr/>
        </p:nvSpPr>
        <p:spPr bwMode="auto">
          <a:xfrm>
            <a:off x="2182813" y="2854531"/>
            <a:ext cx="78263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b="1" dirty="0">
                <a:solidFill>
                  <a:srgbClr val="3D5567"/>
                </a:solidFill>
              </a:rPr>
              <a:t>Joe Harrison </a:t>
            </a:r>
          </a:p>
          <a:p>
            <a:pPr algn="ctr" eaLnBrk="1" hangingPunct="1"/>
            <a:r>
              <a:rPr lang="en-GB" altLang="en-US" i="1" dirty="0">
                <a:solidFill>
                  <a:srgbClr val="3D5567"/>
                </a:solidFill>
              </a:rPr>
              <a:t>Chief Executive Officer </a:t>
            </a:r>
          </a:p>
          <a:p>
            <a:pPr algn="ctr" eaLnBrk="1" hangingPunct="1"/>
            <a:br>
              <a:rPr lang="en-GB" altLang="en-US" dirty="0">
                <a:solidFill>
                  <a:srgbClr val="3D5567"/>
                </a:solidFill>
              </a:rPr>
            </a:br>
            <a:r>
              <a:rPr lang="en-GB" altLang="en-US" dirty="0">
                <a:solidFill>
                  <a:srgbClr val="3D5567"/>
                </a:solidFill>
              </a:rPr>
              <a:t>Milton Keynes University Hospital </a:t>
            </a:r>
          </a:p>
          <a:p>
            <a:pPr algn="ctr" eaLnBrk="1" hangingPunct="1"/>
            <a:r>
              <a:rPr lang="en-GB" altLang="en-US" dirty="0">
                <a:solidFill>
                  <a:srgbClr val="3D5567"/>
                </a:solidFill>
              </a:rPr>
              <a:t>NHS Foundation Trust</a:t>
            </a:r>
          </a:p>
        </p:txBody>
      </p:sp>
    </p:spTree>
    <p:extLst>
      <p:ext uri="{BB962C8B-B14F-4D97-AF65-F5344CB8AC3E}">
        <p14:creationId xmlns:p14="http://schemas.microsoft.com/office/powerpoint/2010/main" val="724875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p:cNvSpPr txBox="1">
            <a:spLocks/>
          </p:cNvSpPr>
          <p:nvPr/>
        </p:nvSpPr>
        <p:spPr bwMode="auto">
          <a:xfrm>
            <a:off x="557513" y="977508"/>
            <a:ext cx="7290122" cy="377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MKUH continues to be a pioneer in the space of robotics, with the </a:t>
            </a:r>
            <a:r>
              <a:rPr lang="en-GB" sz="1600" dirty="0" err="1">
                <a:effectLst/>
                <a:latin typeface="Arial" panose="020B0604020202020204" pitchFamily="34" charset="0"/>
                <a:ea typeface="Calibri" panose="020F0502020204030204" pitchFamily="34" charset="0"/>
                <a:cs typeface="Arial" panose="020B0604020202020204" pitchFamily="34" charset="0"/>
              </a:rPr>
              <a:t>Versius</a:t>
            </a:r>
            <a:r>
              <a:rPr lang="en-GB" sz="1600" dirty="0">
                <a:effectLst/>
                <a:latin typeface="Arial" panose="020B0604020202020204" pitchFamily="34" charset="0"/>
                <a:ea typeface="Calibri" panose="020F0502020204030204" pitchFamily="34" charset="0"/>
                <a:cs typeface="Arial" panose="020B0604020202020204" pitchFamily="34" charset="0"/>
              </a:rPr>
              <a:t> surgical robot completing its 500</a:t>
            </a:r>
            <a:r>
              <a:rPr lang="en-GB" sz="1600" baseline="30000" dirty="0">
                <a:effectLst/>
                <a:latin typeface="Arial" panose="020B0604020202020204" pitchFamily="34" charset="0"/>
                <a:ea typeface="Calibri" panose="020F0502020204030204" pitchFamily="34" charset="0"/>
                <a:cs typeface="Arial" panose="020B0604020202020204" pitchFamily="34" charset="0"/>
              </a:rPr>
              <a:t>th</a:t>
            </a:r>
            <a:r>
              <a:rPr lang="en-GB" sz="1600" dirty="0">
                <a:effectLst/>
                <a:latin typeface="Arial" panose="020B0604020202020204" pitchFamily="34" charset="0"/>
                <a:ea typeface="Calibri" panose="020F0502020204030204" pitchFamily="34" charset="0"/>
                <a:cs typeface="Arial" panose="020B0604020202020204" pitchFamily="34" charset="0"/>
              </a:rPr>
              <a:t> case in March 2023 – an astonishing achievement.</a:t>
            </a:r>
          </a:p>
          <a:p>
            <a:pPr marL="285750" indent="-285750">
              <a:buFont typeface="Arial" panose="020B0604020202020204" pitchFamily="34" charset="0"/>
              <a:buChar char="•"/>
            </a:pPr>
            <a:endParaRPr lang="en-GB" sz="16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600" b="0" i="0" dirty="0">
                <a:effectLst/>
                <a:latin typeface="Arial" panose="020B0604020202020204" pitchFamily="34" charset="0"/>
                <a:cs typeface="Arial" panose="020B0604020202020204" pitchFamily="34" charset="0"/>
              </a:rPr>
              <a:t>Some </a:t>
            </a:r>
            <a:r>
              <a:rPr lang="en-GB" sz="1600" dirty="0">
                <a:latin typeface="Arial" panose="020B0604020202020204" pitchFamily="34" charset="0"/>
                <a:cs typeface="Arial" panose="020B0604020202020204" pitchFamily="34" charset="0"/>
              </a:rPr>
              <a:t>Pathology and Radiology reports and results now available to patients via the </a:t>
            </a:r>
            <a:r>
              <a:rPr lang="en-GB" sz="1600" b="0" i="0" dirty="0" err="1">
                <a:effectLst/>
                <a:latin typeface="Arial" panose="020B0604020202020204" pitchFamily="34" charset="0"/>
                <a:cs typeface="Arial" panose="020B0604020202020204" pitchFamily="34" charset="0"/>
              </a:rPr>
              <a:t>MyCARE</a:t>
            </a:r>
            <a:r>
              <a:rPr lang="en-GB" sz="1600" b="0" i="0" dirty="0">
                <a:effectLst/>
                <a:latin typeface="Arial" panose="020B0604020202020204" pitchFamily="34" charset="0"/>
                <a:cs typeface="Arial" panose="020B0604020202020204" pitchFamily="34" charset="0"/>
              </a:rPr>
              <a:t> patient portal, giving patients greater access to their health records.</a:t>
            </a:r>
          </a:p>
          <a:p>
            <a:pPr marL="285750" indent="-285750">
              <a:buFont typeface="Arial" panose="020B0604020202020204" pitchFamily="34" charset="0"/>
              <a:buChar char="•"/>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Worked with Academy of Robotics to create and trial a delivery robot (or ‘Helper Bot’) called Milton, to help speed up hospital processes and relieve pressure on staff.</a:t>
            </a: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The Trust continued to deliver a significant amount of elective – and particularly outpatient – care by using alternative technologies, including virtual clinics either by video or telephone to our patients.</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Mobile version of the Friends and Family Test platform</a:t>
            </a:r>
            <a:r>
              <a:rPr lang="en-GB" sz="1600" dirty="0">
                <a:latin typeface="Arial" panose="020B0604020202020204" pitchFamily="34" charset="0"/>
                <a:ea typeface="Times New Roman" panose="02020603050405020304" pitchFamily="18" charset="0"/>
                <a:cs typeface="Arial" panose="020B0604020202020204" pitchFamily="34" charset="0"/>
              </a:rPr>
              <a:t> introduced </a:t>
            </a:r>
            <a:r>
              <a:rPr lang="en-GB" sz="1600" dirty="0">
                <a:effectLst/>
                <a:latin typeface="Arial" panose="020B0604020202020204" pitchFamily="34" charset="0"/>
                <a:ea typeface="Times New Roman" panose="02020603050405020304" pitchFamily="18" charset="0"/>
                <a:cs typeface="Arial" panose="020B0604020202020204" pitchFamily="34" charset="0"/>
              </a:rPr>
              <a:t>across all areas of the hospital, including for paediatric patients, and this has increased feedback significantly.</a:t>
            </a:r>
          </a:p>
          <a:p>
            <a:pPr marL="0" indent="0">
              <a:spcBef>
                <a:spcPct val="20000"/>
              </a:spcBef>
            </a:pPr>
            <a:endParaRPr lang="en-GB" sz="1200" dirty="0">
              <a:solidFill>
                <a:srgbClr val="333333"/>
              </a:solidFill>
              <a:latin typeface="Arial" panose="020B0604020202020204" pitchFamily="34" charset="0"/>
              <a:cs typeface="Arial" panose="020B0604020202020204" pitchFamily="34" charset="0"/>
            </a:endParaRPr>
          </a:p>
        </p:txBody>
      </p:sp>
      <p:pic>
        <p:nvPicPr>
          <p:cNvPr id="6" name="Picture 5" descr="A picture containing blue&#10;&#10;Description automatically generated">
            <a:extLst>
              <a:ext uri="{FF2B5EF4-FFF2-40B4-BE49-F238E27FC236}">
                <a16:creationId xmlns:a16="http://schemas.microsoft.com/office/drawing/2014/main" id="{975B3B78-25EE-4E32-A2A6-4BE246452E2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997"/>
          <a:stretch/>
        </p:blipFill>
        <p:spPr>
          <a:xfrm>
            <a:off x="7986201" y="1596338"/>
            <a:ext cx="3704557" cy="1867830"/>
          </a:xfrm>
          <a:prstGeom prst="rect">
            <a:avLst/>
          </a:prstGeom>
        </p:spPr>
      </p:pic>
      <p:pic>
        <p:nvPicPr>
          <p:cNvPr id="10" name="Picture 9" descr="A picture containing indoor, person&#10;&#10;Description automatically generated">
            <a:extLst>
              <a:ext uri="{FF2B5EF4-FFF2-40B4-BE49-F238E27FC236}">
                <a16:creationId xmlns:a16="http://schemas.microsoft.com/office/drawing/2014/main" id="{BBFF3F0F-E4EB-85E4-8110-D1B7E0CA98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635"/>
          <a:stretch/>
        </p:blipFill>
        <p:spPr>
          <a:xfrm>
            <a:off x="7986201" y="3448476"/>
            <a:ext cx="3704557" cy="1867829"/>
          </a:xfrm>
          <a:prstGeom prst="rect">
            <a:avLst/>
          </a:prstGeom>
        </p:spPr>
      </p:pic>
      <p:sp>
        <p:nvSpPr>
          <p:cNvPr id="2" name="Title 1">
            <a:extLst>
              <a:ext uri="{FF2B5EF4-FFF2-40B4-BE49-F238E27FC236}">
                <a16:creationId xmlns:a16="http://schemas.microsoft.com/office/drawing/2014/main" id="{0ACEE55E-AECE-F6CF-927F-80F2D9997404}"/>
              </a:ext>
            </a:extLst>
          </p:cNvPr>
          <p:cNvSpPr txBox="1">
            <a:spLocks/>
          </p:cNvSpPr>
          <p:nvPr/>
        </p:nvSpPr>
        <p:spPr bwMode="auto">
          <a:xfrm>
            <a:off x="557513" y="487473"/>
            <a:ext cx="9280967" cy="750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200" b="1" dirty="0">
                <a:solidFill>
                  <a:srgbClr val="422C88"/>
                </a:solidFill>
                <a:latin typeface="Arial" panose="020B0604020202020204" pitchFamily="34" charset="0"/>
                <a:cs typeface="Arial" panose="020B0604020202020204" pitchFamily="34" charset="0"/>
              </a:rPr>
              <a:t>Leading the way in digital and robotics</a:t>
            </a:r>
          </a:p>
        </p:txBody>
      </p:sp>
    </p:spTree>
    <p:extLst>
      <p:ext uri="{BB962C8B-B14F-4D97-AF65-F5344CB8AC3E}">
        <p14:creationId xmlns:p14="http://schemas.microsoft.com/office/powerpoint/2010/main" val="461818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D8B0CA-7022-4F7B-A909-05E3644CA152}"/>
              </a:ext>
            </a:extLst>
          </p:cNvPr>
          <p:cNvSpPr>
            <a:spLocks noGrp="1"/>
          </p:cNvSpPr>
          <p:nvPr>
            <p:ph idx="1"/>
          </p:nvPr>
        </p:nvSpPr>
        <p:spPr>
          <a:xfrm>
            <a:off x="1981200" y="1600201"/>
            <a:ext cx="4920143" cy="4525963"/>
          </a:xfrm>
        </p:spPr>
        <p:txBody>
          <a:bodyPr/>
          <a:lstStyle/>
          <a:p>
            <a:endParaRPr lang="en-GB" sz="2000" dirty="0">
              <a:solidFill>
                <a:srgbClr val="00B050"/>
              </a:solidFill>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dirty="0"/>
          </a:p>
          <a:p>
            <a:endParaRPr lang="en-GB" dirty="0"/>
          </a:p>
          <a:p>
            <a:endParaRPr lang="en-GB" dirty="0"/>
          </a:p>
          <a:p>
            <a:endParaRPr lang="en-GB" dirty="0"/>
          </a:p>
        </p:txBody>
      </p:sp>
      <p:sp>
        <p:nvSpPr>
          <p:cNvPr id="11" name="Content Placeholder 1">
            <a:extLst>
              <a:ext uri="{FF2B5EF4-FFF2-40B4-BE49-F238E27FC236}">
                <a16:creationId xmlns:a16="http://schemas.microsoft.com/office/drawing/2014/main" id="{BC9118EF-8213-497F-803E-C87ECECA4287}"/>
              </a:ext>
            </a:extLst>
          </p:cNvPr>
          <p:cNvSpPr txBox="1">
            <a:spLocks/>
          </p:cNvSpPr>
          <p:nvPr/>
        </p:nvSpPr>
        <p:spPr bwMode="auto">
          <a:xfrm>
            <a:off x="418617" y="1187119"/>
            <a:ext cx="4815856" cy="377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285750" indent="-285750">
              <a:spcBef>
                <a:spcPct val="20000"/>
              </a:spcBef>
              <a:buFont typeface="Arial" panose="020B0604020202020204" pitchFamily="34" charset="0"/>
              <a:buChar char="•"/>
            </a:pPr>
            <a:r>
              <a:rPr lang="en-GB" altLang="en-US" sz="1800" dirty="0"/>
              <a:t>The Maple Centre opened on 31 October 2022, reducing pressure on our Emergency Department, </a:t>
            </a:r>
            <a:r>
              <a:rPr lang="en-GB" sz="1800" b="0" i="0" dirty="0">
                <a:solidFill>
                  <a:srgbClr val="242424"/>
                </a:solidFill>
                <a:effectLst/>
                <a:latin typeface="Arial" panose="020B0604020202020204" pitchFamily="34" charset="0"/>
                <a:cs typeface="Arial" panose="020B0604020202020204" pitchFamily="34" charset="0"/>
              </a:rPr>
              <a:t>delivering an integrated approach to Same Day Emergency Care for patients, as well as an acute assessment ward</a:t>
            </a:r>
            <a:r>
              <a:rPr lang="en-GB" altLang="en-US" sz="1800" dirty="0">
                <a:latin typeface="Arial" panose="020B0604020202020204" pitchFamily="34" charset="0"/>
                <a:cs typeface="Arial" panose="020B0604020202020204" pitchFamily="34" charset="0"/>
              </a:rPr>
              <a:t>. </a:t>
            </a:r>
            <a:endParaRPr lang="en-GB" altLang="en-US" sz="1800" dirty="0"/>
          </a:p>
          <a:p>
            <a:pPr marL="285750" indent="-285750">
              <a:spcBef>
                <a:spcPct val="20000"/>
              </a:spcBef>
              <a:buFont typeface="Arial" panose="020B0604020202020204" pitchFamily="34" charset="0"/>
              <a:buChar char="•"/>
            </a:pPr>
            <a:endParaRPr lang="en-GB" altLang="en-US" sz="1600" dirty="0"/>
          </a:p>
          <a:p>
            <a:pPr marL="285750" indent="-285750">
              <a:spcBef>
                <a:spcPct val="20000"/>
              </a:spcBef>
              <a:buFont typeface="Arial" panose="020B0604020202020204" pitchFamily="34" charset="0"/>
              <a:buChar char="•"/>
            </a:pPr>
            <a:endParaRPr lang="en-GB" altLang="en-US" sz="1600" dirty="0"/>
          </a:p>
          <a:p>
            <a:pPr marL="285750" indent="-285750">
              <a:spcBef>
                <a:spcPct val="20000"/>
              </a:spcBef>
              <a:buFont typeface="Arial" panose="020B0604020202020204" pitchFamily="34" charset="0"/>
              <a:buChar char="•"/>
            </a:pPr>
            <a:endParaRPr lang="en-GB" altLang="en-US" sz="1600" dirty="0"/>
          </a:p>
          <a:p>
            <a:pPr marL="285750" indent="-285750">
              <a:spcBef>
                <a:spcPct val="20000"/>
              </a:spcBef>
              <a:buFont typeface="Arial" panose="020B0604020202020204" pitchFamily="34" charset="0"/>
              <a:buChar char="•"/>
            </a:pPr>
            <a:endParaRPr lang="en-GB" altLang="en-US" sz="1600" dirty="0"/>
          </a:p>
          <a:p>
            <a:pPr marL="285750" indent="-285750">
              <a:spcBef>
                <a:spcPct val="20000"/>
              </a:spcBef>
              <a:buFont typeface="Arial" panose="020B0604020202020204" pitchFamily="34" charset="0"/>
              <a:buChar char="•"/>
            </a:pPr>
            <a:endParaRPr lang="en-GB" altLang="en-US" sz="1600" dirty="0"/>
          </a:p>
          <a:p>
            <a:pPr marL="285750" indent="-285750">
              <a:spcBef>
                <a:spcPct val="20000"/>
              </a:spcBef>
              <a:buFont typeface="Arial" panose="020B0604020202020204" pitchFamily="34" charset="0"/>
              <a:buChar char="•"/>
            </a:pPr>
            <a:endParaRPr lang="en-GB" altLang="en-US" sz="1600" dirty="0"/>
          </a:p>
        </p:txBody>
      </p:sp>
      <p:sp>
        <p:nvSpPr>
          <p:cNvPr id="10" name="Title 1">
            <a:extLst>
              <a:ext uri="{FF2B5EF4-FFF2-40B4-BE49-F238E27FC236}">
                <a16:creationId xmlns:a16="http://schemas.microsoft.com/office/drawing/2014/main" id="{329A1F90-2ABD-AE8E-CF8A-4FF2C816775D}"/>
              </a:ext>
            </a:extLst>
          </p:cNvPr>
          <p:cNvSpPr txBox="1">
            <a:spLocks/>
          </p:cNvSpPr>
          <p:nvPr/>
        </p:nvSpPr>
        <p:spPr bwMode="auto">
          <a:xfrm>
            <a:off x="418618" y="389492"/>
            <a:ext cx="8229600" cy="5369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solidFill>
                  <a:srgbClr val="422C88"/>
                </a:solidFill>
                <a:latin typeface="Arial" panose="020B0604020202020204" pitchFamily="34" charset="0"/>
                <a:cs typeface="Arial" panose="020B0604020202020204" pitchFamily="34" charset="0"/>
              </a:rPr>
              <a:t>Estate development</a:t>
            </a:r>
          </a:p>
        </p:txBody>
      </p:sp>
      <p:sp>
        <p:nvSpPr>
          <p:cNvPr id="4" name="TextBox 3">
            <a:extLst>
              <a:ext uri="{FF2B5EF4-FFF2-40B4-BE49-F238E27FC236}">
                <a16:creationId xmlns:a16="http://schemas.microsoft.com/office/drawing/2014/main" id="{7827A84F-A55B-8F37-6050-31CA39D14BC2}"/>
              </a:ext>
            </a:extLst>
          </p:cNvPr>
          <p:cNvSpPr txBox="1"/>
          <p:nvPr/>
        </p:nvSpPr>
        <p:spPr>
          <a:xfrm>
            <a:off x="418617" y="3079711"/>
            <a:ext cx="4920143" cy="3416320"/>
          </a:xfrm>
          <a:prstGeom prst="rect">
            <a:avLst/>
          </a:prstGeom>
          <a:noFill/>
        </p:spPr>
        <p:txBody>
          <a:bodyPr wrap="square" rtlCol="0">
            <a:spAutoFit/>
          </a:bodyPr>
          <a:lstStyle/>
          <a:p>
            <a:pPr marL="285750" indent="-285750">
              <a:buFont typeface="Arial" panose="020B0604020202020204" pitchFamily="34" charset="0"/>
              <a:buChar char="•"/>
            </a:pPr>
            <a:r>
              <a:rPr lang="en-GB" b="0" i="0" dirty="0">
                <a:effectLst/>
                <a:latin typeface="Arial" panose="020B0604020202020204" pitchFamily="34" charset="0"/>
                <a:cs typeface="Arial" panose="020B0604020202020204" pitchFamily="34" charset="0"/>
              </a:rPr>
              <a:t>Endoscopy services, as well as some Cardiac Echo and Respiratory Sleep Study diagnostic tests, </a:t>
            </a:r>
            <a:r>
              <a:rPr lang="en-GB" dirty="0">
                <a:latin typeface="Arial" panose="020B0604020202020204" pitchFamily="34" charset="0"/>
                <a:cs typeface="Arial" panose="020B0604020202020204" pitchFamily="34" charset="0"/>
              </a:rPr>
              <a:t>now </a:t>
            </a:r>
            <a:r>
              <a:rPr lang="en-GB" b="0" i="0" dirty="0">
                <a:effectLst/>
                <a:latin typeface="Arial" panose="020B0604020202020204" pitchFamily="34" charset="0"/>
                <a:cs typeface="Arial" panose="020B0604020202020204" pitchFamily="34" charset="0"/>
              </a:rPr>
              <a:t>available at Whitehouse Health Centre.</a:t>
            </a:r>
            <a:endParaRPr lang="en-GB"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tLang="en-US" dirty="0">
                <a:latin typeface="Arial" panose="020B0604020202020204" pitchFamily="34" charset="0"/>
                <a:cs typeface="Arial" panose="020B0604020202020204" pitchFamily="34" charset="0"/>
              </a:rPr>
              <a:t>The Trust continues to progress its ambitions to develop the estate, and its services, to meet the demands of the rapid development of Milton Keynes, and its ever-increasing population, as one of the UK’s fastest growing cities.</a:t>
            </a:r>
          </a:p>
          <a:p>
            <a:pPr marL="285750" indent="-285750">
              <a:buFont typeface="Arial" panose="020B0604020202020204" pitchFamily="34" charset="0"/>
              <a:buChar char="•"/>
            </a:pPr>
            <a:endParaRPr lang="en-GB" dirty="0"/>
          </a:p>
        </p:txBody>
      </p:sp>
      <p:pic>
        <p:nvPicPr>
          <p:cNvPr id="1026" name="Picture 2" descr="The Maple Centre was opened by Matron Annie Sarmiento and CEO Joe Harrison">
            <a:extLst>
              <a:ext uri="{FF2B5EF4-FFF2-40B4-BE49-F238E27FC236}">
                <a16:creationId xmlns:a16="http://schemas.microsoft.com/office/drawing/2014/main" id="{E989630B-7E0B-7097-F8EF-3E42B5D71E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692" y="1255583"/>
            <a:ext cx="6406341" cy="484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113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D8B0CA-7022-4F7B-A909-05E3644CA152}"/>
              </a:ext>
            </a:extLst>
          </p:cNvPr>
          <p:cNvSpPr>
            <a:spLocks noGrp="1"/>
          </p:cNvSpPr>
          <p:nvPr>
            <p:ph idx="1"/>
          </p:nvPr>
        </p:nvSpPr>
        <p:spPr>
          <a:xfrm>
            <a:off x="485622" y="1183051"/>
            <a:ext cx="6617454" cy="5059129"/>
          </a:xfrm>
        </p:spPr>
        <p:txBody>
          <a:bodyPr>
            <a:noAutofit/>
          </a:bodyPr>
          <a:lstStyle/>
          <a:p>
            <a:pPr marL="285750" indent="-285750">
              <a:spcBef>
                <a:spcPct val="20000"/>
              </a:spcBef>
              <a:buFont typeface="Arial" panose="020B0604020202020204" pitchFamily="34" charset="0"/>
              <a:buChar char="•"/>
            </a:pPr>
            <a:r>
              <a:rPr lang="en-GB" sz="1600" b="0" i="0" dirty="0">
                <a:effectLst/>
                <a:latin typeface="Arial" panose="020B0604020202020204" pitchFamily="34" charset="0"/>
                <a:cs typeface="Arial" panose="020B0604020202020204" pitchFamily="34" charset="0"/>
              </a:rPr>
              <a:t>MKUH awarded the Ministry of Defence (MOD) Employer Recognition Gold Award as part of our ongoing commitment to supporting the armed forces community.</a:t>
            </a:r>
          </a:p>
          <a:p>
            <a:pPr marL="285750" indent="-285750">
              <a:spcBef>
                <a:spcPct val="20000"/>
              </a:spcBef>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spcBef>
                <a:spcPct val="20000"/>
              </a:spcBef>
              <a:buFont typeface="Arial" panose="020B0604020202020204" pitchFamily="34" charset="0"/>
              <a:buChar char="•"/>
            </a:pPr>
            <a:r>
              <a:rPr lang="en-GB" sz="1600" b="0" i="0" dirty="0">
                <a:effectLst/>
                <a:latin typeface="Arial" panose="020B0604020202020204" pitchFamily="34" charset="0"/>
                <a:cs typeface="Arial" panose="020B0604020202020204" pitchFamily="34" charset="0"/>
              </a:rPr>
              <a:t>MKUH awarded the NHS Pastoral Care Quality Award, recognising the fantastic work our teams have put in place to support our nursing and midwifery colleagues who have joined from countries around the world.</a:t>
            </a:r>
            <a:endParaRPr lang="en-GB" sz="1600" dirty="0">
              <a:latin typeface="Arial" panose="020B0604020202020204" pitchFamily="34" charset="0"/>
              <a:cs typeface="Arial" panose="020B0604020202020204" pitchFamily="34" charset="0"/>
            </a:endParaRPr>
          </a:p>
          <a:p>
            <a:pPr marL="285750" indent="-285750">
              <a:spcBef>
                <a:spcPct val="20000"/>
              </a:spcBef>
              <a:buFont typeface="Arial" panose="020B0604020202020204" pitchFamily="34" charset="0"/>
              <a:buChar char="•"/>
            </a:pPr>
            <a:endParaRPr lang="en-GB" sz="1600" b="0" i="0" dirty="0">
              <a:effectLst/>
              <a:latin typeface="Arial" panose="020B0604020202020204" pitchFamily="34" charset="0"/>
              <a:cs typeface="Arial" panose="020B0604020202020204" pitchFamily="34" charset="0"/>
            </a:endParaRPr>
          </a:p>
          <a:p>
            <a:pPr marL="285750" indent="-285750"/>
            <a:r>
              <a:rPr lang="en-GB" sz="1600" dirty="0">
                <a:latin typeface="Arial" panose="020B0604020202020204" pitchFamily="34" charset="0"/>
                <a:cs typeface="Arial" panose="020B0604020202020204" pitchFamily="34" charset="0"/>
              </a:rPr>
              <a:t>MKUH s</a:t>
            </a:r>
            <a:r>
              <a:rPr lang="en-GB" sz="1600" b="0" i="0" dirty="0">
                <a:effectLst/>
                <a:latin typeface="Arial" panose="020B0604020202020204" pitchFamily="34" charset="0"/>
                <a:cs typeface="Arial" panose="020B0604020202020204" pitchFamily="34" charset="0"/>
              </a:rPr>
              <a:t>hortlisted in this year’s HSJ Patient Safety Awards, for our ‘Controlling the Built Environment with Digital Twins’ pilot project, under the ‘Early-Stage Patient Safety Innovation of the Year</a:t>
            </a:r>
            <a:r>
              <a:rPr lang="en-GB" sz="1600" dirty="0">
                <a:latin typeface="Arial" panose="020B0604020202020204" pitchFamily="34" charset="0"/>
                <a:cs typeface="Arial" panose="020B0604020202020204" pitchFamily="34" charset="0"/>
              </a:rPr>
              <a:t>’ category. </a:t>
            </a:r>
            <a:br>
              <a:rPr lang="en-GB" sz="1600" dirty="0">
                <a:latin typeface="Arial" panose="020B0604020202020204" pitchFamily="34" charset="0"/>
                <a:cs typeface="Arial" panose="020B0604020202020204" pitchFamily="34" charset="0"/>
              </a:rPr>
            </a:br>
            <a:endParaRPr lang="en-GB" sz="1600" dirty="0">
              <a:latin typeface="Arial" panose="020B0604020202020204" pitchFamily="34" charset="0"/>
              <a:cs typeface="Arial" panose="020B0604020202020204" pitchFamily="34" charset="0"/>
            </a:endParaRPr>
          </a:p>
          <a:p>
            <a:pPr marL="285750" indent="-285750">
              <a:spcBef>
                <a:spcPct val="20000"/>
              </a:spcBef>
              <a:buFont typeface="Arial" panose="020B0604020202020204" pitchFamily="34" charset="0"/>
              <a:buChar char="•"/>
            </a:pPr>
            <a:r>
              <a:rPr lang="en-GB" sz="1600" dirty="0">
                <a:latin typeface="Arial" panose="020B0604020202020204" pitchFamily="34" charset="0"/>
                <a:cs typeface="Arial" panose="020B0604020202020204" pitchFamily="34" charset="0"/>
              </a:rPr>
              <a:t>Introduction of v</a:t>
            </a:r>
            <a:r>
              <a:rPr lang="en-GB" sz="1600" b="0" i="0" dirty="0">
                <a:effectLst/>
                <a:latin typeface="Arial" panose="020B0604020202020204" pitchFamily="34" charset="0"/>
                <a:cs typeface="Arial" panose="020B0604020202020204" pitchFamily="34" charset="0"/>
              </a:rPr>
              <a:t>irtual wards.</a:t>
            </a:r>
          </a:p>
          <a:p>
            <a:pPr marL="285750" indent="-285750">
              <a:spcBef>
                <a:spcPct val="20000"/>
              </a:spcBef>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spcBef>
                <a:spcPct val="20000"/>
              </a:spcBef>
              <a:buFont typeface="Arial" panose="020B0604020202020204" pitchFamily="34" charset="0"/>
              <a:buChar char="•"/>
            </a:pPr>
            <a:r>
              <a:rPr lang="en-GB" sz="1600" dirty="0">
                <a:latin typeface="Arial" panose="020B0604020202020204" pitchFamily="34" charset="0"/>
                <a:cs typeface="Arial" panose="020B0604020202020204" pitchFamily="34" charset="0"/>
              </a:rPr>
              <a:t>MKUH </a:t>
            </a:r>
            <a:r>
              <a:rPr lang="en-GB" sz="1600" b="0" i="0" dirty="0">
                <a:effectLst/>
                <a:latin typeface="Arial" panose="020B0604020202020204" pitchFamily="34" charset="0"/>
                <a:cs typeface="Arial" panose="020B0604020202020204" pitchFamily="34" charset="0"/>
              </a:rPr>
              <a:t>partnered with Accessible</a:t>
            </a:r>
            <a:r>
              <a:rPr lang="en-GB" sz="1600" dirty="0">
                <a:latin typeface="Arial" panose="020B0604020202020204" pitchFamily="34" charset="0"/>
                <a:cs typeface="Arial" panose="020B0604020202020204" pitchFamily="34" charset="0"/>
              </a:rPr>
              <a:t>,</a:t>
            </a:r>
            <a:r>
              <a:rPr lang="en-GB" sz="1600" b="0" i="0" dirty="0">
                <a:effectLst/>
                <a:latin typeface="Arial" panose="020B0604020202020204" pitchFamily="34" charset="0"/>
                <a:cs typeface="Arial" panose="020B0604020202020204" pitchFamily="34" charset="0"/>
              </a:rPr>
              <a:t> the UK’s leading provider of detailed disabled access information, to create Detailed Access Guides to facilities, wards and departments at the hospital.</a:t>
            </a:r>
          </a:p>
          <a:p>
            <a:pPr marL="742950" lvl="1" indent="-285750">
              <a:buFont typeface="Arial" panose="020B0604020202020204" pitchFamily="34" charset="0"/>
              <a:buChar char="•"/>
            </a:pPr>
            <a:endParaRPr lang="en-GB" sz="1600" dirty="0">
              <a:latin typeface="Arial" panose="020B0604020202020204" pitchFamily="34" charset="0"/>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2AAF51BC-927E-F63C-9273-187911F662BE}"/>
              </a:ext>
            </a:extLst>
          </p:cNvPr>
          <p:cNvSpPr txBox="1">
            <a:spLocks/>
          </p:cNvSpPr>
          <p:nvPr/>
        </p:nvSpPr>
        <p:spPr bwMode="auto">
          <a:xfrm>
            <a:off x="466743" y="418367"/>
            <a:ext cx="8229600" cy="5369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solidFill>
                  <a:srgbClr val="422C88"/>
                </a:solidFill>
                <a:latin typeface="Arial" panose="020B0604020202020204" pitchFamily="34" charset="0"/>
                <a:cs typeface="Arial" panose="020B0604020202020204" pitchFamily="34" charset="0"/>
              </a:rPr>
              <a:t>Patient safety and experience</a:t>
            </a:r>
          </a:p>
        </p:txBody>
      </p:sp>
      <p:pic>
        <p:nvPicPr>
          <p:cNvPr id="5" name="Picture 4">
            <a:extLst>
              <a:ext uri="{FF2B5EF4-FFF2-40B4-BE49-F238E27FC236}">
                <a16:creationId xmlns:a16="http://schemas.microsoft.com/office/drawing/2014/main" id="{D4110289-2FDC-1E11-D08F-1069B3D37EFF}"/>
              </a:ext>
            </a:extLst>
          </p:cNvPr>
          <p:cNvPicPr>
            <a:picLocks noChangeAspect="1"/>
          </p:cNvPicPr>
          <p:nvPr/>
        </p:nvPicPr>
        <p:blipFill>
          <a:blip r:embed="rId2" cstate="print">
            <a:extLst>
              <a:ext uri="{28A0092B-C50C-407E-A947-70E740481C1C}">
                <a14:useLocalDpi xmlns:a14="http://schemas.microsoft.com/office/drawing/2010/main" val="0"/>
              </a:ext>
            </a:extLst>
          </a:blip>
          <a:srcRect t="17454" b="17454"/>
          <a:stretch/>
        </p:blipFill>
        <p:spPr>
          <a:xfrm>
            <a:off x="7358335" y="1649583"/>
            <a:ext cx="4239616" cy="4139538"/>
          </a:xfrm>
          <a:prstGeom prst="ellipse">
            <a:avLst/>
          </a:prstGeom>
        </p:spPr>
      </p:pic>
    </p:spTree>
    <p:extLst>
      <p:ext uri="{BB962C8B-B14F-4D97-AF65-F5344CB8AC3E}">
        <p14:creationId xmlns:p14="http://schemas.microsoft.com/office/powerpoint/2010/main" val="1970279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bwMode="auto">
          <a:xfrm>
            <a:off x="557512" y="1238123"/>
            <a:ext cx="9466163" cy="5171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altLang="en-US" sz="20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99C291C-0459-3071-11C4-CC416946F62B}"/>
              </a:ext>
            </a:extLst>
          </p:cNvPr>
          <p:cNvSpPr txBox="1">
            <a:spLocks/>
          </p:cNvSpPr>
          <p:nvPr/>
        </p:nvSpPr>
        <p:spPr bwMode="auto">
          <a:xfrm>
            <a:off x="557513" y="487473"/>
            <a:ext cx="9280967" cy="750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200" b="1" dirty="0">
                <a:solidFill>
                  <a:srgbClr val="422C88"/>
                </a:solidFill>
                <a:latin typeface="Arial" panose="020B0604020202020204" pitchFamily="34" charset="0"/>
                <a:cs typeface="Arial" panose="020B0604020202020204" pitchFamily="34" charset="0"/>
              </a:rPr>
              <a:t>Research and Development</a:t>
            </a:r>
          </a:p>
        </p:txBody>
      </p:sp>
      <p:graphicFrame>
        <p:nvGraphicFramePr>
          <p:cNvPr id="3" name="Table 2">
            <a:extLst>
              <a:ext uri="{FF2B5EF4-FFF2-40B4-BE49-F238E27FC236}">
                <a16:creationId xmlns:a16="http://schemas.microsoft.com/office/drawing/2014/main" id="{28924473-D3C7-12C7-E94F-31BB171E03A4}"/>
              </a:ext>
            </a:extLst>
          </p:cNvPr>
          <p:cNvGraphicFramePr>
            <a:graphicFrameLocks noGrp="1"/>
          </p:cNvGraphicFramePr>
          <p:nvPr/>
        </p:nvGraphicFramePr>
        <p:xfrm>
          <a:off x="824203" y="2709532"/>
          <a:ext cx="5953868" cy="2743200"/>
        </p:xfrm>
        <a:graphic>
          <a:graphicData uri="http://schemas.openxmlformats.org/drawingml/2006/table">
            <a:tbl>
              <a:tblPr firstRow="1" bandRow="1">
                <a:tableStyleId>{5C22544A-7EE6-4342-B048-85BDC9FD1C3A}</a:tableStyleId>
              </a:tblPr>
              <a:tblGrid>
                <a:gridCol w="3355910">
                  <a:extLst>
                    <a:ext uri="{9D8B030D-6E8A-4147-A177-3AD203B41FA5}">
                      <a16:colId xmlns:a16="http://schemas.microsoft.com/office/drawing/2014/main" val="270040776"/>
                    </a:ext>
                  </a:extLst>
                </a:gridCol>
                <a:gridCol w="1380931">
                  <a:extLst>
                    <a:ext uri="{9D8B030D-6E8A-4147-A177-3AD203B41FA5}">
                      <a16:colId xmlns:a16="http://schemas.microsoft.com/office/drawing/2014/main" val="2483092211"/>
                    </a:ext>
                  </a:extLst>
                </a:gridCol>
                <a:gridCol w="1217027">
                  <a:extLst>
                    <a:ext uri="{9D8B030D-6E8A-4147-A177-3AD203B41FA5}">
                      <a16:colId xmlns:a16="http://schemas.microsoft.com/office/drawing/2014/main" val="3664815189"/>
                    </a:ext>
                  </a:extLst>
                </a:gridCol>
              </a:tblGrid>
              <a:tr h="220728">
                <a:tc>
                  <a:txBody>
                    <a:bodyPr/>
                    <a:lstStyle/>
                    <a:p>
                      <a:endParaRPr lang="en-GB" dirty="0">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a:txBody>
                    <a:bodyPr/>
                    <a:lstStyle/>
                    <a:p>
                      <a:r>
                        <a:rPr lang="en-GB" dirty="0">
                          <a:effectLst/>
                          <a:latin typeface="Arial" panose="020B0604020202020204" pitchFamily="34" charset="0"/>
                          <a:cs typeface="Arial" panose="020B0604020202020204" pitchFamily="34" charset="0"/>
                        </a:rPr>
                        <a:t>Participants</a:t>
                      </a:r>
                    </a:p>
                  </a:txBody>
                  <a:tcPr marL="0" marR="0" marT="0" marB="0" anchor="ctr">
                    <a:lnL>
                      <a:noFill/>
                    </a:lnL>
                    <a:lnR>
                      <a:noFill/>
                    </a:lnR>
                    <a:lnT>
                      <a:noFill/>
                    </a:lnT>
                    <a:lnB>
                      <a:noFill/>
                    </a:lnB>
                  </a:tcPr>
                </a:tc>
                <a:tc>
                  <a:txBody>
                    <a:bodyPr/>
                    <a:lstStyle/>
                    <a:p>
                      <a:r>
                        <a:rPr lang="en-GB" dirty="0">
                          <a:effectLst/>
                          <a:latin typeface="Arial" panose="020B0604020202020204" pitchFamily="34" charset="0"/>
                          <a:cs typeface="Arial" panose="020B0604020202020204" pitchFamily="34" charset="0"/>
                        </a:rPr>
                        <a:t>Proportion</a:t>
                      </a:r>
                    </a:p>
                  </a:txBody>
                  <a:tcPr marL="0" marR="0" marT="0" marB="0" anchor="ctr">
                    <a:lnL>
                      <a:noFill/>
                    </a:lnL>
                    <a:lnR>
                      <a:noFill/>
                    </a:lnR>
                    <a:lnT>
                      <a:noFill/>
                    </a:lnT>
                    <a:lnB>
                      <a:noFill/>
                    </a:lnB>
                  </a:tcPr>
                </a:tc>
                <a:extLst>
                  <a:ext uri="{0D108BD9-81ED-4DB2-BD59-A6C34878D82A}">
                    <a16:rowId xmlns:a16="http://schemas.microsoft.com/office/drawing/2014/main" val="1554561650"/>
                  </a:ext>
                </a:extLst>
              </a:tr>
              <a:tr h="220728">
                <a:tc>
                  <a:txBody>
                    <a:bodyPr/>
                    <a:lstStyle/>
                    <a:p>
                      <a:r>
                        <a:rPr lang="en-GB" dirty="0">
                          <a:effectLst/>
                          <a:latin typeface="Arial" panose="020B0604020202020204" pitchFamily="34" charset="0"/>
                          <a:cs typeface="Arial" panose="020B0604020202020204" pitchFamily="34" charset="0"/>
                        </a:rPr>
                        <a:t>Total</a:t>
                      </a:r>
                    </a:p>
                  </a:txBody>
                  <a:tcPr marL="0" marR="0" marT="0" marB="0" anchor="ctr">
                    <a:lnL>
                      <a:noFill/>
                    </a:lnL>
                    <a:lnR>
                      <a:noFill/>
                    </a:lnR>
                    <a:lnT>
                      <a:noFill/>
                    </a:lnT>
                    <a:lnB>
                      <a:noFill/>
                    </a:lnB>
                  </a:tcPr>
                </a:tc>
                <a:tc>
                  <a:txBody>
                    <a:bodyPr/>
                    <a:lstStyle/>
                    <a:p>
                      <a:pPr algn="r"/>
                      <a:r>
                        <a:rPr lang="en-GB" dirty="0">
                          <a:effectLst/>
                          <a:latin typeface="Arial" panose="020B0604020202020204" pitchFamily="34" charset="0"/>
                          <a:cs typeface="Arial" panose="020B0604020202020204" pitchFamily="34" charset="0"/>
                        </a:rPr>
                        <a:t>7,395</a:t>
                      </a:r>
                    </a:p>
                  </a:txBody>
                  <a:tcPr marL="0" marR="0" marT="0" marB="0" anchor="ctr">
                    <a:lnL>
                      <a:noFill/>
                    </a:lnL>
                    <a:lnR>
                      <a:noFill/>
                    </a:lnR>
                    <a:lnT>
                      <a:noFill/>
                    </a:lnT>
                    <a:lnB>
                      <a:noFill/>
                    </a:lnB>
                  </a:tcPr>
                </a:tc>
                <a:tc>
                  <a:txBody>
                    <a:bodyPr/>
                    <a:lstStyle/>
                    <a:p>
                      <a:pPr algn="r"/>
                      <a:r>
                        <a:rPr lang="en-GB" dirty="0">
                          <a:effectLst/>
                          <a:latin typeface="Arial" panose="020B0604020202020204" pitchFamily="34" charset="0"/>
                          <a:cs typeface="Arial" panose="020B0604020202020204" pitchFamily="34" charset="0"/>
                        </a:rPr>
                        <a:t>100.00%</a:t>
                      </a:r>
                    </a:p>
                  </a:txBody>
                  <a:tcPr marL="0" marR="0" marT="0" marB="0" anchor="ctr">
                    <a:lnL>
                      <a:noFill/>
                    </a:lnL>
                    <a:lnR>
                      <a:noFill/>
                    </a:lnR>
                    <a:lnT>
                      <a:noFill/>
                    </a:lnT>
                    <a:lnB>
                      <a:noFill/>
                    </a:lnB>
                  </a:tcPr>
                </a:tc>
                <a:extLst>
                  <a:ext uri="{0D108BD9-81ED-4DB2-BD59-A6C34878D82A}">
                    <a16:rowId xmlns:a16="http://schemas.microsoft.com/office/drawing/2014/main" val="396985958"/>
                  </a:ext>
                </a:extLst>
              </a:tr>
              <a:tr h="220728">
                <a:tc>
                  <a:txBody>
                    <a:bodyPr/>
                    <a:lstStyle/>
                    <a:p>
                      <a:r>
                        <a:rPr lang="en-GB" dirty="0" err="1">
                          <a:effectLst/>
                          <a:latin typeface="Arial" panose="020B0604020202020204" pitchFamily="34" charset="0"/>
                          <a:cs typeface="Arial" panose="020B0604020202020204" pitchFamily="34" charset="0"/>
                        </a:rPr>
                        <a:t>Fetal</a:t>
                      </a:r>
                      <a:r>
                        <a:rPr lang="en-GB" dirty="0">
                          <a:effectLst/>
                          <a:latin typeface="Arial" panose="020B0604020202020204" pitchFamily="34" charset="0"/>
                          <a:cs typeface="Arial" panose="020B0604020202020204" pitchFamily="34" charset="0"/>
                        </a:rPr>
                        <a:t> Medicine</a:t>
                      </a:r>
                    </a:p>
                  </a:txBody>
                  <a:tcPr marL="0" marR="0" marT="0" marB="0" anchor="ctr">
                    <a:lnL>
                      <a:noFill/>
                    </a:lnL>
                    <a:lnR>
                      <a:noFill/>
                    </a:lnR>
                    <a:lnT>
                      <a:noFill/>
                    </a:lnT>
                    <a:lnB>
                      <a:noFill/>
                    </a:lnB>
                  </a:tcPr>
                </a:tc>
                <a:tc>
                  <a:txBody>
                    <a:bodyPr/>
                    <a:lstStyle/>
                    <a:p>
                      <a:pPr algn="r"/>
                      <a:r>
                        <a:rPr lang="en-GB" dirty="0">
                          <a:effectLst/>
                          <a:latin typeface="Arial" panose="020B0604020202020204" pitchFamily="34" charset="0"/>
                          <a:cs typeface="Arial" panose="020B0604020202020204" pitchFamily="34" charset="0"/>
                        </a:rPr>
                        <a:t>3,650</a:t>
                      </a:r>
                    </a:p>
                  </a:txBody>
                  <a:tcPr marL="0" marR="0" marT="0" marB="0" anchor="ctr">
                    <a:lnL>
                      <a:noFill/>
                    </a:lnL>
                    <a:lnR>
                      <a:noFill/>
                    </a:lnR>
                    <a:lnT>
                      <a:noFill/>
                    </a:lnT>
                    <a:lnB>
                      <a:noFill/>
                    </a:lnB>
                  </a:tcPr>
                </a:tc>
                <a:tc>
                  <a:txBody>
                    <a:bodyPr/>
                    <a:lstStyle/>
                    <a:p>
                      <a:pPr algn="r"/>
                      <a:r>
                        <a:rPr lang="en-GB" dirty="0">
                          <a:effectLst/>
                          <a:latin typeface="Arial" panose="020B0604020202020204" pitchFamily="34" charset="0"/>
                          <a:cs typeface="Arial" panose="020B0604020202020204" pitchFamily="34" charset="0"/>
                        </a:rPr>
                        <a:t>49.40%</a:t>
                      </a:r>
                    </a:p>
                  </a:txBody>
                  <a:tcPr marL="0" marR="0" marT="0" marB="0" anchor="ctr">
                    <a:lnL>
                      <a:noFill/>
                    </a:lnL>
                    <a:lnR>
                      <a:noFill/>
                    </a:lnR>
                    <a:lnT>
                      <a:noFill/>
                    </a:lnT>
                    <a:lnB>
                      <a:noFill/>
                    </a:lnB>
                  </a:tcPr>
                </a:tc>
                <a:extLst>
                  <a:ext uri="{0D108BD9-81ED-4DB2-BD59-A6C34878D82A}">
                    <a16:rowId xmlns:a16="http://schemas.microsoft.com/office/drawing/2014/main" val="864226718"/>
                  </a:ext>
                </a:extLst>
              </a:tr>
              <a:tr h="436323">
                <a:tc>
                  <a:txBody>
                    <a:bodyPr/>
                    <a:lstStyle/>
                    <a:p>
                      <a:r>
                        <a:rPr lang="en-GB" dirty="0">
                          <a:effectLst/>
                          <a:latin typeface="Arial" panose="020B0604020202020204" pitchFamily="34" charset="0"/>
                          <a:cs typeface="Arial" panose="020B0604020202020204" pitchFamily="34" charset="0"/>
                        </a:rPr>
                        <a:t>General Obstetrics (antenatal and postnatal care, perinatal mental health)</a:t>
                      </a:r>
                    </a:p>
                  </a:txBody>
                  <a:tcPr marL="0" marR="0" marT="0" marB="0" anchor="ctr">
                    <a:lnL>
                      <a:noFill/>
                    </a:lnL>
                    <a:lnR>
                      <a:noFill/>
                    </a:lnR>
                    <a:lnT>
                      <a:noFill/>
                    </a:lnT>
                    <a:lnB>
                      <a:noFill/>
                    </a:lnB>
                  </a:tcPr>
                </a:tc>
                <a:tc>
                  <a:txBody>
                    <a:bodyPr/>
                    <a:lstStyle/>
                    <a:p>
                      <a:pPr algn="r"/>
                      <a:r>
                        <a:rPr lang="en-GB" dirty="0">
                          <a:effectLst/>
                          <a:latin typeface="Arial" panose="020B0604020202020204" pitchFamily="34" charset="0"/>
                          <a:cs typeface="Arial" panose="020B0604020202020204" pitchFamily="34" charset="0"/>
                        </a:rPr>
                        <a:t>2,510</a:t>
                      </a:r>
                    </a:p>
                  </a:txBody>
                  <a:tcPr marL="0" marR="0" marT="0" marB="0" anchor="ctr">
                    <a:lnL>
                      <a:noFill/>
                    </a:lnL>
                    <a:lnR>
                      <a:noFill/>
                    </a:lnR>
                    <a:lnT>
                      <a:noFill/>
                    </a:lnT>
                    <a:lnB>
                      <a:noFill/>
                    </a:lnB>
                  </a:tcPr>
                </a:tc>
                <a:tc>
                  <a:txBody>
                    <a:bodyPr/>
                    <a:lstStyle/>
                    <a:p>
                      <a:pPr algn="r"/>
                      <a:r>
                        <a:rPr lang="en-GB" dirty="0">
                          <a:effectLst/>
                          <a:latin typeface="Arial" panose="020B0604020202020204" pitchFamily="34" charset="0"/>
                          <a:cs typeface="Arial" panose="020B0604020202020204" pitchFamily="34" charset="0"/>
                        </a:rPr>
                        <a:t>33.90%</a:t>
                      </a:r>
                    </a:p>
                  </a:txBody>
                  <a:tcPr marL="0" marR="0" marT="0" marB="0" anchor="ctr">
                    <a:lnL>
                      <a:noFill/>
                    </a:lnL>
                    <a:lnR>
                      <a:noFill/>
                    </a:lnR>
                    <a:lnT>
                      <a:noFill/>
                    </a:lnT>
                    <a:lnB>
                      <a:noFill/>
                    </a:lnB>
                  </a:tcPr>
                </a:tc>
                <a:extLst>
                  <a:ext uri="{0D108BD9-81ED-4DB2-BD59-A6C34878D82A}">
                    <a16:rowId xmlns:a16="http://schemas.microsoft.com/office/drawing/2014/main" val="4272013755"/>
                  </a:ext>
                </a:extLst>
              </a:tr>
              <a:tr h="220728">
                <a:tc>
                  <a:txBody>
                    <a:bodyPr/>
                    <a:lstStyle/>
                    <a:p>
                      <a:r>
                        <a:rPr lang="en-GB" dirty="0">
                          <a:effectLst/>
                          <a:latin typeface="Arial" panose="020B0604020202020204" pitchFamily="34" charset="0"/>
                          <a:cs typeface="Arial" panose="020B0604020202020204" pitchFamily="34" charset="0"/>
                        </a:rPr>
                        <a:t>Allergy, Infection and Immunity</a:t>
                      </a:r>
                    </a:p>
                  </a:txBody>
                  <a:tcPr marL="0" marR="0" marT="0" marB="0" anchor="ctr">
                    <a:lnL>
                      <a:noFill/>
                    </a:lnL>
                    <a:lnR>
                      <a:noFill/>
                    </a:lnR>
                    <a:lnT>
                      <a:noFill/>
                    </a:lnT>
                    <a:lnB>
                      <a:noFill/>
                    </a:lnB>
                  </a:tcPr>
                </a:tc>
                <a:tc>
                  <a:txBody>
                    <a:bodyPr/>
                    <a:lstStyle/>
                    <a:p>
                      <a:pPr algn="r"/>
                      <a:r>
                        <a:rPr lang="en-GB" dirty="0">
                          <a:effectLst/>
                          <a:latin typeface="Arial" panose="020B0604020202020204" pitchFamily="34" charset="0"/>
                          <a:cs typeface="Arial" panose="020B0604020202020204" pitchFamily="34" charset="0"/>
                        </a:rPr>
                        <a:t>313</a:t>
                      </a:r>
                    </a:p>
                  </a:txBody>
                  <a:tcPr marL="0" marR="0" marT="0" marB="0" anchor="ctr">
                    <a:lnL>
                      <a:noFill/>
                    </a:lnL>
                    <a:lnR>
                      <a:noFill/>
                    </a:lnR>
                    <a:lnT>
                      <a:noFill/>
                    </a:lnT>
                    <a:lnB>
                      <a:noFill/>
                    </a:lnB>
                  </a:tcPr>
                </a:tc>
                <a:tc>
                  <a:txBody>
                    <a:bodyPr/>
                    <a:lstStyle/>
                    <a:p>
                      <a:pPr algn="r"/>
                      <a:r>
                        <a:rPr lang="en-GB" dirty="0">
                          <a:effectLst/>
                          <a:latin typeface="Arial" panose="020B0604020202020204" pitchFamily="34" charset="0"/>
                          <a:cs typeface="Arial" panose="020B0604020202020204" pitchFamily="34" charset="0"/>
                        </a:rPr>
                        <a:t>4.20%</a:t>
                      </a:r>
                    </a:p>
                  </a:txBody>
                  <a:tcPr marL="0" marR="0" marT="0" marB="0" anchor="ctr">
                    <a:lnL>
                      <a:noFill/>
                    </a:lnL>
                    <a:lnR>
                      <a:noFill/>
                    </a:lnR>
                    <a:lnT>
                      <a:noFill/>
                    </a:lnT>
                    <a:lnB>
                      <a:noFill/>
                    </a:lnB>
                  </a:tcPr>
                </a:tc>
                <a:extLst>
                  <a:ext uri="{0D108BD9-81ED-4DB2-BD59-A6C34878D82A}">
                    <a16:rowId xmlns:a16="http://schemas.microsoft.com/office/drawing/2014/main" val="3587991053"/>
                  </a:ext>
                </a:extLst>
              </a:tr>
              <a:tr h="436323">
                <a:tc>
                  <a:txBody>
                    <a:bodyPr/>
                    <a:lstStyle/>
                    <a:p>
                      <a:r>
                        <a:rPr lang="en-GB" dirty="0">
                          <a:effectLst/>
                          <a:latin typeface="Arial" panose="020B0604020202020204" pitchFamily="34" charset="0"/>
                          <a:cs typeface="Arial" panose="020B0604020202020204" pitchFamily="34" charset="0"/>
                        </a:rPr>
                        <a:t>Anaesthesia, Perioperative Medicine and Pain Management</a:t>
                      </a:r>
                    </a:p>
                  </a:txBody>
                  <a:tcPr marL="0" marR="0" marT="0" marB="0" anchor="ctr">
                    <a:lnL>
                      <a:noFill/>
                    </a:lnL>
                    <a:lnR>
                      <a:noFill/>
                    </a:lnR>
                    <a:lnT>
                      <a:noFill/>
                    </a:lnT>
                    <a:lnB>
                      <a:noFill/>
                    </a:lnB>
                  </a:tcPr>
                </a:tc>
                <a:tc>
                  <a:txBody>
                    <a:bodyPr/>
                    <a:lstStyle/>
                    <a:p>
                      <a:pPr algn="r"/>
                      <a:r>
                        <a:rPr lang="en-GB" dirty="0">
                          <a:effectLst/>
                          <a:latin typeface="Arial" panose="020B0604020202020204" pitchFamily="34" charset="0"/>
                          <a:cs typeface="Arial" panose="020B0604020202020204" pitchFamily="34" charset="0"/>
                        </a:rPr>
                        <a:t>190</a:t>
                      </a:r>
                    </a:p>
                  </a:txBody>
                  <a:tcPr marL="0" marR="0" marT="0" marB="0" anchor="ctr">
                    <a:lnL>
                      <a:noFill/>
                    </a:lnL>
                    <a:lnR>
                      <a:noFill/>
                    </a:lnR>
                    <a:lnT>
                      <a:noFill/>
                    </a:lnT>
                    <a:lnB>
                      <a:noFill/>
                    </a:lnB>
                  </a:tcPr>
                </a:tc>
                <a:tc>
                  <a:txBody>
                    <a:bodyPr/>
                    <a:lstStyle/>
                    <a:p>
                      <a:pPr algn="r"/>
                      <a:r>
                        <a:rPr lang="en-GB" dirty="0">
                          <a:effectLst/>
                          <a:latin typeface="Arial" panose="020B0604020202020204" pitchFamily="34" charset="0"/>
                          <a:cs typeface="Arial" panose="020B0604020202020204" pitchFamily="34" charset="0"/>
                        </a:rPr>
                        <a:t>2.60%</a:t>
                      </a:r>
                    </a:p>
                  </a:txBody>
                  <a:tcPr marL="0" marR="0" marT="0" marB="0" anchor="ctr">
                    <a:lnL>
                      <a:noFill/>
                    </a:lnL>
                    <a:lnR>
                      <a:noFill/>
                    </a:lnR>
                    <a:lnT>
                      <a:noFill/>
                    </a:lnT>
                    <a:lnB>
                      <a:noFill/>
                    </a:lnB>
                  </a:tcPr>
                </a:tc>
                <a:extLst>
                  <a:ext uri="{0D108BD9-81ED-4DB2-BD59-A6C34878D82A}">
                    <a16:rowId xmlns:a16="http://schemas.microsoft.com/office/drawing/2014/main" val="3122487541"/>
                  </a:ext>
                </a:extLst>
              </a:tr>
              <a:tr h="220728">
                <a:tc>
                  <a:txBody>
                    <a:bodyPr/>
                    <a:lstStyle/>
                    <a:p>
                      <a:r>
                        <a:rPr lang="en-GB" dirty="0">
                          <a:effectLst/>
                          <a:latin typeface="Arial" panose="020B0604020202020204" pitchFamily="34" charset="0"/>
                          <a:cs typeface="Arial" panose="020B0604020202020204" pitchFamily="34" charset="0"/>
                        </a:rPr>
                        <a:t>Critical Care</a:t>
                      </a:r>
                    </a:p>
                  </a:txBody>
                  <a:tcPr marL="0" marR="0" marT="0" marB="0" anchor="ctr">
                    <a:lnL>
                      <a:noFill/>
                    </a:lnL>
                    <a:lnR>
                      <a:noFill/>
                    </a:lnR>
                    <a:lnT>
                      <a:noFill/>
                    </a:lnT>
                    <a:lnB>
                      <a:noFill/>
                    </a:lnB>
                  </a:tcPr>
                </a:tc>
                <a:tc>
                  <a:txBody>
                    <a:bodyPr/>
                    <a:lstStyle/>
                    <a:p>
                      <a:pPr algn="r"/>
                      <a:r>
                        <a:rPr lang="en-GB" dirty="0">
                          <a:effectLst/>
                          <a:latin typeface="Arial" panose="020B0604020202020204" pitchFamily="34" charset="0"/>
                          <a:cs typeface="Arial" panose="020B0604020202020204" pitchFamily="34" charset="0"/>
                        </a:rPr>
                        <a:t>155</a:t>
                      </a:r>
                    </a:p>
                  </a:txBody>
                  <a:tcPr marL="0" marR="0" marT="0" marB="0" anchor="ctr">
                    <a:lnL>
                      <a:noFill/>
                    </a:lnL>
                    <a:lnR>
                      <a:noFill/>
                    </a:lnR>
                    <a:lnT>
                      <a:noFill/>
                    </a:lnT>
                    <a:lnB>
                      <a:noFill/>
                    </a:lnB>
                  </a:tcPr>
                </a:tc>
                <a:tc>
                  <a:txBody>
                    <a:bodyPr/>
                    <a:lstStyle/>
                    <a:p>
                      <a:pPr algn="r"/>
                      <a:r>
                        <a:rPr lang="en-GB" dirty="0">
                          <a:effectLst/>
                          <a:latin typeface="Arial" panose="020B0604020202020204" pitchFamily="34" charset="0"/>
                          <a:cs typeface="Arial" panose="020B0604020202020204" pitchFamily="34" charset="0"/>
                        </a:rPr>
                        <a:t>2.10%</a:t>
                      </a:r>
                    </a:p>
                  </a:txBody>
                  <a:tcPr marL="0" marR="0" marT="0" marB="0" anchor="ctr">
                    <a:lnL>
                      <a:noFill/>
                    </a:lnL>
                    <a:lnR>
                      <a:noFill/>
                    </a:lnR>
                    <a:lnT>
                      <a:noFill/>
                    </a:lnT>
                    <a:lnB>
                      <a:noFill/>
                    </a:lnB>
                  </a:tcPr>
                </a:tc>
                <a:extLst>
                  <a:ext uri="{0D108BD9-81ED-4DB2-BD59-A6C34878D82A}">
                    <a16:rowId xmlns:a16="http://schemas.microsoft.com/office/drawing/2014/main" val="1843019555"/>
                  </a:ext>
                </a:extLst>
              </a:tr>
            </a:tbl>
          </a:graphicData>
        </a:graphic>
      </p:graphicFrame>
      <p:pic>
        <p:nvPicPr>
          <p:cNvPr id="5" name="Picture 4">
            <a:extLst>
              <a:ext uri="{FF2B5EF4-FFF2-40B4-BE49-F238E27FC236}">
                <a16:creationId xmlns:a16="http://schemas.microsoft.com/office/drawing/2014/main" id="{E314F545-DCE6-F724-D354-796F66FF8B7E}"/>
              </a:ext>
            </a:extLst>
          </p:cNvPr>
          <p:cNvPicPr>
            <a:picLocks noChangeAspect="1"/>
          </p:cNvPicPr>
          <p:nvPr/>
        </p:nvPicPr>
        <p:blipFill>
          <a:blip r:embed="rId2"/>
          <a:stretch>
            <a:fillRect/>
          </a:stretch>
        </p:blipFill>
        <p:spPr>
          <a:xfrm>
            <a:off x="7296539" y="1162758"/>
            <a:ext cx="4522848" cy="2801940"/>
          </a:xfrm>
          <a:prstGeom prst="rect">
            <a:avLst/>
          </a:prstGeom>
        </p:spPr>
      </p:pic>
      <p:sp>
        <p:nvSpPr>
          <p:cNvPr id="7" name="TextBox 6">
            <a:extLst>
              <a:ext uri="{FF2B5EF4-FFF2-40B4-BE49-F238E27FC236}">
                <a16:creationId xmlns:a16="http://schemas.microsoft.com/office/drawing/2014/main" id="{CF32C8FF-3795-48E6-C526-0E26BF5E1BBF}"/>
              </a:ext>
            </a:extLst>
          </p:cNvPr>
          <p:cNvSpPr txBox="1"/>
          <p:nvPr/>
        </p:nvSpPr>
        <p:spPr>
          <a:xfrm>
            <a:off x="688424" y="1266814"/>
            <a:ext cx="589335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MKUH R&amp;D Team have received several acknowledgements for high quality data and recruitment, including recruiting the first participants in England for a study.</a:t>
            </a:r>
          </a:p>
        </p:txBody>
      </p:sp>
      <p:pic>
        <p:nvPicPr>
          <p:cNvPr id="8" name="Picture 7" descr="Download Award Celebration Ceremony Royalty-Free Vector Graphic - Pixabay">
            <a:extLst>
              <a:ext uri="{FF2B5EF4-FFF2-40B4-BE49-F238E27FC236}">
                <a16:creationId xmlns:a16="http://schemas.microsoft.com/office/drawing/2014/main" id="{CE81DF4A-4422-3190-56DE-D4DD6A7A179A}"/>
              </a:ext>
            </a:extLst>
          </p:cNvPr>
          <p:cNvPicPr>
            <a:picLocks noChangeAspect="1"/>
          </p:cNvPicPr>
          <p:nvPr/>
        </p:nvPicPr>
        <p:blipFill>
          <a:blip r:embed="rId3"/>
          <a:stretch>
            <a:fillRect/>
          </a:stretch>
        </p:blipFill>
        <p:spPr>
          <a:xfrm>
            <a:off x="6412439" y="1449440"/>
            <a:ext cx="483248" cy="709640"/>
          </a:xfrm>
          <a:prstGeom prst="rect">
            <a:avLst/>
          </a:prstGeom>
        </p:spPr>
      </p:pic>
      <p:sp>
        <p:nvSpPr>
          <p:cNvPr id="10" name="TextBox 9">
            <a:extLst>
              <a:ext uri="{FF2B5EF4-FFF2-40B4-BE49-F238E27FC236}">
                <a16:creationId xmlns:a16="http://schemas.microsoft.com/office/drawing/2014/main" id="{E448DEF0-6A1D-656B-B372-B68727C22C45}"/>
              </a:ext>
            </a:extLst>
          </p:cNvPr>
          <p:cNvSpPr txBox="1"/>
          <p:nvPr/>
        </p:nvSpPr>
        <p:spPr>
          <a:xfrm>
            <a:off x="768217" y="5435549"/>
            <a:ext cx="462531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latin typeface="Arial" panose="020B0604020202020204" pitchFamily="34" charset="0"/>
                <a:cs typeface="Arial" panose="020B0604020202020204" pitchFamily="34" charset="0"/>
              </a:rPr>
              <a:t>*Recruitment into 15 specialties in total</a:t>
            </a:r>
          </a:p>
        </p:txBody>
      </p:sp>
      <p:sp>
        <p:nvSpPr>
          <p:cNvPr id="11" name="TextBox 10">
            <a:extLst>
              <a:ext uri="{FF2B5EF4-FFF2-40B4-BE49-F238E27FC236}">
                <a16:creationId xmlns:a16="http://schemas.microsoft.com/office/drawing/2014/main" id="{D6E72C37-B30B-7FA5-1760-2A087303AD13}"/>
              </a:ext>
            </a:extLst>
          </p:cNvPr>
          <p:cNvSpPr txBox="1"/>
          <p:nvPr/>
        </p:nvSpPr>
        <p:spPr>
          <a:xfrm>
            <a:off x="7154554" y="4081132"/>
            <a:ext cx="466483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Arial" panose="020B0604020202020204" pitchFamily="34" charset="0"/>
                <a:ea typeface="+mn-lt"/>
                <a:cs typeface="Arial" panose="020B0604020202020204" pitchFamily="34" charset="0"/>
              </a:rPr>
              <a:t>“I’m so pleased I was invited to take part in the trial and have all these things diagnosed before it’s too late. If it wasn’t for the study, I wouldn’t have known about my heart issues... the communication and the care I have received have been amazing. I don’t think I could have had better treatment.”</a:t>
            </a:r>
            <a:endParaRPr lang="en-GB" dirty="0">
              <a:cs typeface="Calibri"/>
            </a:endParaRPr>
          </a:p>
        </p:txBody>
      </p:sp>
    </p:spTree>
    <p:extLst>
      <p:ext uri="{BB962C8B-B14F-4D97-AF65-F5344CB8AC3E}">
        <p14:creationId xmlns:p14="http://schemas.microsoft.com/office/powerpoint/2010/main" val="445638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5D366C0-0C85-40B8-9366-4284E251CCDA}"/>
              </a:ext>
            </a:extLst>
          </p:cNvPr>
          <p:cNvPicPr>
            <a:picLocks noChangeAspect="1"/>
          </p:cNvPicPr>
          <p:nvPr/>
        </p:nvPicPr>
        <p:blipFill rotWithShape="1">
          <a:blip r:embed="rId2">
            <a:extLst>
              <a:ext uri="{28A0092B-C50C-407E-A947-70E740481C1C}">
                <a14:useLocalDpi xmlns:a14="http://schemas.microsoft.com/office/drawing/2010/main" val="0"/>
              </a:ext>
            </a:extLst>
          </a:blip>
          <a:srcRect l="29516" t="83" r="26514" b="85634"/>
          <a:stretch/>
        </p:blipFill>
        <p:spPr>
          <a:xfrm>
            <a:off x="4305782" y="416689"/>
            <a:ext cx="3842795" cy="740780"/>
          </a:xfrm>
          <a:prstGeom prst="rect">
            <a:avLst/>
          </a:prstGeom>
        </p:spPr>
      </p:pic>
      <p:pic>
        <p:nvPicPr>
          <p:cNvPr id="6" name="Picture 5">
            <a:extLst>
              <a:ext uri="{FF2B5EF4-FFF2-40B4-BE49-F238E27FC236}">
                <a16:creationId xmlns:a16="http://schemas.microsoft.com/office/drawing/2014/main" id="{03AC0834-79F0-8FD4-B8E8-9FDEE7DC937C}"/>
              </a:ext>
            </a:extLst>
          </p:cNvPr>
          <p:cNvPicPr>
            <a:picLocks noChangeAspect="1"/>
          </p:cNvPicPr>
          <p:nvPr/>
        </p:nvPicPr>
        <p:blipFill rotWithShape="1">
          <a:blip r:embed="rId2">
            <a:extLst>
              <a:ext uri="{28A0092B-C50C-407E-A947-70E740481C1C}">
                <a14:useLocalDpi xmlns:a14="http://schemas.microsoft.com/office/drawing/2010/main" val="0"/>
              </a:ext>
            </a:extLst>
          </a:blip>
          <a:srcRect t="15445"/>
          <a:stretch/>
        </p:blipFill>
        <p:spPr>
          <a:xfrm>
            <a:off x="1080402" y="1157469"/>
            <a:ext cx="10031196" cy="5033654"/>
          </a:xfrm>
          <a:prstGeom prst="rect">
            <a:avLst/>
          </a:prstGeom>
        </p:spPr>
      </p:pic>
    </p:spTree>
    <p:extLst>
      <p:ext uri="{BB962C8B-B14F-4D97-AF65-F5344CB8AC3E}">
        <p14:creationId xmlns:p14="http://schemas.microsoft.com/office/powerpoint/2010/main" val="898843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CB3E0A-505F-4911-8888-45E81F989B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093" b="2269"/>
          <a:stretch/>
        </p:blipFill>
        <p:spPr>
          <a:xfrm>
            <a:off x="1230775" y="806195"/>
            <a:ext cx="9244314" cy="5245610"/>
          </a:xfrm>
          <a:prstGeom prst="rect">
            <a:avLst/>
          </a:prstGeom>
        </p:spPr>
      </p:pic>
    </p:spTree>
    <p:extLst>
      <p:ext uri="{BB962C8B-B14F-4D97-AF65-F5344CB8AC3E}">
        <p14:creationId xmlns:p14="http://schemas.microsoft.com/office/powerpoint/2010/main" val="1530676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ubble chart&#10;&#10;Description automatically generated">
            <a:extLst>
              <a:ext uri="{FF2B5EF4-FFF2-40B4-BE49-F238E27FC236}">
                <a16:creationId xmlns:a16="http://schemas.microsoft.com/office/drawing/2014/main" id="{3D63B61D-4D61-9CB9-6A94-6A7A07767E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97" t="18824" r="6311" b="8202"/>
          <a:stretch/>
        </p:blipFill>
        <p:spPr>
          <a:xfrm>
            <a:off x="1514262" y="876782"/>
            <a:ext cx="8723634" cy="5104436"/>
          </a:xfrm>
          <a:prstGeom prst="rect">
            <a:avLst/>
          </a:prstGeom>
        </p:spPr>
      </p:pic>
    </p:spTree>
    <p:extLst>
      <p:ext uri="{BB962C8B-B14F-4D97-AF65-F5344CB8AC3E}">
        <p14:creationId xmlns:p14="http://schemas.microsoft.com/office/powerpoint/2010/main" val="3176825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2BE4CD-987F-49EE-9970-EFB8533DDD5F}"/>
              </a:ext>
            </a:extLst>
          </p:cNvPr>
          <p:cNvSpPr txBox="1"/>
          <p:nvPr/>
        </p:nvSpPr>
        <p:spPr>
          <a:xfrm>
            <a:off x="557514" y="1238123"/>
            <a:ext cx="10727802" cy="3416320"/>
          </a:xfrm>
          <a:prstGeom prst="rect">
            <a:avLst/>
          </a:prstGeom>
          <a:noFill/>
        </p:spPr>
        <p:txBody>
          <a:bodyPr wrap="square" rtlCol="0">
            <a:spAutoFit/>
          </a:bodyPr>
          <a:lstStyle/>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Emergency Department attendance records broken. At one stage, the department saw </a:t>
            </a:r>
            <a:r>
              <a:rPr lang="en-GB" sz="1800" dirty="0">
                <a:effectLst/>
                <a:latin typeface="Arial" panose="020B0604020202020204" pitchFamily="34" charset="0"/>
                <a:ea typeface="Calibri" panose="020F0502020204030204" pitchFamily="34" charset="0"/>
              </a:rPr>
              <a:t>one patient arriving every four minutes - an unprecedented level of demand and a record we have started to see broken each year.</a:t>
            </a:r>
          </a:p>
          <a:p>
            <a:pPr marL="342900" lvl="0" indent="-342900">
              <a:buFont typeface="Symbol" panose="05050102010706020507" pitchFamily="18" charset="2"/>
              <a:buChar char=""/>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Industrial action – </a:t>
            </a:r>
            <a:r>
              <a:rPr lang="en-GB" sz="1800" dirty="0">
                <a:effectLst/>
                <a:latin typeface="Arial" panose="020B0604020202020204" pitchFamily="34" charset="0"/>
                <a:ea typeface="Times New Roman" panose="02020603050405020304" pitchFamily="18" charset="0"/>
              </a:rPr>
              <a:t>This impacted the nursing, midwifery, allied health professional, ambulance, and medical workforces, and junior doctors were involved in a 72-hour walkout in March 2023.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Extreme heat – </a:t>
            </a:r>
            <a:r>
              <a:rPr lang="en-GB" sz="1800" dirty="0">
                <a:effectLst/>
                <a:latin typeface="Arial" panose="020B0604020202020204" pitchFamily="34" charset="0"/>
                <a:ea typeface="Calibri" panose="020F0502020204030204" pitchFamily="34" charset="0"/>
              </a:rPr>
              <a:t>Very high temperatures experienced during the heatwave in the summer of 2022 also provided challenges to staff who endeavoured to make life as comfortable as possible for our patients.</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Title 1">
            <a:extLst>
              <a:ext uri="{FF2B5EF4-FFF2-40B4-BE49-F238E27FC236}">
                <a16:creationId xmlns:a16="http://schemas.microsoft.com/office/drawing/2014/main" id="{4CD4C73D-1CFA-48CE-E142-E72ED1D41718}"/>
              </a:ext>
            </a:extLst>
          </p:cNvPr>
          <p:cNvSpPr txBox="1">
            <a:spLocks/>
          </p:cNvSpPr>
          <p:nvPr/>
        </p:nvSpPr>
        <p:spPr bwMode="auto">
          <a:xfrm>
            <a:off x="565903" y="487473"/>
            <a:ext cx="8229600" cy="750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200" b="1" dirty="0">
                <a:solidFill>
                  <a:srgbClr val="422C88"/>
                </a:solidFill>
                <a:latin typeface="Arial" panose="020B0604020202020204" pitchFamily="34" charset="0"/>
                <a:cs typeface="Arial" panose="020B0604020202020204" pitchFamily="34" charset="0"/>
              </a:rPr>
              <a:t>A uniquely challenging year</a:t>
            </a:r>
          </a:p>
        </p:txBody>
      </p:sp>
    </p:spTree>
    <p:extLst>
      <p:ext uri="{BB962C8B-B14F-4D97-AF65-F5344CB8AC3E}">
        <p14:creationId xmlns:p14="http://schemas.microsoft.com/office/powerpoint/2010/main" val="3366572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1FFF490-1ED3-1AE6-7BA0-981CCBF0085C}"/>
              </a:ext>
            </a:extLst>
          </p:cNvPr>
          <p:cNvSpPr txBox="1">
            <a:spLocks noGrp="1"/>
          </p:cNvSpPr>
          <p:nvPr>
            <p:ph type="body" sz="half" idx="2"/>
          </p:nvPr>
        </p:nvSpPr>
        <p:spPr>
          <a:xfrm>
            <a:off x="609600" y="1435101"/>
            <a:ext cx="11323899" cy="4087273"/>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Activity levels during 2022/23 (compared to 2021/22):</a:t>
            </a:r>
          </a:p>
          <a:p>
            <a:endParaRPr lang="en-GB"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413,979 outpatient attendances – 2.28% higher</a:t>
            </a: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25,568 elective spells – 7.3% higher</a:t>
            </a: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28,118 non-elective spells – 10.8% lower</a:t>
            </a: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101,212  Emergency Department Attendances – 0.78% higher</a:t>
            </a: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3,514 babies delivered – 7.28% lower</a:t>
            </a:r>
          </a:p>
          <a:p>
            <a:endParaRPr lang="en-GB" sz="25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83CB109-88DC-EBA2-0F39-69A90CBE373E}"/>
              </a:ext>
            </a:extLst>
          </p:cNvPr>
          <p:cNvSpPr txBox="1"/>
          <p:nvPr/>
        </p:nvSpPr>
        <p:spPr>
          <a:xfrm>
            <a:off x="609599" y="666820"/>
            <a:ext cx="4011613" cy="584775"/>
          </a:xfrm>
          <a:prstGeom prst="rect">
            <a:avLst/>
          </a:prstGeom>
          <a:noFill/>
        </p:spPr>
        <p:txBody>
          <a:bodyPr wrap="square" rtlCol="0">
            <a:spAutoFit/>
          </a:bodyPr>
          <a:lstStyle/>
          <a:p>
            <a:r>
              <a:rPr lang="en-GB" altLang="en-US" sz="3200" b="1" dirty="0">
                <a:solidFill>
                  <a:srgbClr val="422C88"/>
                </a:solidFill>
                <a:latin typeface="Arial" panose="020B0604020202020204" pitchFamily="34" charset="0"/>
                <a:cs typeface="Arial" panose="020B0604020202020204" pitchFamily="34" charset="0"/>
              </a:rPr>
              <a:t>2022/23 in numbers</a:t>
            </a:r>
            <a:endParaRPr lang="en-GB" sz="3200" dirty="0"/>
          </a:p>
        </p:txBody>
      </p:sp>
    </p:spTree>
    <p:extLst>
      <p:ext uri="{BB962C8B-B14F-4D97-AF65-F5344CB8AC3E}">
        <p14:creationId xmlns:p14="http://schemas.microsoft.com/office/powerpoint/2010/main" val="345260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259B8-677F-2887-D911-E9E39057148D}"/>
              </a:ext>
            </a:extLst>
          </p:cNvPr>
          <p:cNvSpPr txBox="1">
            <a:spLocks/>
          </p:cNvSpPr>
          <p:nvPr/>
        </p:nvSpPr>
        <p:spPr bwMode="auto">
          <a:xfrm>
            <a:off x="557513" y="487473"/>
            <a:ext cx="9280967" cy="750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200" b="1" dirty="0">
                <a:solidFill>
                  <a:srgbClr val="422C88"/>
                </a:solidFill>
                <a:latin typeface="Arial" panose="020B0604020202020204" pitchFamily="34" charset="0"/>
                <a:cs typeface="Arial" panose="020B0604020202020204" pitchFamily="34" charset="0"/>
              </a:rPr>
              <a:t>Impact of COVID-19 on performance</a:t>
            </a:r>
          </a:p>
        </p:txBody>
      </p:sp>
      <p:sp>
        <p:nvSpPr>
          <p:cNvPr id="3" name="TextBox 2">
            <a:extLst>
              <a:ext uri="{FF2B5EF4-FFF2-40B4-BE49-F238E27FC236}">
                <a16:creationId xmlns:a16="http://schemas.microsoft.com/office/drawing/2014/main" id="{793E0EF1-A354-5F8A-0B63-2BE4F5E1EE2C}"/>
              </a:ext>
            </a:extLst>
          </p:cNvPr>
          <p:cNvSpPr txBox="1"/>
          <p:nvPr/>
        </p:nvSpPr>
        <p:spPr>
          <a:xfrm>
            <a:off x="1054360" y="1452733"/>
            <a:ext cx="9806473" cy="5078313"/>
          </a:xfrm>
          <a:prstGeom prst="rect">
            <a:avLst/>
          </a:prstGeom>
          <a:noFill/>
        </p:spPr>
        <p:txBody>
          <a:bodyPr wrap="square" rtlCol="0">
            <a:spAutoFit/>
          </a:bodyPr>
          <a:lstStyle/>
          <a:p>
            <a:pPr marL="285750" indent="-285750">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rPr>
              <a:t>Staff continued to work exceptionally hard to reduce the waiting times for patients requiring elective (planned) treatment, including operations, following the COVID-19 pandemic.</a:t>
            </a:r>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t>The post-COVID-19 pandemic influenced backlog continued to impact planned care across the NHS during 2022/23.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As a result, the constitutional standard for consultant-led Referral to Treatment (RTT) waiting times of 92% within 18 weeks was not deemed viable or realistic for the NHS to achieve during this period of recovery. The Trust’s RTT performance </a:t>
            </a:r>
            <a:r>
              <a:rPr lang="en-GB"/>
              <a:t>as of </a:t>
            </a:r>
            <a:r>
              <a:rPr lang="en-GB" dirty="0"/>
              <a:t>March 2023 was 47.3%.</a:t>
            </a:r>
          </a:p>
          <a:p>
            <a:pPr marL="285750" indent="-2857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In emergency care, the Trust’s performance in relation to the four-hour target was 79.1%, against a target of 95%.</a:t>
            </a:r>
          </a:p>
          <a:p>
            <a:pPr marL="285750" indent="-2857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t>At the end of March 2023, the Trust reported zero patients waiting more than two years for treatment, and twenty patients waiting more than 18 months, reflecting steady and sensitively managed recovery.</a:t>
            </a:r>
          </a:p>
          <a:p>
            <a:endParaRPr lang="en-GB" sz="1800" dirty="0">
              <a:solidFill>
                <a:srgbClr val="FF0000"/>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082730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D8B0CA-7022-4F7B-A909-05E3644CA152}"/>
              </a:ext>
            </a:extLst>
          </p:cNvPr>
          <p:cNvSpPr>
            <a:spLocks noGrp="1"/>
          </p:cNvSpPr>
          <p:nvPr>
            <p:ph idx="1"/>
          </p:nvPr>
        </p:nvSpPr>
        <p:spPr>
          <a:xfrm>
            <a:off x="323367" y="1173462"/>
            <a:ext cx="5496407" cy="4525963"/>
          </a:xfrm>
        </p:spPr>
        <p:txBody>
          <a:bodyPr>
            <a:noAutofit/>
          </a:bodyPr>
          <a:lstStyle/>
          <a:p>
            <a:r>
              <a:rPr lang="en-GB" sz="1800" b="0" i="0" dirty="0">
                <a:effectLst/>
                <a:latin typeface="Arial" panose="020B0604020202020204" pitchFamily="34" charset="0"/>
                <a:cs typeface="Arial" panose="020B0604020202020204" pitchFamily="34" charset="0"/>
              </a:rPr>
              <a:t>Following an inspection of services in March 2023, MKUH Maternity Services were rated as ‘Good’ by the Care Quality Commission (CQC).</a:t>
            </a:r>
          </a:p>
          <a:p>
            <a:endParaRPr lang="en-GB" sz="1800" b="0" i="0" dirty="0">
              <a:effectLst/>
              <a:latin typeface="Arial" panose="020B0604020202020204" pitchFamily="34" charset="0"/>
              <a:cs typeface="Arial" panose="020B0604020202020204" pitchFamily="34" charset="0"/>
            </a:endParaRPr>
          </a:p>
          <a:p>
            <a:r>
              <a:rPr lang="en-GB" sz="1800" b="0" i="0" dirty="0">
                <a:effectLst/>
                <a:latin typeface="Arial" panose="020B0604020202020204" pitchFamily="34" charset="0"/>
                <a:cs typeface="Arial" panose="020B0604020202020204" pitchFamily="34" charset="0"/>
              </a:rPr>
              <a:t>The domain of ‘Is the service well-led?’ was rated as outstanding, while ‘Is the service safe?’ was rated as good.</a:t>
            </a:r>
          </a:p>
          <a:p>
            <a:endParaRPr lang="en-GB" sz="1800" dirty="0">
              <a:latin typeface="Arial" panose="020B0604020202020204" pitchFamily="34" charset="0"/>
              <a:cs typeface="Arial" panose="020B0604020202020204" pitchFamily="34" charset="0"/>
            </a:endParaRPr>
          </a:p>
          <a:p>
            <a:r>
              <a:rPr lang="en-GB" sz="1800" b="0" i="0" dirty="0">
                <a:effectLst/>
                <a:latin typeface="Arial" panose="020B0604020202020204" pitchFamily="34" charset="0"/>
                <a:cs typeface="Arial" panose="020B0604020202020204" pitchFamily="34" charset="0"/>
              </a:rPr>
              <a:t>The inspection found leaders and staff actively and openly engaged with women and birthing people, staff, equality groups, the public and local organisations to plan and manage services.</a:t>
            </a:r>
          </a:p>
          <a:p>
            <a:endParaRPr lang="en-GB" sz="1800" dirty="0">
              <a:latin typeface="Arial" panose="020B0604020202020204" pitchFamily="34" charset="0"/>
              <a:cs typeface="Arial" panose="020B0604020202020204" pitchFamily="34" charset="0"/>
            </a:endParaRPr>
          </a:p>
          <a:p>
            <a:r>
              <a:rPr lang="en-GB" sz="1800" b="0" i="0" dirty="0">
                <a:effectLst/>
                <a:latin typeface="Arial" panose="020B0604020202020204" pitchFamily="34" charset="0"/>
                <a:cs typeface="Arial" panose="020B0604020202020204" pitchFamily="34" charset="0"/>
              </a:rPr>
              <a:t>The service continues to develop and evolve to meet the increasing health demands of our growing city.</a:t>
            </a:r>
            <a:endParaRPr lang="en-GB" sz="18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2AAF51BC-927E-F63C-9273-187911F662BE}"/>
              </a:ext>
            </a:extLst>
          </p:cNvPr>
          <p:cNvSpPr txBox="1">
            <a:spLocks/>
          </p:cNvSpPr>
          <p:nvPr/>
        </p:nvSpPr>
        <p:spPr bwMode="auto">
          <a:xfrm>
            <a:off x="418618" y="389492"/>
            <a:ext cx="8229600" cy="5369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solidFill>
                  <a:srgbClr val="422C88"/>
                </a:solidFill>
                <a:latin typeface="Arial" panose="020B0604020202020204" pitchFamily="34" charset="0"/>
                <a:cs typeface="Arial" panose="020B0604020202020204" pitchFamily="34" charset="0"/>
              </a:rPr>
              <a:t>Maternity Services rated ‘Good’</a:t>
            </a:r>
          </a:p>
        </p:txBody>
      </p:sp>
      <p:pic>
        <p:nvPicPr>
          <p:cNvPr id="5" name="Picture 4">
            <a:extLst>
              <a:ext uri="{FF2B5EF4-FFF2-40B4-BE49-F238E27FC236}">
                <a16:creationId xmlns:a16="http://schemas.microsoft.com/office/drawing/2014/main" id="{0FDEFF7D-26DF-B372-D9B9-7381755F24DC}"/>
              </a:ext>
            </a:extLst>
          </p:cNvPr>
          <p:cNvPicPr>
            <a:picLocks noChangeAspect="1"/>
          </p:cNvPicPr>
          <p:nvPr/>
        </p:nvPicPr>
        <p:blipFill>
          <a:blip r:embed="rId2" cstate="print">
            <a:extLst>
              <a:ext uri="{28A0092B-C50C-407E-A947-70E740481C1C}">
                <a14:useLocalDpi xmlns:a14="http://schemas.microsoft.com/office/drawing/2010/main" val="0"/>
              </a:ext>
            </a:extLst>
          </a:blip>
          <a:srcRect t="17454" b="17454"/>
          <a:stretch/>
        </p:blipFill>
        <p:spPr>
          <a:xfrm>
            <a:off x="6549510" y="1173462"/>
            <a:ext cx="4787185" cy="4674181"/>
          </a:xfrm>
          <a:prstGeom prst="ellipse">
            <a:avLst/>
          </a:prstGeom>
        </p:spPr>
      </p:pic>
    </p:spTree>
    <p:extLst>
      <p:ext uri="{BB962C8B-B14F-4D97-AF65-F5344CB8AC3E}">
        <p14:creationId xmlns:p14="http://schemas.microsoft.com/office/powerpoint/2010/main" val="673131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p:cNvSpPr txBox="1">
            <a:spLocks/>
          </p:cNvSpPr>
          <p:nvPr/>
        </p:nvSpPr>
        <p:spPr bwMode="auto">
          <a:xfrm>
            <a:off x="557513" y="1238123"/>
            <a:ext cx="645910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285750" indent="-285750">
              <a:spcBef>
                <a:spcPct val="20000"/>
              </a:spcBef>
              <a:buFont typeface="Arial" panose="020B0604020202020204" pitchFamily="34" charset="0"/>
              <a:buChar char="•"/>
            </a:pPr>
            <a:r>
              <a:rPr lang="en-GB" sz="1600" dirty="0">
                <a:effectLst/>
                <a:latin typeface="Arial" panose="020B0604020202020204" pitchFamily="34" charset="0"/>
                <a:ea typeface="Calibri" panose="020F0502020204030204" pitchFamily="34" charset="0"/>
              </a:rPr>
              <a:t>Our exceptional NHS Staff Survey 2022 results showed that #TeamMKUH are the </a:t>
            </a:r>
            <a:r>
              <a:rPr lang="en-GB" sz="1600" u="sng" dirty="0">
                <a:effectLst/>
                <a:latin typeface="Arial" panose="020B0604020202020204" pitchFamily="34" charset="0"/>
                <a:ea typeface="Calibri" panose="020F0502020204030204" pitchFamily="34" charset="0"/>
              </a:rPr>
              <a:t>most engaged NHS workforce in the country</a:t>
            </a:r>
            <a:r>
              <a:rPr lang="en-GB" sz="1600" b="1" dirty="0">
                <a:effectLst/>
                <a:latin typeface="Arial" panose="020B0604020202020204" pitchFamily="34" charset="0"/>
                <a:ea typeface="Calibri" panose="020F0502020204030204" pitchFamily="34" charset="0"/>
              </a:rPr>
              <a:t>. </a:t>
            </a:r>
          </a:p>
          <a:p>
            <a:pPr marL="285750" indent="-285750">
              <a:spcBef>
                <a:spcPct val="20000"/>
              </a:spcBef>
              <a:buFont typeface="Arial" panose="020B0604020202020204" pitchFamily="34" charset="0"/>
              <a:buChar char="•"/>
            </a:pPr>
            <a:endParaRPr lang="en-GB" sz="1600" dirty="0">
              <a:effectLst/>
              <a:latin typeface="Arial" panose="020B0604020202020204" pitchFamily="34" charset="0"/>
              <a:ea typeface="Calibri" panose="020F0502020204030204" pitchFamily="34" charset="0"/>
            </a:endParaRPr>
          </a:p>
          <a:p>
            <a:pPr marL="285750" indent="-285750">
              <a:spcBef>
                <a:spcPct val="20000"/>
              </a:spcBef>
              <a:buFont typeface="Arial" panose="020B0604020202020204" pitchFamily="34" charset="0"/>
              <a:buChar char="•"/>
            </a:pPr>
            <a:r>
              <a:rPr lang="en-GB" sz="1600" dirty="0">
                <a:effectLst/>
                <a:latin typeface="Arial" panose="020B0604020202020204" pitchFamily="34" charset="0"/>
                <a:ea typeface="Calibri" panose="020F0502020204030204" pitchFamily="34" charset="0"/>
              </a:rPr>
              <a:t>The Trust scored above average in all other eight overarching elements, scoring highest nationally for the ‘We Are Always Learning’ category.</a:t>
            </a:r>
          </a:p>
          <a:p>
            <a:pPr marL="285750" indent="-285750">
              <a:spcBef>
                <a:spcPct val="20000"/>
              </a:spcBef>
              <a:buFont typeface="Arial" panose="020B0604020202020204" pitchFamily="34" charset="0"/>
              <a:buChar char="•"/>
            </a:pPr>
            <a:endParaRPr lang="en-US" altLang="en-US" sz="1600" dirty="0"/>
          </a:p>
          <a:p>
            <a:pPr marL="285750" indent="-285750">
              <a:spcBef>
                <a:spcPct val="20000"/>
              </a:spcBef>
              <a:buFont typeface="Arial" panose="020B0604020202020204" pitchFamily="34" charset="0"/>
              <a:buChar char="•"/>
            </a:pPr>
            <a:r>
              <a:rPr lang="en-GB" sz="1600" dirty="0">
                <a:effectLst/>
                <a:latin typeface="Arial" panose="020B0604020202020204" pitchFamily="34" charset="0"/>
                <a:ea typeface="Calibri" panose="020F0502020204030204" pitchFamily="34" charset="0"/>
              </a:rPr>
              <a:t>We also scored highest nationally in the areas of Autonomy and Control, Appraisals, Motivation and Involvement. </a:t>
            </a:r>
          </a:p>
          <a:p>
            <a:pPr marL="285750" indent="-285750">
              <a:spcBef>
                <a:spcPct val="20000"/>
              </a:spcBef>
              <a:buFont typeface="Arial" panose="020B0604020202020204" pitchFamily="34" charset="0"/>
              <a:buChar char="•"/>
            </a:pPr>
            <a:endParaRPr lang="en-GB" altLang="en-US" sz="1600" dirty="0">
              <a:latin typeface="Arial" panose="020B0604020202020204" pitchFamily="34" charset="0"/>
              <a:ea typeface="Calibri" panose="020F0502020204030204" pitchFamily="34" charset="0"/>
            </a:endParaRPr>
          </a:p>
          <a:p>
            <a:pPr marL="285750" indent="-285750">
              <a:spcBef>
                <a:spcPct val="20000"/>
              </a:spcBef>
              <a:buFont typeface="Arial" panose="020B0604020202020204" pitchFamily="34" charset="0"/>
              <a:buChar char="•"/>
            </a:pPr>
            <a:r>
              <a:rPr lang="en-GB" sz="1600" dirty="0">
                <a:effectLst/>
                <a:latin typeface="Arial" panose="020B0604020202020204" pitchFamily="34" charset="0"/>
                <a:ea typeface="Times New Roman" panose="02020603050405020304" pitchFamily="18" charset="0"/>
              </a:rPr>
              <a:t>We are working hard </a:t>
            </a:r>
            <a:r>
              <a:rPr lang="en-GB" sz="1600" dirty="0">
                <a:latin typeface="Arial" panose="020B0604020202020204" pitchFamily="34" charset="0"/>
                <a:ea typeface="Times New Roman" panose="02020603050405020304" pitchFamily="18" charset="0"/>
              </a:rPr>
              <a:t>to implement actions in </a:t>
            </a:r>
            <a:r>
              <a:rPr lang="en-GB" sz="1600" dirty="0">
                <a:effectLst/>
                <a:latin typeface="Arial" panose="020B0604020202020204" pitchFamily="34" charset="0"/>
                <a:ea typeface="Times New Roman" panose="02020603050405020304" pitchFamily="18" charset="0"/>
              </a:rPr>
              <a:t>areas where we would like to score higher.</a:t>
            </a:r>
          </a:p>
          <a:p>
            <a:pPr marL="285750" indent="-285750">
              <a:spcBef>
                <a:spcPct val="20000"/>
              </a:spcBef>
              <a:buFont typeface="Arial" panose="020B0604020202020204" pitchFamily="34" charset="0"/>
              <a:buChar char="•"/>
            </a:pPr>
            <a:endParaRPr lang="en-GB" sz="1600" dirty="0">
              <a:latin typeface="Arial" panose="020B0604020202020204" pitchFamily="34" charset="0"/>
              <a:ea typeface="Times New Roman" panose="02020603050405020304" pitchFamily="18" charset="0"/>
            </a:endParaRPr>
          </a:p>
          <a:p>
            <a:pPr marL="285750" indent="-285750">
              <a:spcBef>
                <a:spcPct val="20000"/>
              </a:spcBef>
              <a:buFont typeface="Arial" panose="020B0604020202020204" pitchFamily="34" charset="0"/>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Staff Awards 2023 </a:t>
            </a:r>
            <a:r>
              <a:rPr lang="en-GB" sz="1600" b="0" i="0" dirty="0">
                <a:effectLst/>
                <a:latin typeface="Arial" panose="020B0604020202020204" pitchFamily="34" charset="0"/>
                <a:cs typeface="Arial" panose="020B0604020202020204" pitchFamily="34" charset="0"/>
              </a:rPr>
              <a:t>was a record-breaking year for nominations, with over 900 received across all areas of the hospital.</a:t>
            </a:r>
          </a:p>
          <a:p>
            <a:pPr marL="285750" indent="-285750">
              <a:spcBef>
                <a:spcPct val="20000"/>
              </a:spcBef>
              <a:buFont typeface="Arial" panose="020B0604020202020204" pitchFamily="34" charset="0"/>
              <a:buChar char="•"/>
            </a:pPr>
            <a:endParaRPr lang="en-GB" altLang="en-US" sz="1600" dirty="0">
              <a:latin typeface="Arial" panose="020B0604020202020204" pitchFamily="34" charset="0"/>
              <a:cs typeface="Arial" panose="020B0604020202020204" pitchFamily="34" charset="0"/>
            </a:endParaRPr>
          </a:p>
          <a:p>
            <a:pPr marL="285750" indent="-285750">
              <a:spcBef>
                <a:spcPct val="20000"/>
              </a:spcBef>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Staff room refurbishment programme.</a:t>
            </a:r>
            <a:endParaRPr lang="en-US" altLang="en-US"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F304B6CD-1701-63C5-8708-EFD54F8CBEEB}"/>
              </a:ext>
            </a:extLst>
          </p:cNvPr>
          <p:cNvSpPr txBox="1">
            <a:spLocks/>
          </p:cNvSpPr>
          <p:nvPr/>
        </p:nvSpPr>
        <p:spPr bwMode="auto">
          <a:xfrm>
            <a:off x="557513" y="487473"/>
            <a:ext cx="9280967" cy="750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200" b="1" dirty="0">
                <a:solidFill>
                  <a:srgbClr val="422C88"/>
                </a:solidFill>
                <a:latin typeface="Arial" panose="020B0604020202020204" pitchFamily="34" charset="0"/>
                <a:cs typeface="Arial" panose="020B0604020202020204" pitchFamily="34" charset="0"/>
              </a:rPr>
              <a:t>Staff engagement</a:t>
            </a:r>
          </a:p>
        </p:txBody>
      </p:sp>
      <p:pic>
        <p:nvPicPr>
          <p:cNvPr id="1026" name="Picture 2" descr="The newly refurbished staff room on wards 1 and 2">
            <a:extLst>
              <a:ext uri="{FF2B5EF4-FFF2-40B4-BE49-F238E27FC236}">
                <a16:creationId xmlns:a16="http://schemas.microsoft.com/office/drawing/2014/main" id="{2688126C-9089-6E35-1885-C45960408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8909" y="1399588"/>
            <a:ext cx="4870928" cy="36531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A552C6F-AF40-0EF8-3DE7-9877722ED2CA}"/>
              </a:ext>
            </a:extLst>
          </p:cNvPr>
          <p:cNvSpPr txBox="1"/>
          <p:nvPr/>
        </p:nvSpPr>
        <p:spPr>
          <a:xfrm>
            <a:off x="7259216" y="5052784"/>
            <a:ext cx="4544008" cy="369332"/>
          </a:xfrm>
          <a:prstGeom prst="rect">
            <a:avLst/>
          </a:prstGeom>
          <a:noFill/>
        </p:spPr>
        <p:txBody>
          <a:bodyPr wrap="square" rtlCol="0">
            <a:spAutoFit/>
          </a:bodyPr>
          <a:lstStyle/>
          <a:p>
            <a:pPr algn="ctr"/>
            <a:r>
              <a:rPr lang="en-GB" dirty="0"/>
              <a:t>New Ward 1 &amp; 2 Staff Room</a:t>
            </a:r>
          </a:p>
        </p:txBody>
      </p:sp>
    </p:spTree>
    <p:extLst>
      <p:ext uri="{BB962C8B-B14F-4D97-AF65-F5344CB8AC3E}">
        <p14:creationId xmlns:p14="http://schemas.microsoft.com/office/powerpoint/2010/main" val="3948034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1173</Words>
  <Application>Microsoft Office PowerPoint</Application>
  <PresentationFormat>Widescreen</PresentationFormat>
  <Paragraphs>115</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Luigi Straccia</dc:creator>
  <cp:lastModifiedBy>Luigi Straccia</cp:lastModifiedBy>
  <cp:revision>1</cp:revision>
  <dcterms:created xsi:type="dcterms:W3CDTF">2023-10-10T12:45:34Z</dcterms:created>
  <dcterms:modified xsi:type="dcterms:W3CDTF">2023-10-10T12:45:38Z</dcterms:modified>
</cp:coreProperties>
</file>