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87" r:id="rId2"/>
    <p:sldId id="259" r:id="rId3"/>
    <p:sldId id="382" r:id="rId4"/>
    <p:sldId id="356" r:id="rId5"/>
    <p:sldId id="280" r:id="rId6"/>
    <p:sldId id="38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6205B4D-3EAE-46B1-8DA8-C8F76FFD92BB}" v="1" dt="2023-10-10T12:47:02.2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igi Straccia" userId="0906e0d7-1d73-4d21-88a1-ce5709ddf46b" providerId="ADAL" clId="{06205B4D-3EAE-46B1-8DA8-C8F76FFD92BB}"/>
    <pc:docChg chg="addSld modSld">
      <pc:chgData name="Luigi Straccia" userId="0906e0d7-1d73-4d21-88a1-ce5709ddf46b" providerId="ADAL" clId="{06205B4D-3EAE-46B1-8DA8-C8F76FFD92BB}" dt="2023-10-10T12:47:02.269" v="0"/>
      <pc:docMkLst>
        <pc:docMk/>
      </pc:docMkLst>
      <pc:sldChg chg="add">
        <pc:chgData name="Luigi Straccia" userId="0906e0d7-1d73-4d21-88a1-ce5709ddf46b" providerId="ADAL" clId="{06205B4D-3EAE-46B1-8DA8-C8F76FFD92BB}" dt="2023-10-10T12:47:02.269" v="0"/>
        <pc:sldMkLst>
          <pc:docMk/>
          <pc:sldMk cId="2797874436" sldId="259"/>
        </pc:sldMkLst>
      </pc:sldChg>
      <pc:sldChg chg="add">
        <pc:chgData name="Luigi Straccia" userId="0906e0d7-1d73-4d21-88a1-ce5709ddf46b" providerId="ADAL" clId="{06205B4D-3EAE-46B1-8DA8-C8F76FFD92BB}" dt="2023-10-10T12:47:02.269" v="0"/>
        <pc:sldMkLst>
          <pc:docMk/>
          <pc:sldMk cId="2786585897" sldId="280"/>
        </pc:sldMkLst>
      </pc:sldChg>
      <pc:sldChg chg="add">
        <pc:chgData name="Luigi Straccia" userId="0906e0d7-1d73-4d21-88a1-ce5709ddf46b" providerId="ADAL" clId="{06205B4D-3EAE-46B1-8DA8-C8F76FFD92BB}" dt="2023-10-10T12:47:02.269" v="0"/>
        <pc:sldMkLst>
          <pc:docMk/>
          <pc:sldMk cId="3021632183" sldId="356"/>
        </pc:sldMkLst>
      </pc:sldChg>
      <pc:sldChg chg="add">
        <pc:chgData name="Luigi Straccia" userId="0906e0d7-1d73-4d21-88a1-ce5709ddf46b" providerId="ADAL" clId="{06205B4D-3EAE-46B1-8DA8-C8F76FFD92BB}" dt="2023-10-10T12:47:02.269" v="0"/>
        <pc:sldMkLst>
          <pc:docMk/>
          <pc:sldMk cId="2740007330" sldId="381"/>
        </pc:sldMkLst>
      </pc:sldChg>
      <pc:sldChg chg="add">
        <pc:chgData name="Luigi Straccia" userId="0906e0d7-1d73-4d21-88a1-ce5709ddf46b" providerId="ADAL" clId="{06205B4D-3EAE-46B1-8DA8-C8F76FFD92BB}" dt="2023-10-10T12:47:02.269" v="0"/>
        <pc:sldMkLst>
          <pc:docMk/>
          <pc:sldMk cId="2387171257" sldId="382"/>
        </pc:sldMkLst>
      </pc:sldChg>
      <pc:sldChg chg="add">
        <pc:chgData name="Luigi Straccia" userId="0906e0d7-1d73-4d21-88a1-ce5709ddf46b" providerId="ADAL" clId="{06205B4D-3EAE-46B1-8DA8-C8F76FFD92BB}" dt="2023-10-10T12:47:02.269" v="0"/>
        <pc:sldMkLst>
          <pc:docMk/>
          <pc:sldMk cId="3296116294" sldId="38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DD15E1-8C00-80E8-D810-274139A63B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9CD724-E012-4A3D-1EC6-A24644FEE4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E7E697-9784-769F-C19D-897C65284D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A4EE6-6885-4A70-BCEA-099D97BD54E7}" type="datetimeFigureOut">
              <a:rPr lang="en-GB" smtClean="0"/>
              <a:t>10/10/2023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A75CB3-1B7F-5910-E989-E93777607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B759AF-2256-554E-0D47-12B2185FA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81B4A-92FF-4306-AE63-3E34DA89B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1989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976859-56BE-2A96-648B-A44BB0C82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91567C-1B9B-BAF8-9F34-63A14642EE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E8CBF0-5E6B-719B-1B7E-469B8CD6E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A4EE6-6885-4A70-BCEA-099D97BD54E7}" type="datetimeFigureOut">
              <a:rPr lang="en-GB" smtClean="0"/>
              <a:t>10/10/2023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4043C7-BF63-DFE8-F1F6-D7E242B4A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0401F2-EF65-E32C-5004-3CE73AECF7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81B4A-92FF-4306-AE63-3E34DA89B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3037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8CCAABA-00F6-7F91-1AD3-D7B528B45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D84030-C6F8-C850-520F-FBBDD4AF15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A6B093-C89C-2B47-6A36-A7369E591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A4EE6-6885-4A70-BCEA-099D97BD54E7}" type="datetimeFigureOut">
              <a:rPr lang="en-GB" smtClean="0"/>
              <a:t>10/10/2023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B8A9D3-D42B-6EAB-75AB-84C510ABD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2CCC99-1672-809C-92F0-24A99B534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81B4A-92FF-4306-AE63-3E34DA89B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2986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4D46C9-E363-5DA0-0946-03C96B1E9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C50993-B765-E524-CA20-6AC456C313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B1F224-897A-DD0B-BE70-0A5278162F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A4EE6-6885-4A70-BCEA-099D97BD54E7}" type="datetimeFigureOut">
              <a:rPr lang="en-GB" smtClean="0"/>
              <a:t>10/10/2023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2D4DE5-3747-0373-66C7-4E0DB823C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3EB8B6-2BBF-210F-AC04-9D156BF5C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81B4A-92FF-4306-AE63-3E34DA89B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7133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8A4629-0F78-B2EB-E63F-EEAF53EAA9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E68AEE-FC40-50A7-7E54-A8B8A150A1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43CE34-2486-361C-A3FA-396D30239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A4EE6-6885-4A70-BCEA-099D97BD54E7}" type="datetimeFigureOut">
              <a:rPr lang="en-GB" smtClean="0"/>
              <a:t>10/10/2023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1208D4-F444-9047-B228-66111A998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0B23B6-3141-D70F-37E7-BE7859511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81B4A-92FF-4306-AE63-3E34DA89B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182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DE2151-48B9-8CCB-1D8A-DC1E79955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706F7C-8491-E955-F005-A2096D5363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302507-4796-26C2-D923-63048519E3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05E8D4-D713-E9CD-514E-F90F2C6FF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A4EE6-6885-4A70-BCEA-099D97BD54E7}" type="datetimeFigureOut">
              <a:rPr lang="en-GB" smtClean="0"/>
              <a:t>10/10/2023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E88AF6-25D4-62D6-84C4-9D5EB3486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E7BF44-A66A-3E70-68CD-A9000BF7D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81B4A-92FF-4306-AE63-3E34DA89B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2638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9E072B-B31C-3660-FBBC-332A04B67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BAB538-387C-D762-524A-DBC8EDAA9A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C0E3BA-A82D-7275-C198-48FCCC3C06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EC16BC1-6AC3-362F-CFFB-3C06497C1E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69840B-1C58-2D28-8FA7-59449FD228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C6D274-E9BA-AACE-654F-C85D3EFCAD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A4EE6-6885-4A70-BCEA-099D97BD54E7}" type="datetimeFigureOut">
              <a:rPr lang="en-GB" smtClean="0"/>
              <a:t>10/10/2023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C6224F8-32B9-4A84-208A-9FB8247F6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AEDF3BC-4B11-D657-E644-CE643AF8C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81B4A-92FF-4306-AE63-3E34DA89B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3278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4AA46C-6927-F1F1-DF27-797CD3310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E3AD892-643E-22B0-ACF5-BBCF2AA5A9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A4EE6-6885-4A70-BCEA-099D97BD54E7}" type="datetimeFigureOut">
              <a:rPr lang="en-GB" smtClean="0"/>
              <a:t>10/10/2023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7AA8E1-D814-E3E5-D266-86AEB0FD3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156EEA-EE84-FAD4-4004-FDDE37B59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81B4A-92FF-4306-AE63-3E34DA89B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9285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A314E4-C75F-B145-231F-217A202AB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A4EE6-6885-4A70-BCEA-099D97BD54E7}" type="datetimeFigureOut">
              <a:rPr lang="en-GB" smtClean="0"/>
              <a:t>10/10/2023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CC3EDE3-5CA6-EF27-09AC-49B78C69A0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AC5470-BB41-5C07-8AFD-648EFF45A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81B4A-92FF-4306-AE63-3E34DA89B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6563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0781F4-BB40-7CF3-5126-FA88D83797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75C754-8142-862C-8E8D-0830B1E3F2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59F050-7EC3-7FBE-EE8E-75C1B36072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B8D35F-588E-73A0-1FBD-F5138BBA7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A4EE6-6885-4A70-BCEA-099D97BD54E7}" type="datetimeFigureOut">
              <a:rPr lang="en-GB" smtClean="0"/>
              <a:t>10/10/2023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2E8872-DD4D-EA67-37F4-532811480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F1F5F9-0D62-D31F-4C48-FE835965D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81B4A-92FF-4306-AE63-3E34DA89B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4628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7F8B7B-C01F-E236-0250-B03823C55B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69F9B5C-FEFF-7BEB-BD7D-2D37AA86EA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FD1D39-FD54-2F2A-423E-B26F3C2A2D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6DEFAC-B8AD-3543-2B92-FCF48AEB4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A4EE6-6885-4A70-BCEA-099D97BD54E7}" type="datetimeFigureOut">
              <a:rPr lang="en-GB" smtClean="0"/>
              <a:t>10/10/2023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9D412F-301E-097C-EE2B-0AFC6D8C6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E5D1CA-BE60-B6EC-ADB2-89D4D1072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81B4A-92FF-4306-AE63-3E34DA89B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8489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DA77AF1-CF8C-0500-C97F-875274320C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4930E2-1210-7515-D9A9-099EF8D049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25EF86-2EE0-3198-6BDC-A3E5B1D02B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BA4EE6-6885-4A70-BCEA-099D97BD54E7}" type="datetimeFigureOut">
              <a:rPr lang="en-GB" smtClean="0"/>
              <a:t>10/10/2023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55A4F0-D969-BE07-DD32-EFCA900F88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D4D655-077C-D775-C7AC-F97DA06249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881B4A-92FF-4306-AE63-3E34DA89B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1707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2122216" y="3154985"/>
            <a:ext cx="7826375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altLang="en-US" b="1">
                <a:solidFill>
                  <a:srgbClr val="3D5567"/>
                </a:solidFill>
              </a:rPr>
              <a:t>Joe </a:t>
            </a:r>
            <a:r>
              <a:rPr lang="en-GB" altLang="en-US" b="1" dirty="0">
                <a:solidFill>
                  <a:srgbClr val="3D5567"/>
                </a:solidFill>
              </a:rPr>
              <a:t>Harrison</a:t>
            </a:r>
          </a:p>
          <a:p>
            <a:pPr algn="ctr" eaLnBrk="1" hangingPunct="1"/>
            <a:r>
              <a:rPr lang="en-GB" altLang="en-US" i="1" dirty="0">
                <a:solidFill>
                  <a:srgbClr val="3D5567"/>
                </a:solidFill>
              </a:rPr>
              <a:t>Chief Executive Officer</a:t>
            </a:r>
          </a:p>
          <a:p>
            <a:pPr algn="ctr" eaLnBrk="1" hangingPunct="1"/>
            <a:br>
              <a:rPr lang="en-GB" altLang="en-US" dirty="0">
                <a:solidFill>
                  <a:srgbClr val="3D5567"/>
                </a:solidFill>
              </a:rPr>
            </a:br>
            <a:r>
              <a:rPr lang="en-GB" altLang="en-US" dirty="0">
                <a:solidFill>
                  <a:srgbClr val="3D5567"/>
                </a:solidFill>
              </a:rPr>
              <a:t>Milton Keynes University Hospital </a:t>
            </a:r>
          </a:p>
          <a:p>
            <a:pPr algn="ctr" eaLnBrk="1" hangingPunct="1"/>
            <a:r>
              <a:rPr lang="en-GB" altLang="en-US" dirty="0">
                <a:solidFill>
                  <a:srgbClr val="3D5567"/>
                </a:solidFill>
              </a:rPr>
              <a:t>NHS Foundation Trust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3A63B90C-04AE-4390-A776-AA9BDB773FDC}"/>
              </a:ext>
            </a:extLst>
          </p:cNvPr>
          <p:cNvSpPr txBox="1">
            <a:spLocks/>
          </p:cNvSpPr>
          <p:nvPr/>
        </p:nvSpPr>
        <p:spPr>
          <a:xfrm>
            <a:off x="2209800" y="1268401"/>
            <a:ext cx="7772400" cy="1800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000" b="1" dirty="0">
                <a:solidFill>
                  <a:srgbClr val="422C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Looking Ahead</a:t>
            </a:r>
          </a:p>
        </p:txBody>
      </p:sp>
    </p:spTree>
    <p:extLst>
      <p:ext uri="{BB962C8B-B14F-4D97-AF65-F5344CB8AC3E}">
        <p14:creationId xmlns:p14="http://schemas.microsoft.com/office/powerpoint/2010/main" val="32961162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57513" y="1238123"/>
            <a:ext cx="491916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800" b="0" i="0" dirty="0">
                <a:solidFill>
                  <a:srgbClr val="242424"/>
                </a:solidFill>
                <a:effectLst/>
                <a:latin typeface="Aptos" panose="020B0004020202020204" pitchFamily="34" charset="0"/>
              </a:rPr>
              <a:t>MKUH will receive funding to deliver a new Women and Children’s Hospital and enhanced surgical capacity by 2030 as part of the Government’s New Hospital Programme (NHP). 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GB" dirty="0">
              <a:solidFill>
                <a:srgbClr val="242424"/>
              </a:solidFill>
              <a:latin typeface="Aptos" panose="020B00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b="0" i="0" dirty="0">
                <a:solidFill>
                  <a:srgbClr val="242424"/>
                </a:solidFill>
                <a:effectLst/>
                <a:latin typeface="Aptos" panose="020B0004020202020204" pitchFamily="34" charset="0"/>
              </a:rPr>
              <a:t>The building is essential to the Trust’s future growth strategy, with Milton Keynes’ population forecast to almost double to 500,000 by 2050.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GB" sz="1800" b="0" i="0" dirty="0">
              <a:solidFill>
                <a:srgbClr val="242424"/>
              </a:solidFill>
              <a:effectLst/>
              <a:latin typeface="Aptos" panose="020B0004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242424"/>
                </a:solidFill>
                <a:effectLst/>
                <a:latin typeface="Aptos" panose="020B0004020202020204" pitchFamily="34" charset="0"/>
              </a:rPr>
              <a:t>The Trust is developing its Outline Business Case, which will involve further engagement with staff, patients, and the public, ensuring we continue to </a:t>
            </a:r>
            <a:r>
              <a:rPr lang="en-GB" sz="1800" b="0" i="0" dirty="0">
                <a:solidFill>
                  <a:srgbClr val="242424"/>
                </a:solidFill>
                <a:effectLst/>
                <a:latin typeface="Aptos" panose="020B0004020202020204" pitchFamily="34" charset="0"/>
              </a:rPr>
              <a:t>meet the acute care needs of </a:t>
            </a:r>
            <a:r>
              <a:rPr lang="en-GB" dirty="0">
                <a:solidFill>
                  <a:srgbClr val="242424"/>
                </a:solidFill>
                <a:latin typeface="Aptos" panose="020B0004020202020204" pitchFamily="34" charset="0"/>
              </a:rPr>
              <a:t>our</a:t>
            </a:r>
            <a:r>
              <a:rPr lang="en-GB" sz="1800" b="0" i="0" dirty="0">
                <a:solidFill>
                  <a:srgbClr val="242424"/>
                </a:solidFill>
                <a:effectLst/>
                <a:latin typeface="Aptos" panose="020B0004020202020204" pitchFamily="34" charset="0"/>
              </a:rPr>
              <a:t> local community. 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E2155AF9-BA90-D2DE-97AC-0C13AC92CF61}"/>
              </a:ext>
            </a:extLst>
          </p:cNvPr>
          <p:cNvSpPr txBox="1">
            <a:spLocks/>
          </p:cNvSpPr>
          <p:nvPr/>
        </p:nvSpPr>
        <p:spPr bwMode="auto">
          <a:xfrm>
            <a:off x="557513" y="487473"/>
            <a:ext cx="9280967" cy="750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altLang="en-US" sz="3200" b="1" dirty="0">
                <a:solidFill>
                  <a:srgbClr val="422C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Women &amp; Children’s Hospital</a:t>
            </a:r>
          </a:p>
        </p:txBody>
      </p:sp>
      <p:pic>
        <p:nvPicPr>
          <p:cNvPr id="6" name="Picture 5" descr="A building with many windows&#10;&#10;Description automatically generated">
            <a:extLst>
              <a:ext uri="{FF2B5EF4-FFF2-40B4-BE49-F238E27FC236}">
                <a16:creationId xmlns:a16="http://schemas.microsoft.com/office/drawing/2014/main" id="{12751F2D-96AC-B6B9-68B1-44570F1D2BC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6" r="15349"/>
          <a:stretch/>
        </p:blipFill>
        <p:spPr>
          <a:xfrm>
            <a:off x="5666770" y="1313234"/>
            <a:ext cx="6371617" cy="4503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7874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"/>
          <p:cNvSpPr txBox="1">
            <a:spLocks/>
          </p:cNvSpPr>
          <p:nvPr/>
        </p:nvSpPr>
        <p:spPr bwMode="auto">
          <a:xfrm>
            <a:off x="4496252" y="4057400"/>
            <a:ext cx="7381737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indent="0" algn="ctr">
              <a:spcBef>
                <a:spcPct val="20000"/>
              </a:spcBef>
            </a:pPr>
            <a:r>
              <a:rPr lang="en-GB" sz="18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Our new state-of-the-art Radiotherapy Centre is currently under construction - due to open summer 2024, 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completing the Cancer Services offering available at MKUH.</a:t>
            </a:r>
            <a:endParaRPr lang="en-GB" alt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ct val="20000"/>
              </a:spcBef>
            </a:pPr>
            <a:endParaRPr lang="en-GB" altLang="en-US" sz="16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1F3AAD3-909F-3C18-BF6E-0067C33C9B0E}"/>
              </a:ext>
            </a:extLst>
          </p:cNvPr>
          <p:cNvSpPr txBox="1">
            <a:spLocks/>
          </p:cNvSpPr>
          <p:nvPr/>
        </p:nvSpPr>
        <p:spPr bwMode="auto">
          <a:xfrm>
            <a:off x="557513" y="487473"/>
            <a:ext cx="9280967" cy="750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altLang="en-US" sz="3200" b="1" dirty="0">
                <a:solidFill>
                  <a:srgbClr val="422C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 estate developments</a:t>
            </a:r>
          </a:p>
        </p:txBody>
      </p:sp>
      <p:pic>
        <p:nvPicPr>
          <p:cNvPr id="4" name="Picture 3" descr="A building with cars parked in front of it&#10;&#10;Description automatically generated">
            <a:extLst>
              <a:ext uri="{FF2B5EF4-FFF2-40B4-BE49-F238E27FC236}">
                <a16:creationId xmlns:a16="http://schemas.microsoft.com/office/drawing/2014/main" id="{1F8AD68F-54C1-7797-A22A-97F08EEB9D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5465" y="1440342"/>
            <a:ext cx="7315200" cy="25527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30D6888-B633-E3ED-4DA2-B7138AC57B87}"/>
              </a:ext>
            </a:extLst>
          </p:cNvPr>
          <p:cNvSpPr txBox="1"/>
          <p:nvPr/>
        </p:nvSpPr>
        <p:spPr>
          <a:xfrm>
            <a:off x="270585" y="1238123"/>
            <a:ext cx="39281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 are working with a number of partners, including Milton Keynes City Council, to deliver our MK View: 2030 Estates Vision.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AFF20B-06F4-4F9E-4339-A4BBB3AB6306}"/>
              </a:ext>
            </a:extLst>
          </p:cNvPr>
          <p:cNvSpPr txBox="1"/>
          <p:nvPr/>
        </p:nvSpPr>
        <p:spPr>
          <a:xfrm>
            <a:off x="270585" y="2702500"/>
            <a:ext cx="379756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MHUH will construct a new 3-storey Imaging Centre to provide a central location for Imaging services.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b="1" i="0" dirty="0">
              <a:solidFill>
                <a:srgbClr val="687884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Oak House Ward Capacity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GB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 are currently looking into options to expand our ward capacity to meet ongoing and future demand.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71712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D8B0CA-7022-4F7B-A909-05E3644CA1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8617" y="1278237"/>
            <a:ext cx="11449921" cy="4525963"/>
          </a:xfrm>
        </p:spPr>
        <p:txBody>
          <a:bodyPr>
            <a:normAutofit/>
          </a:bodyPr>
          <a:lstStyle/>
          <a:p>
            <a:pPr algn="l"/>
            <a:r>
              <a:rPr lang="en-GB" sz="20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New Community Diagnostic Centre - Community Eye Clinic, in Lloyd Court.</a:t>
            </a:r>
          </a:p>
          <a:p>
            <a:pPr algn="l"/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MKUH aims to reduce emissions from public sector buildings by 75% by 2037, following £4.8 million in funding received as part of the Government’s Public Sector Decarbonisation Scheme.</a:t>
            </a:r>
          </a:p>
          <a:p>
            <a:pPr algn="l"/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MKUH working with </a:t>
            </a:r>
            <a:r>
              <a:rPr lang="en-GB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Milton Keynes City Council and local health partners to further improve the care and experience that our patients receive as they return home after a stay in hospital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, with t</a:t>
            </a:r>
            <a:r>
              <a:rPr lang="en-GB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wo new services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currently in development – ‘live-in care’, and ‘bridging care’.</a:t>
            </a:r>
          </a:p>
          <a:p>
            <a:pPr algn="l"/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GB" sz="2000" b="0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GB" sz="2000" b="0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GB" sz="1800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2AAF51BC-927E-F63C-9273-187911F662BE}"/>
              </a:ext>
            </a:extLst>
          </p:cNvPr>
          <p:cNvSpPr txBox="1">
            <a:spLocks/>
          </p:cNvSpPr>
          <p:nvPr/>
        </p:nvSpPr>
        <p:spPr bwMode="auto">
          <a:xfrm>
            <a:off x="418618" y="389492"/>
            <a:ext cx="8229600" cy="536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altLang="en-US" sz="2800" b="1" dirty="0">
                <a:solidFill>
                  <a:srgbClr val="422C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Looking ahead</a:t>
            </a:r>
          </a:p>
        </p:txBody>
      </p:sp>
    </p:spTree>
    <p:extLst>
      <p:ext uri="{BB962C8B-B14F-4D97-AF65-F5344CB8AC3E}">
        <p14:creationId xmlns:p14="http://schemas.microsoft.com/office/powerpoint/2010/main" val="30216321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981200" y="808556"/>
            <a:ext cx="8229600" cy="1143000"/>
          </a:xfrm>
        </p:spPr>
        <p:txBody>
          <a:bodyPr>
            <a:normAutofit/>
          </a:bodyPr>
          <a:lstStyle/>
          <a:p>
            <a:r>
              <a:rPr lang="en-GB" altLang="en-US" b="1" dirty="0">
                <a:solidFill>
                  <a:srgbClr val="422C88"/>
                </a:solidFill>
              </a:rPr>
              <a:t>Thank you...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639616" y="2049274"/>
            <a:ext cx="691276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Arial" panose="020B0604020202020204" pitchFamily="34" charset="0"/>
              <a:buChar char="•"/>
              <a:defRPr/>
            </a:pPr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To our staff, who provide good, safe care every day for every patient…</a:t>
            </a:r>
          </a:p>
          <a:p>
            <a:pPr marL="285750" indent="-285750" algn="ctr">
              <a:buFont typeface="Arial" panose="020B0604020202020204" pitchFamily="34" charset="0"/>
              <a:buChar char="•"/>
              <a:defRPr/>
            </a:pPr>
            <a:endParaRPr lang="en-GB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  <a:defRPr/>
            </a:pPr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To Lead Governor Babs </a:t>
            </a:r>
            <a:r>
              <a:rPr lang="en-GB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Lisgarten</a:t>
            </a:r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  <a:p>
            <a:pPr marL="285750" indent="-285750" algn="ctr">
              <a:buFont typeface="Arial" panose="020B0604020202020204" pitchFamily="34" charset="0"/>
              <a:buChar char="•"/>
              <a:defRPr/>
            </a:pPr>
            <a:endParaRPr lang="en-GB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  <a:defRPr/>
            </a:pPr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To our volunteers…</a:t>
            </a:r>
          </a:p>
          <a:p>
            <a:pPr marL="285750" indent="-285750" algn="ctr">
              <a:buFont typeface="Arial" panose="020B0604020202020204" pitchFamily="34" charset="0"/>
              <a:buChar char="•"/>
              <a:defRPr/>
            </a:pPr>
            <a:endParaRPr lang="en-GB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  <a:defRPr/>
            </a:pPr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To those who support our charity…</a:t>
            </a:r>
          </a:p>
          <a:p>
            <a:pPr marL="285750" indent="-285750" algn="ctr">
              <a:buFont typeface="Arial" panose="020B0604020202020204" pitchFamily="34" charset="0"/>
              <a:buChar char="•"/>
              <a:defRPr/>
            </a:pPr>
            <a:endParaRPr lang="en-GB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  <a:defRPr/>
            </a:pPr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And to our community.</a:t>
            </a:r>
          </a:p>
        </p:txBody>
      </p:sp>
    </p:spTree>
    <p:extLst>
      <p:ext uri="{BB962C8B-B14F-4D97-AF65-F5344CB8AC3E}">
        <p14:creationId xmlns:p14="http://schemas.microsoft.com/office/powerpoint/2010/main" val="27865858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1644127" y="2140646"/>
            <a:ext cx="851058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altLang="en-US" sz="4000" b="1" dirty="0">
                <a:solidFill>
                  <a:srgbClr val="422C88"/>
                </a:solidFill>
              </a:rPr>
              <a:t>Any questions?</a:t>
            </a:r>
          </a:p>
        </p:txBody>
      </p:sp>
    </p:spTree>
    <p:extLst>
      <p:ext uri="{BB962C8B-B14F-4D97-AF65-F5344CB8AC3E}">
        <p14:creationId xmlns:p14="http://schemas.microsoft.com/office/powerpoint/2010/main" val="2740007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343</Words>
  <Application>Microsoft Office PowerPoint</Application>
  <PresentationFormat>Widescreen</PresentationFormat>
  <Paragraphs>41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Aptos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Thank you...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Luigi Straccia</dc:creator>
  <cp:lastModifiedBy>Luigi Straccia</cp:lastModifiedBy>
  <cp:revision>1</cp:revision>
  <dcterms:created xsi:type="dcterms:W3CDTF">2023-10-10T12:47:00Z</dcterms:created>
  <dcterms:modified xsi:type="dcterms:W3CDTF">2023-10-10T12:47:04Z</dcterms:modified>
</cp:coreProperties>
</file>