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6" r:id="rId2"/>
    <p:sldId id="413" r:id="rId3"/>
    <p:sldId id="414" r:id="rId4"/>
    <p:sldId id="419" r:id="rId5"/>
    <p:sldId id="418" r:id="rId6"/>
    <p:sldId id="417" r:id="rId7"/>
    <p:sldId id="416" r:id="rId8"/>
    <p:sldId id="415" r:id="rId9"/>
    <p:sldId id="42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DAB280-1D86-4ABC-80BE-E89D6F3A0378}" v="1" dt="2024-10-10T08:05:20.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mkuhcloud-my.sharepoint.com/personal/daphne_thomas_mkuh_nhs_uk/Documents/MKUH%2021-22/23-24%20monthly/M12/Copy%20of%2001%20-%20Appendix%201%20Trustwide%20SOCI%20FY2024%20M12%2022.04%20v2%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Sheet1!$C$4</c:f>
              <c:strCache>
                <c:ptCount val="1"/>
              </c:strCache>
            </c:strRef>
          </c:tx>
          <c:spPr>
            <a:solidFill>
              <a:schemeClr val="accent1"/>
            </a:solidFill>
            <a:ln>
              <a:noFill/>
            </a:ln>
            <a:effectLst/>
          </c:spPr>
          <c:invertIfNegative val="0"/>
          <c:cat>
            <c:strRef>
              <c:f>Sheet1!$B$5:$B$12</c:f>
              <c:strCache>
                <c:ptCount val="8"/>
                <c:pt idx="0">
                  <c:v>2016/17</c:v>
                </c:pt>
                <c:pt idx="1">
                  <c:v>2017/18</c:v>
                </c:pt>
                <c:pt idx="2">
                  <c:v>2018/19</c:v>
                </c:pt>
                <c:pt idx="3">
                  <c:v>2019/20</c:v>
                </c:pt>
                <c:pt idx="4">
                  <c:v>2020/21</c:v>
                </c:pt>
                <c:pt idx="5">
                  <c:v>2021/22</c:v>
                </c:pt>
                <c:pt idx="6">
                  <c:v>2022/23</c:v>
                </c:pt>
                <c:pt idx="7">
                  <c:v>2023/24</c:v>
                </c:pt>
              </c:strCache>
            </c:strRef>
          </c:cat>
          <c:val>
            <c:numRef>
              <c:f>Sheet1!$C$5:$C$12</c:f>
              <c:numCache>
                <c:formatCode>General</c:formatCode>
                <c:ptCount val="8"/>
                <c:pt idx="0">
                  <c:v>-21.1</c:v>
                </c:pt>
                <c:pt idx="1">
                  <c:v>-16.100000000000001</c:v>
                </c:pt>
                <c:pt idx="2">
                  <c:v>-9.5</c:v>
                </c:pt>
                <c:pt idx="3">
                  <c:v>-5.0999999999999996</c:v>
                </c:pt>
                <c:pt idx="4">
                  <c:v>0.4</c:v>
                </c:pt>
                <c:pt idx="5">
                  <c:v>-1.6</c:v>
                </c:pt>
                <c:pt idx="6">
                  <c:v>-7.3</c:v>
                </c:pt>
                <c:pt idx="7">
                  <c:v>2.3E-2</c:v>
                </c:pt>
              </c:numCache>
            </c:numRef>
          </c:val>
          <c:extLst>
            <c:ext xmlns:c16="http://schemas.microsoft.com/office/drawing/2014/chart" uri="{C3380CC4-5D6E-409C-BE32-E72D297353CC}">
              <c16:uniqueId val="{00000000-9190-4079-BCC5-1F143ABBC0ED}"/>
            </c:ext>
          </c:extLst>
        </c:ser>
        <c:dLbls>
          <c:showLegendKey val="0"/>
          <c:showVal val="0"/>
          <c:showCatName val="0"/>
          <c:showSerName val="0"/>
          <c:showPercent val="0"/>
          <c:showBubbleSize val="0"/>
        </c:dLbls>
        <c:gapWidth val="219"/>
        <c:overlap val="-27"/>
        <c:axId val="1404071343"/>
        <c:axId val="1404068463"/>
      </c:barChart>
      <c:dateAx>
        <c:axId val="1404071343"/>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80" b="1" i="0" u="none" strike="noStrike" kern="1200" baseline="0">
                <a:solidFill>
                  <a:schemeClr val="tx1"/>
                </a:solidFill>
                <a:latin typeface="+mn-lt"/>
                <a:ea typeface="+mn-ea"/>
                <a:cs typeface="+mn-cs"/>
              </a:defRPr>
            </a:pPr>
            <a:endParaRPr lang="en-US"/>
          </a:p>
        </c:txPr>
        <c:crossAx val="1404068463"/>
        <c:crosses val="autoZero"/>
        <c:auto val="0"/>
        <c:lblOffset val="100"/>
        <c:baseTimeUnit val="days"/>
      </c:dateAx>
      <c:valAx>
        <c:axId val="1404068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40713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Where each £1 comes from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Lbls>
            <c:delete val="1"/>
          </c:dLbls>
          <c:cat>
            <c:strRef>
              <c:f>'Tables for AR 23-24'!$A$39:$A$45</c:f>
              <c:strCache>
                <c:ptCount val="7"/>
                <c:pt idx="0">
                  <c:v>NHS England  12p</c:v>
                </c:pt>
                <c:pt idx="1">
                  <c:v>BLMK Integrated Commissioning Board 72p</c:v>
                </c:pt>
                <c:pt idx="2">
                  <c:v>Other Integtrated Clinical Boards 7p</c:v>
                </c:pt>
                <c:pt idx="3">
                  <c:v>Education, training, research and development  3p</c:v>
                </c:pt>
                <c:pt idx="4">
                  <c:v>Non - Patient Care Services 1p</c:v>
                </c:pt>
                <c:pt idx="5">
                  <c:v>Other Income from activities 1p</c:v>
                </c:pt>
                <c:pt idx="6">
                  <c:v>Other Income 5p</c:v>
                </c:pt>
              </c:strCache>
            </c:strRef>
          </c:cat>
          <c:val>
            <c:numRef>
              <c:f>'Tables for AR 23-24'!$B$39:$B$45</c:f>
            </c:numRef>
          </c:val>
          <c:extLst>
            <c:ext xmlns:c16="http://schemas.microsoft.com/office/drawing/2014/chart" uri="{C3380CC4-5D6E-409C-BE32-E72D297353CC}">
              <c16:uniqueId val="{00000000-4C2B-4C5C-AEA1-27D112E75AE1}"/>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4C2B-4C5C-AEA1-27D112E75AE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4C2B-4C5C-AEA1-27D112E75AE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4C2B-4C5C-AEA1-27D112E75AE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4C2B-4C5C-AEA1-27D112E75AE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4C2B-4C5C-AEA1-27D112E75AE1}"/>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4C2B-4C5C-AEA1-27D112E75AE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4C2B-4C5C-AEA1-27D112E75AE1}"/>
              </c:ext>
            </c:extLst>
          </c:dPt>
          <c:dLbls>
            <c:delete val="1"/>
          </c:dLbls>
          <c:cat>
            <c:strRef>
              <c:f>'Tables for AR 23-24'!$A$39:$A$45</c:f>
              <c:strCache>
                <c:ptCount val="7"/>
                <c:pt idx="0">
                  <c:v>NHS England  12p</c:v>
                </c:pt>
                <c:pt idx="1">
                  <c:v>BLMK Integrated Commissioning Board 72p</c:v>
                </c:pt>
                <c:pt idx="2">
                  <c:v>Other Integtrated Clinical Boards 7p</c:v>
                </c:pt>
                <c:pt idx="3">
                  <c:v>Education, training, research and development  3p</c:v>
                </c:pt>
                <c:pt idx="4">
                  <c:v>Non - Patient Care Services 1p</c:v>
                </c:pt>
                <c:pt idx="5">
                  <c:v>Other Income from activities 1p</c:v>
                </c:pt>
                <c:pt idx="6">
                  <c:v>Other Income 5p</c:v>
                </c:pt>
              </c:strCache>
            </c:strRef>
          </c:cat>
          <c:val>
            <c:numRef>
              <c:f>'Tables for AR 23-24'!$C$39:$C$45</c:f>
              <c:numCache>
                <c:formatCode>0.0%</c:formatCode>
                <c:ptCount val="7"/>
                <c:pt idx="0">
                  <c:v>0.1213642775576006</c:v>
                </c:pt>
                <c:pt idx="1">
                  <c:v>0.71823450949534107</c:v>
                </c:pt>
                <c:pt idx="2">
                  <c:v>6.9715667552706584E-2</c:v>
                </c:pt>
                <c:pt idx="3">
                  <c:v>2.9176942490571831E-2</c:v>
                </c:pt>
                <c:pt idx="4">
                  <c:v>8.3270159007379409E-3</c:v>
                </c:pt>
                <c:pt idx="5">
                  <c:v>8.0415319214271318E-3</c:v>
                </c:pt>
                <c:pt idx="6">
                  <c:v>4.5140055081614831E-2</c:v>
                </c:pt>
              </c:numCache>
            </c:numRef>
          </c:val>
          <c:extLst>
            <c:ext xmlns:c16="http://schemas.microsoft.com/office/drawing/2014/chart" uri="{C3380CC4-5D6E-409C-BE32-E72D297353CC}">
              <c16:uniqueId val="{0000000F-4C2B-4C5C-AEA1-27D112E75AE1}"/>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2"/>
                <c:order val="2"/>
                <c:tx>
                  <c:v>NHS England 78p</c:v>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4C2B-4C5C-AEA1-27D112E75AE1}"/>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val>
                  <c:numLit>
                    <c:formatCode>General</c:formatCode>
                    <c:ptCount val="1"/>
                    <c:pt idx="0">
                      <c:v>1</c:v>
                    </c:pt>
                  </c:numLit>
                </c:val>
                <c:extLst>
                  <c:ext xmlns:c16="http://schemas.microsoft.com/office/drawing/2014/chart" uri="{C3380CC4-5D6E-409C-BE32-E72D297353CC}">
                    <c16:uniqueId val="{00000012-4C2B-4C5C-AEA1-27D112E75AE1}"/>
                  </c:ext>
                </c:extLst>
              </c15:ser>
            </c15:filteredPieSeries>
          </c:ext>
        </c:extLst>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E278-458D-BD5B-580E-767CD2479C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9B7228-16EA-CAF1-57AD-1793317846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3AF475-FD11-DE84-2CCD-80240450F102}"/>
              </a:ext>
            </a:extLst>
          </p:cNvPr>
          <p:cNvSpPr>
            <a:spLocks noGrp="1"/>
          </p:cNvSpPr>
          <p:nvPr>
            <p:ph type="dt" sz="half" idx="10"/>
          </p:nvPr>
        </p:nvSpPr>
        <p:spPr/>
        <p:txBody>
          <a:bodyPr/>
          <a:lstStyle/>
          <a:p>
            <a:fld id="{A61A1F13-812D-4CB9-85AD-B7F7D9FBE31B}" type="datetimeFigureOut">
              <a:rPr lang="en-GB" smtClean="0"/>
              <a:t>10/10/2024</a:t>
            </a:fld>
            <a:endParaRPr lang="en-GB"/>
          </a:p>
        </p:txBody>
      </p:sp>
      <p:sp>
        <p:nvSpPr>
          <p:cNvPr id="5" name="Footer Placeholder 4">
            <a:extLst>
              <a:ext uri="{FF2B5EF4-FFF2-40B4-BE49-F238E27FC236}">
                <a16:creationId xmlns:a16="http://schemas.microsoft.com/office/drawing/2014/main" id="{750D681B-CB10-3D4A-69EF-A591205C87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B29FE1-732E-2BFD-ACBB-248D41408A99}"/>
              </a:ext>
            </a:extLst>
          </p:cNvPr>
          <p:cNvSpPr>
            <a:spLocks noGrp="1"/>
          </p:cNvSpPr>
          <p:nvPr>
            <p:ph type="sldNum" sz="quarter" idx="12"/>
          </p:nvPr>
        </p:nvSpPr>
        <p:spPr/>
        <p:txBody>
          <a:bodyPr/>
          <a:lstStyle/>
          <a:p>
            <a:fld id="{41FF49C0-8606-477F-BD47-C0C0EF5D67C2}" type="slidenum">
              <a:rPr lang="en-GB" smtClean="0"/>
              <a:t>‹#›</a:t>
            </a:fld>
            <a:endParaRPr lang="en-GB"/>
          </a:p>
        </p:txBody>
      </p:sp>
    </p:spTree>
    <p:extLst>
      <p:ext uri="{BB962C8B-B14F-4D97-AF65-F5344CB8AC3E}">
        <p14:creationId xmlns:p14="http://schemas.microsoft.com/office/powerpoint/2010/main" val="81629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C06A4-3317-D6F5-2CA8-461212F7E3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5599E0-8BD8-21B8-50F7-6B34D083F0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42A757-F73A-A6F7-F259-88AADA4956C1}"/>
              </a:ext>
            </a:extLst>
          </p:cNvPr>
          <p:cNvSpPr>
            <a:spLocks noGrp="1"/>
          </p:cNvSpPr>
          <p:nvPr>
            <p:ph type="dt" sz="half" idx="10"/>
          </p:nvPr>
        </p:nvSpPr>
        <p:spPr/>
        <p:txBody>
          <a:bodyPr/>
          <a:lstStyle/>
          <a:p>
            <a:fld id="{A61A1F13-812D-4CB9-85AD-B7F7D9FBE31B}" type="datetimeFigureOut">
              <a:rPr lang="en-GB" smtClean="0"/>
              <a:t>10/10/2024</a:t>
            </a:fld>
            <a:endParaRPr lang="en-GB"/>
          </a:p>
        </p:txBody>
      </p:sp>
      <p:sp>
        <p:nvSpPr>
          <p:cNvPr id="5" name="Footer Placeholder 4">
            <a:extLst>
              <a:ext uri="{FF2B5EF4-FFF2-40B4-BE49-F238E27FC236}">
                <a16:creationId xmlns:a16="http://schemas.microsoft.com/office/drawing/2014/main" id="{E91B1978-B5A6-0FCD-A3FB-25129B1C0C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F88800-B2C2-57A8-E02E-E49E2FBB6471}"/>
              </a:ext>
            </a:extLst>
          </p:cNvPr>
          <p:cNvSpPr>
            <a:spLocks noGrp="1"/>
          </p:cNvSpPr>
          <p:nvPr>
            <p:ph type="sldNum" sz="quarter" idx="12"/>
          </p:nvPr>
        </p:nvSpPr>
        <p:spPr/>
        <p:txBody>
          <a:bodyPr/>
          <a:lstStyle/>
          <a:p>
            <a:fld id="{41FF49C0-8606-477F-BD47-C0C0EF5D67C2}" type="slidenum">
              <a:rPr lang="en-GB" smtClean="0"/>
              <a:t>‹#›</a:t>
            </a:fld>
            <a:endParaRPr lang="en-GB"/>
          </a:p>
        </p:txBody>
      </p:sp>
    </p:spTree>
    <p:extLst>
      <p:ext uri="{BB962C8B-B14F-4D97-AF65-F5344CB8AC3E}">
        <p14:creationId xmlns:p14="http://schemas.microsoft.com/office/powerpoint/2010/main" val="248545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B0DAA6-31C7-78DD-DDB8-E4E29E96C8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82B419-FE14-A048-86A1-18E841BB33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2FFB58-F5E7-24A5-C8E5-A36D1AB99A93}"/>
              </a:ext>
            </a:extLst>
          </p:cNvPr>
          <p:cNvSpPr>
            <a:spLocks noGrp="1"/>
          </p:cNvSpPr>
          <p:nvPr>
            <p:ph type="dt" sz="half" idx="10"/>
          </p:nvPr>
        </p:nvSpPr>
        <p:spPr/>
        <p:txBody>
          <a:bodyPr/>
          <a:lstStyle/>
          <a:p>
            <a:fld id="{A61A1F13-812D-4CB9-85AD-B7F7D9FBE31B}" type="datetimeFigureOut">
              <a:rPr lang="en-GB" smtClean="0"/>
              <a:t>10/10/2024</a:t>
            </a:fld>
            <a:endParaRPr lang="en-GB"/>
          </a:p>
        </p:txBody>
      </p:sp>
      <p:sp>
        <p:nvSpPr>
          <p:cNvPr id="5" name="Footer Placeholder 4">
            <a:extLst>
              <a:ext uri="{FF2B5EF4-FFF2-40B4-BE49-F238E27FC236}">
                <a16:creationId xmlns:a16="http://schemas.microsoft.com/office/drawing/2014/main" id="{2CA7FD38-A583-A18F-5336-DAFF275940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F84FF0-7908-0C97-19D4-EF2F1DFBD2D1}"/>
              </a:ext>
            </a:extLst>
          </p:cNvPr>
          <p:cNvSpPr>
            <a:spLocks noGrp="1"/>
          </p:cNvSpPr>
          <p:nvPr>
            <p:ph type="sldNum" sz="quarter" idx="12"/>
          </p:nvPr>
        </p:nvSpPr>
        <p:spPr/>
        <p:txBody>
          <a:bodyPr/>
          <a:lstStyle/>
          <a:p>
            <a:fld id="{41FF49C0-8606-477F-BD47-C0C0EF5D67C2}" type="slidenum">
              <a:rPr lang="en-GB" smtClean="0"/>
              <a:t>‹#›</a:t>
            </a:fld>
            <a:endParaRPr lang="en-GB"/>
          </a:p>
        </p:txBody>
      </p:sp>
    </p:spTree>
    <p:extLst>
      <p:ext uri="{BB962C8B-B14F-4D97-AF65-F5344CB8AC3E}">
        <p14:creationId xmlns:p14="http://schemas.microsoft.com/office/powerpoint/2010/main" val="239800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0B0C-3456-A9AF-9BD4-F29972ADB9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E41F17-47CC-CAEF-072C-E8AF6749CA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FD8362-33C5-E324-6C60-94E833CF0AD4}"/>
              </a:ext>
            </a:extLst>
          </p:cNvPr>
          <p:cNvSpPr>
            <a:spLocks noGrp="1"/>
          </p:cNvSpPr>
          <p:nvPr>
            <p:ph type="dt" sz="half" idx="10"/>
          </p:nvPr>
        </p:nvSpPr>
        <p:spPr/>
        <p:txBody>
          <a:bodyPr/>
          <a:lstStyle/>
          <a:p>
            <a:fld id="{A61A1F13-812D-4CB9-85AD-B7F7D9FBE31B}" type="datetimeFigureOut">
              <a:rPr lang="en-GB" smtClean="0"/>
              <a:t>10/10/2024</a:t>
            </a:fld>
            <a:endParaRPr lang="en-GB"/>
          </a:p>
        </p:txBody>
      </p:sp>
      <p:sp>
        <p:nvSpPr>
          <p:cNvPr id="5" name="Footer Placeholder 4">
            <a:extLst>
              <a:ext uri="{FF2B5EF4-FFF2-40B4-BE49-F238E27FC236}">
                <a16:creationId xmlns:a16="http://schemas.microsoft.com/office/drawing/2014/main" id="{1DC4B27E-1792-8729-2E20-2995C01BD8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4DC2D6-5D7C-B288-65CD-B5F0CAC9D8C0}"/>
              </a:ext>
            </a:extLst>
          </p:cNvPr>
          <p:cNvSpPr>
            <a:spLocks noGrp="1"/>
          </p:cNvSpPr>
          <p:nvPr>
            <p:ph type="sldNum" sz="quarter" idx="12"/>
          </p:nvPr>
        </p:nvSpPr>
        <p:spPr/>
        <p:txBody>
          <a:bodyPr/>
          <a:lstStyle/>
          <a:p>
            <a:fld id="{41FF49C0-8606-477F-BD47-C0C0EF5D67C2}" type="slidenum">
              <a:rPr lang="en-GB" smtClean="0"/>
              <a:t>‹#›</a:t>
            </a:fld>
            <a:endParaRPr lang="en-GB"/>
          </a:p>
        </p:txBody>
      </p:sp>
    </p:spTree>
    <p:extLst>
      <p:ext uri="{BB962C8B-B14F-4D97-AF65-F5344CB8AC3E}">
        <p14:creationId xmlns:p14="http://schemas.microsoft.com/office/powerpoint/2010/main" val="210718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4DDF-879B-9C05-42E2-AF66BEDAEC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B739A4-2692-CCBF-AD2A-D89F76077B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C5A8EE-4682-E552-265F-8D7060CDE1E3}"/>
              </a:ext>
            </a:extLst>
          </p:cNvPr>
          <p:cNvSpPr>
            <a:spLocks noGrp="1"/>
          </p:cNvSpPr>
          <p:nvPr>
            <p:ph type="dt" sz="half" idx="10"/>
          </p:nvPr>
        </p:nvSpPr>
        <p:spPr/>
        <p:txBody>
          <a:bodyPr/>
          <a:lstStyle/>
          <a:p>
            <a:fld id="{A61A1F13-812D-4CB9-85AD-B7F7D9FBE31B}" type="datetimeFigureOut">
              <a:rPr lang="en-GB" smtClean="0"/>
              <a:t>10/10/2024</a:t>
            </a:fld>
            <a:endParaRPr lang="en-GB"/>
          </a:p>
        </p:txBody>
      </p:sp>
      <p:sp>
        <p:nvSpPr>
          <p:cNvPr id="5" name="Footer Placeholder 4">
            <a:extLst>
              <a:ext uri="{FF2B5EF4-FFF2-40B4-BE49-F238E27FC236}">
                <a16:creationId xmlns:a16="http://schemas.microsoft.com/office/drawing/2014/main" id="{B50C9372-32D7-4D56-A90F-E506BAFA40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7994BB-60CC-A190-8560-24BC699162CA}"/>
              </a:ext>
            </a:extLst>
          </p:cNvPr>
          <p:cNvSpPr>
            <a:spLocks noGrp="1"/>
          </p:cNvSpPr>
          <p:nvPr>
            <p:ph type="sldNum" sz="quarter" idx="12"/>
          </p:nvPr>
        </p:nvSpPr>
        <p:spPr/>
        <p:txBody>
          <a:bodyPr/>
          <a:lstStyle/>
          <a:p>
            <a:fld id="{41FF49C0-8606-477F-BD47-C0C0EF5D67C2}" type="slidenum">
              <a:rPr lang="en-GB" smtClean="0"/>
              <a:t>‹#›</a:t>
            </a:fld>
            <a:endParaRPr lang="en-GB"/>
          </a:p>
        </p:txBody>
      </p:sp>
    </p:spTree>
    <p:extLst>
      <p:ext uri="{BB962C8B-B14F-4D97-AF65-F5344CB8AC3E}">
        <p14:creationId xmlns:p14="http://schemas.microsoft.com/office/powerpoint/2010/main" val="224033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7660-4E03-352E-8B7F-0410099850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22D80C-F9F9-F359-C2B8-E9D5B54038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DFFEBB-6FA0-3DD8-8488-8FC21042E0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7983F8-95CE-35C2-A473-90539629F414}"/>
              </a:ext>
            </a:extLst>
          </p:cNvPr>
          <p:cNvSpPr>
            <a:spLocks noGrp="1"/>
          </p:cNvSpPr>
          <p:nvPr>
            <p:ph type="dt" sz="half" idx="10"/>
          </p:nvPr>
        </p:nvSpPr>
        <p:spPr/>
        <p:txBody>
          <a:bodyPr/>
          <a:lstStyle/>
          <a:p>
            <a:fld id="{A61A1F13-812D-4CB9-85AD-B7F7D9FBE31B}" type="datetimeFigureOut">
              <a:rPr lang="en-GB" smtClean="0"/>
              <a:t>10/10/2024</a:t>
            </a:fld>
            <a:endParaRPr lang="en-GB"/>
          </a:p>
        </p:txBody>
      </p:sp>
      <p:sp>
        <p:nvSpPr>
          <p:cNvPr id="6" name="Footer Placeholder 5">
            <a:extLst>
              <a:ext uri="{FF2B5EF4-FFF2-40B4-BE49-F238E27FC236}">
                <a16:creationId xmlns:a16="http://schemas.microsoft.com/office/drawing/2014/main" id="{516FD68E-44E6-8B5F-EFB6-F9F9774100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5B6495-F7FE-D4D7-6250-EB5F74D7D83A}"/>
              </a:ext>
            </a:extLst>
          </p:cNvPr>
          <p:cNvSpPr>
            <a:spLocks noGrp="1"/>
          </p:cNvSpPr>
          <p:nvPr>
            <p:ph type="sldNum" sz="quarter" idx="12"/>
          </p:nvPr>
        </p:nvSpPr>
        <p:spPr/>
        <p:txBody>
          <a:bodyPr/>
          <a:lstStyle/>
          <a:p>
            <a:fld id="{41FF49C0-8606-477F-BD47-C0C0EF5D67C2}" type="slidenum">
              <a:rPr lang="en-GB" smtClean="0"/>
              <a:t>‹#›</a:t>
            </a:fld>
            <a:endParaRPr lang="en-GB"/>
          </a:p>
        </p:txBody>
      </p:sp>
    </p:spTree>
    <p:extLst>
      <p:ext uri="{BB962C8B-B14F-4D97-AF65-F5344CB8AC3E}">
        <p14:creationId xmlns:p14="http://schemas.microsoft.com/office/powerpoint/2010/main" val="414932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52691-4783-FB47-305F-B01686CC56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59B8EC-B2AB-496E-2979-85313A15D0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497FB8-F095-27B4-2BE2-BA282CFBB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5F4F05-0D16-A253-1827-F239F829F9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155241-0CA9-E62F-FE2C-C6C1AB82ED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A57136-FBF3-90BB-0FD8-F5AD5DE0F831}"/>
              </a:ext>
            </a:extLst>
          </p:cNvPr>
          <p:cNvSpPr>
            <a:spLocks noGrp="1"/>
          </p:cNvSpPr>
          <p:nvPr>
            <p:ph type="dt" sz="half" idx="10"/>
          </p:nvPr>
        </p:nvSpPr>
        <p:spPr/>
        <p:txBody>
          <a:bodyPr/>
          <a:lstStyle/>
          <a:p>
            <a:fld id="{A61A1F13-812D-4CB9-85AD-B7F7D9FBE31B}" type="datetimeFigureOut">
              <a:rPr lang="en-GB" smtClean="0"/>
              <a:t>10/10/2024</a:t>
            </a:fld>
            <a:endParaRPr lang="en-GB"/>
          </a:p>
        </p:txBody>
      </p:sp>
      <p:sp>
        <p:nvSpPr>
          <p:cNvPr id="8" name="Footer Placeholder 7">
            <a:extLst>
              <a:ext uri="{FF2B5EF4-FFF2-40B4-BE49-F238E27FC236}">
                <a16:creationId xmlns:a16="http://schemas.microsoft.com/office/drawing/2014/main" id="{5E4ED263-A51D-77FE-B434-B4E7D5A074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700A1A-14CC-0F0C-7F85-120E5DFDEBEE}"/>
              </a:ext>
            </a:extLst>
          </p:cNvPr>
          <p:cNvSpPr>
            <a:spLocks noGrp="1"/>
          </p:cNvSpPr>
          <p:nvPr>
            <p:ph type="sldNum" sz="quarter" idx="12"/>
          </p:nvPr>
        </p:nvSpPr>
        <p:spPr/>
        <p:txBody>
          <a:bodyPr/>
          <a:lstStyle/>
          <a:p>
            <a:fld id="{41FF49C0-8606-477F-BD47-C0C0EF5D67C2}" type="slidenum">
              <a:rPr lang="en-GB" smtClean="0"/>
              <a:t>‹#›</a:t>
            </a:fld>
            <a:endParaRPr lang="en-GB"/>
          </a:p>
        </p:txBody>
      </p:sp>
    </p:spTree>
    <p:extLst>
      <p:ext uri="{BB962C8B-B14F-4D97-AF65-F5344CB8AC3E}">
        <p14:creationId xmlns:p14="http://schemas.microsoft.com/office/powerpoint/2010/main" val="786501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F3BC-176E-6F0F-6912-5452CE59DA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31E09E-2523-E7AC-AC28-59DDA9782F3A}"/>
              </a:ext>
            </a:extLst>
          </p:cNvPr>
          <p:cNvSpPr>
            <a:spLocks noGrp="1"/>
          </p:cNvSpPr>
          <p:nvPr>
            <p:ph type="dt" sz="half" idx="10"/>
          </p:nvPr>
        </p:nvSpPr>
        <p:spPr/>
        <p:txBody>
          <a:bodyPr/>
          <a:lstStyle/>
          <a:p>
            <a:fld id="{A61A1F13-812D-4CB9-85AD-B7F7D9FBE31B}" type="datetimeFigureOut">
              <a:rPr lang="en-GB" smtClean="0"/>
              <a:t>10/10/2024</a:t>
            </a:fld>
            <a:endParaRPr lang="en-GB"/>
          </a:p>
        </p:txBody>
      </p:sp>
      <p:sp>
        <p:nvSpPr>
          <p:cNvPr id="4" name="Footer Placeholder 3">
            <a:extLst>
              <a:ext uri="{FF2B5EF4-FFF2-40B4-BE49-F238E27FC236}">
                <a16:creationId xmlns:a16="http://schemas.microsoft.com/office/drawing/2014/main" id="{748707D1-8D21-5A2D-9F9F-5952E3293A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01C7E6-34F2-F70F-F8DE-2C34CC61A73A}"/>
              </a:ext>
            </a:extLst>
          </p:cNvPr>
          <p:cNvSpPr>
            <a:spLocks noGrp="1"/>
          </p:cNvSpPr>
          <p:nvPr>
            <p:ph type="sldNum" sz="quarter" idx="12"/>
          </p:nvPr>
        </p:nvSpPr>
        <p:spPr/>
        <p:txBody>
          <a:bodyPr/>
          <a:lstStyle/>
          <a:p>
            <a:fld id="{41FF49C0-8606-477F-BD47-C0C0EF5D67C2}" type="slidenum">
              <a:rPr lang="en-GB" smtClean="0"/>
              <a:t>‹#›</a:t>
            </a:fld>
            <a:endParaRPr lang="en-GB"/>
          </a:p>
        </p:txBody>
      </p:sp>
    </p:spTree>
    <p:extLst>
      <p:ext uri="{BB962C8B-B14F-4D97-AF65-F5344CB8AC3E}">
        <p14:creationId xmlns:p14="http://schemas.microsoft.com/office/powerpoint/2010/main" val="50381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2E20E4-5062-1AA6-33C1-8B1134EB9870}"/>
              </a:ext>
            </a:extLst>
          </p:cNvPr>
          <p:cNvSpPr>
            <a:spLocks noGrp="1"/>
          </p:cNvSpPr>
          <p:nvPr>
            <p:ph type="dt" sz="half" idx="10"/>
          </p:nvPr>
        </p:nvSpPr>
        <p:spPr/>
        <p:txBody>
          <a:bodyPr/>
          <a:lstStyle/>
          <a:p>
            <a:fld id="{A61A1F13-812D-4CB9-85AD-B7F7D9FBE31B}" type="datetimeFigureOut">
              <a:rPr lang="en-GB" smtClean="0"/>
              <a:t>10/10/2024</a:t>
            </a:fld>
            <a:endParaRPr lang="en-GB"/>
          </a:p>
        </p:txBody>
      </p:sp>
      <p:sp>
        <p:nvSpPr>
          <p:cNvPr id="3" name="Footer Placeholder 2">
            <a:extLst>
              <a:ext uri="{FF2B5EF4-FFF2-40B4-BE49-F238E27FC236}">
                <a16:creationId xmlns:a16="http://schemas.microsoft.com/office/drawing/2014/main" id="{343471EE-93C4-3D63-232D-8C1ABE70D0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6DCA97-1505-C5F4-6913-AA3544E3A330}"/>
              </a:ext>
            </a:extLst>
          </p:cNvPr>
          <p:cNvSpPr>
            <a:spLocks noGrp="1"/>
          </p:cNvSpPr>
          <p:nvPr>
            <p:ph type="sldNum" sz="quarter" idx="12"/>
          </p:nvPr>
        </p:nvSpPr>
        <p:spPr/>
        <p:txBody>
          <a:bodyPr/>
          <a:lstStyle/>
          <a:p>
            <a:fld id="{41FF49C0-8606-477F-BD47-C0C0EF5D67C2}" type="slidenum">
              <a:rPr lang="en-GB" smtClean="0"/>
              <a:t>‹#›</a:t>
            </a:fld>
            <a:endParaRPr lang="en-GB"/>
          </a:p>
        </p:txBody>
      </p:sp>
    </p:spTree>
    <p:extLst>
      <p:ext uri="{BB962C8B-B14F-4D97-AF65-F5344CB8AC3E}">
        <p14:creationId xmlns:p14="http://schemas.microsoft.com/office/powerpoint/2010/main" val="120812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02868-CB3C-9D45-E2E2-5EFCBF105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0C756D-BA12-7AF7-5D19-0B3ABC67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5128CB-B1CF-B13D-0B0C-95BD4E3CE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4933E9-D0B8-F5BD-62C4-B4ABE78B696A}"/>
              </a:ext>
            </a:extLst>
          </p:cNvPr>
          <p:cNvSpPr>
            <a:spLocks noGrp="1"/>
          </p:cNvSpPr>
          <p:nvPr>
            <p:ph type="dt" sz="half" idx="10"/>
          </p:nvPr>
        </p:nvSpPr>
        <p:spPr/>
        <p:txBody>
          <a:bodyPr/>
          <a:lstStyle/>
          <a:p>
            <a:fld id="{A61A1F13-812D-4CB9-85AD-B7F7D9FBE31B}" type="datetimeFigureOut">
              <a:rPr lang="en-GB" smtClean="0"/>
              <a:t>10/10/2024</a:t>
            </a:fld>
            <a:endParaRPr lang="en-GB"/>
          </a:p>
        </p:txBody>
      </p:sp>
      <p:sp>
        <p:nvSpPr>
          <p:cNvPr id="6" name="Footer Placeholder 5">
            <a:extLst>
              <a:ext uri="{FF2B5EF4-FFF2-40B4-BE49-F238E27FC236}">
                <a16:creationId xmlns:a16="http://schemas.microsoft.com/office/drawing/2014/main" id="{D299B60B-2FDB-150A-DB9D-8DEF104D7A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67249C-A50E-CF57-F997-B41B3E1E9037}"/>
              </a:ext>
            </a:extLst>
          </p:cNvPr>
          <p:cNvSpPr>
            <a:spLocks noGrp="1"/>
          </p:cNvSpPr>
          <p:nvPr>
            <p:ph type="sldNum" sz="quarter" idx="12"/>
          </p:nvPr>
        </p:nvSpPr>
        <p:spPr/>
        <p:txBody>
          <a:bodyPr/>
          <a:lstStyle/>
          <a:p>
            <a:fld id="{41FF49C0-8606-477F-BD47-C0C0EF5D67C2}" type="slidenum">
              <a:rPr lang="en-GB" smtClean="0"/>
              <a:t>‹#›</a:t>
            </a:fld>
            <a:endParaRPr lang="en-GB"/>
          </a:p>
        </p:txBody>
      </p:sp>
    </p:spTree>
    <p:extLst>
      <p:ext uri="{BB962C8B-B14F-4D97-AF65-F5344CB8AC3E}">
        <p14:creationId xmlns:p14="http://schemas.microsoft.com/office/powerpoint/2010/main" val="291004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8280-3FF8-551A-9070-11700849F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87BFA7-9794-7490-6D0C-9E6B2148F8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9FF0A9-7918-74E3-3511-BC5F7C7FB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B6071-412C-C7DA-D323-81DD986CE8D4}"/>
              </a:ext>
            </a:extLst>
          </p:cNvPr>
          <p:cNvSpPr>
            <a:spLocks noGrp="1"/>
          </p:cNvSpPr>
          <p:nvPr>
            <p:ph type="dt" sz="half" idx="10"/>
          </p:nvPr>
        </p:nvSpPr>
        <p:spPr/>
        <p:txBody>
          <a:bodyPr/>
          <a:lstStyle/>
          <a:p>
            <a:fld id="{A61A1F13-812D-4CB9-85AD-B7F7D9FBE31B}" type="datetimeFigureOut">
              <a:rPr lang="en-GB" smtClean="0"/>
              <a:t>10/10/2024</a:t>
            </a:fld>
            <a:endParaRPr lang="en-GB"/>
          </a:p>
        </p:txBody>
      </p:sp>
      <p:sp>
        <p:nvSpPr>
          <p:cNvPr id="6" name="Footer Placeholder 5">
            <a:extLst>
              <a:ext uri="{FF2B5EF4-FFF2-40B4-BE49-F238E27FC236}">
                <a16:creationId xmlns:a16="http://schemas.microsoft.com/office/drawing/2014/main" id="{BBC831C4-9670-DE27-172E-0AB0C2C03D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7D0212-DDAE-B9B6-E9F3-323136BA6857}"/>
              </a:ext>
            </a:extLst>
          </p:cNvPr>
          <p:cNvSpPr>
            <a:spLocks noGrp="1"/>
          </p:cNvSpPr>
          <p:nvPr>
            <p:ph type="sldNum" sz="quarter" idx="12"/>
          </p:nvPr>
        </p:nvSpPr>
        <p:spPr/>
        <p:txBody>
          <a:bodyPr/>
          <a:lstStyle/>
          <a:p>
            <a:fld id="{41FF49C0-8606-477F-BD47-C0C0EF5D67C2}" type="slidenum">
              <a:rPr lang="en-GB" smtClean="0"/>
              <a:t>‹#›</a:t>
            </a:fld>
            <a:endParaRPr lang="en-GB"/>
          </a:p>
        </p:txBody>
      </p:sp>
    </p:spTree>
    <p:extLst>
      <p:ext uri="{BB962C8B-B14F-4D97-AF65-F5344CB8AC3E}">
        <p14:creationId xmlns:p14="http://schemas.microsoft.com/office/powerpoint/2010/main" val="80079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CE1DA-BA99-29E9-2192-1AA09875D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1ADC66-EE80-B4F2-D808-F55905DFE4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10C317-D792-ECCE-53E5-0A3B3D3030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1A1F13-812D-4CB9-85AD-B7F7D9FBE31B}" type="datetimeFigureOut">
              <a:rPr lang="en-GB" smtClean="0"/>
              <a:t>10/10/2024</a:t>
            </a:fld>
            <a:endParaRPr lang="en-GB"/>
          </a:p>
        </p:txBody>
      </p:sp>
      <p:sp>
        <p:nvSpPr>
          <p:cNvPr id="5" name="Footer Placeholder 4">
            <a:extLst>
              <a:ext uri="{FF2B5EF4-FFF2-40B4-BE49-F238E27FC236}">
                <a16:creationId xmlns:a16="http://schemas.microsoft.com/office/drawing/2014/main" id="{0AA2C936-9249-0FCE-D026-925EAAAABE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03D8DDC-D3D3-9C9B-4918-9100518454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FF49C0-8606-477F-BD47-C0C0EF5D67C2}" type="slidenum">
              <a:rPr lang="en-GB" smtClean="0"/>
              <a:t>‹#›</a:t>
            </a:fld>
            <a:endParaRPr lang="en-GB"/>
          </a:p>
        </p:txBody>
      </p:sp>
    </p:spTree>
    <p:extLst>
      <p:ext uri="{BB962C8B-B14F-4D97-AF65-F5344CB8AC3E}">
        <p14:creationId xmlns:p14="http://schemas.microsoft.com/office/powerpoint/2010/main" val="1698821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a:spLocks noChangeArrowheads="1"/>
          </p:cNvSpPr>
          <p:nvPr/>
        </p:nvSpPr>
        <p:spPr bwMode="auto">
          <a:xfrm>
            <a:off x="1736725" y="1700809"/>
            <a:ext cx="8510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4000" b="1" dirty="0">
                <a:solidFill>
                  <a:srgbClr val="422C88"/>
                </a:solidFill>
              </a:rPr>
              <a:t>Financial Review of 2023/24</a:t>
            </a:r>
          </a:p>
        </p:txBody>
      </p:sp>
      <p:sp>
        <p:nvSpPr>
          <p:cNvPr id="9" name="TextBox 4"/>
          <p:cNvSpPr txBox="1">
            <a:spLocks noChangeArrowheads="1"/>
          </p:cNvSpPr>
          <p:nvPr/>
        </p:nvSpPr>
        <p:spPr bwMode="auto">
          <a:xfrm>
            <a:off x="2182813" y="2854531"/>
            <a:ext cx="78263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b="1" dirty="0">
                <a:solidFill>
                  <a:srgbClr val="3D5567"/>
                </a:solidFill>
              </a:rPr>
              <a:t>Jonathan Dunk</a:t>
            </a:r>
          </a:p>
          <a:p>
            <a:pPr algn="ctr" eaLnBrk="1" hangingPunct="1"/>
            <a:r>
              <a:rPr lang="en-GB" altLang="en-US" i="1" dirty="0">
                <a:solidFill>
                  <a:srgbClr val="3D5567"/>
                </a:solidFill>
              </a:rPr>
              <a:t>Chief Finance Officer </a:t>
            </a:r>
          </a:p>
          <a:p>
            <a:pPr algn="ctr" eaLnBrk="1" hangingPunct="1"/>
            <a:br>
              <a:rPr lang="en-GB" altLang="en-US" dirty="0">
                <a:solidFill>
                  <a:srgbClr val="3D5567"/>
                </a:solidFill>
              </a:rPr>
            </a:br>
            <a:r>
              <a:rPr lang="en-GB" altLang="en-US" dirty="0">
                <a:solidFill>
                  <a:srgbClr val="3D5567"/>
                </a:solidFill>
              </a:rPr>
              <a:t>Milton Keynes University Hospital </a:t>
            </a:r>
          </a:p>
          <a:p>
            <a:pPr algn="ctr" eaLnBrk="1" hangingPunct="1"/>
            <a:r>
              <a:rPr lang="en-GB" altLang="en-US" dirty="0">
                <a:solidFill>
                  <a:srgbClr val="3D5567"/>
                </a:solidFill>
              </a:rPr>
              <a:t>NHS Foundation Trust</a:t>
            </a:r>
          </a:p>
        </p:txBody>
      </p:sp>
    </p:spTree>
    <p:extLst>
      <p:ext uri="{BB962C8B-B14F-4D97-AF65-F5344CB8AC3E}">
        <p14:creationId xmlns:p14="http://schemas.microsoft.com/office/powerpoint/2010/main" val="185791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ED468C-F809-0FD7-BD8D-AAE027CB3E34}"/>
              </a:ext>
            </a:extLst>
          </p:cNvPr>
          <p:cNvSpPr txBox="1">
            <a:spLocks/>
          </p:cNvSpPr>
          <p:nvPr/>
        </p:nvSpPr>
        <p:spPr>
          <a:xfrm>
            <a:off x="563879" y="354965"/>
            <a:ext cx="7541433" cy="600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rgbClr val="422C88"/>
                </a:solidFill>
                <a:latin typeface="Arial" panose="020B0604020202020204" pitchFamily="34" charset="0"/>
                <a:cs typeface="Arial" panose="020B0604020202020204" pitchFamily="34" charset="0"/>
              </a:rPr>
              <a:t>A Balanced Financial Position</a:t>
            </a:r>
            <a:endParaRPr lang="en-GB" sz="2800" b="1" u="sng" dirty="0">
              <a:latin typeface="Arial"/>
              <a:cs typeface="Arial"/>
            </a:endParaRPr>
          </a:p>
        </p:txBody>
      </p:sp>
      <p:sp>
        <p:nvSpPr>
          <p:cNvPr id="7" name="TextBox 6">
            <a:extLst>
              <a:ext uri="{FF2B5EF4-FFF2-40B4-BE49-F238E27FC236}">
                <a16:creationId xmlns:a16="http://schemas.microsoft.com/office/drawing/2014/main" id="{9C250AF5-5ADE-8296-DF21-3C9C0901967E}"/>
              </a:ext>
            </a:extLst>
          </p:cNvPr>
          <p:cNvSpPr txBox="1"/>
          <p:nvPr/>
        </p:nvSpPr>
        <p:spPr>
          <a:xfrm>
            <a:off x="563880" y="1147724"/>
            <a:ext cx="10614193" cy="5601533"/>
          </a:xfrm>
          <a:prstGeom prst="rect">
            <a:avLst/>
          </a:prstGeom>
          <a:noFill/>
        </p:spPr>
        <p:txBody>
          <a:bodyPr wrap="square" lIns="91440" tIns="45720" rIns="91440" bIns="45720" rtlCol="0" anchor="t">
            <a:spAutoFit/>
          </a:bodyPr>
          <a:lstStyle/>
          <a:p>
            <a:r>
              <a:rPr lang="en-GB" sz="2000" dirty="0">
                <a:latin typeface="Arial"/>
                <a:cs typeface="Arial"/>
              </a:rPr>
              <a:t>MKUH delivered a balanced financial position for the financial year, with expenditure staying within its funding envelope.  The key highlights of the financial year were:</a:t>
            </a:r>
          </a:p>
          <a:p>
            <a:endParaRPr lang="en-GB" sz="2000" dirty="0">
              <a:latin typeface="Arial" panose="020B0604020202020204" pitchFamily="34" charset="0"/>
              <a:cs typeface="Arial" panose="020B0604020202020204" pitchFamily="34" charset="0"/>
            </a:endParaRPr>
          </a:p>
          <a:p>
            <a:pPr marL="342900" indent="-342900">
              <a:buFont typeface="Wingdings" panose="020B0604020202020204" pitchFamily="34" charset="0"/>
              <a:buChar char="Ø"/>
            </a:pPr>
            <a:r>
              <a:rPr lang="en-GB" sz="2000" dirty="0">
                <a:latin typeface="Arial"/>
                <a:cs typeface="Arial"/>
              </a:rPr>
              <a:t>MKUH successfully delivered its financial plan achieving a small surplus of £23,000 after removing the impact of Grant Income and depreciation .</a:t>
            </a:r>
          </a:p>
          <a:p>
            <a:endParaRPr lang="en-GB" sz="2000" dirty="0">
              <a:latin typeface="Arial"/>
              <a:cs typeface="Arial"/>
            </a:endParaRPr>
          </a:p>
          <a:p>
            <a:pPr marL="342900" indent="-342900">
              <a:buFont typeface="Wingdings" panose="020B0604020202020204" pitchFamily="34" charset="0"/>
              <a:buChar char="Ø"/>
            </a:pPr>
            <a:r>
              <a:rPr lang="en-GB" sz="2000" dirty="0">
                <a:latin typeface="Arial"/>
                <a:cs typeface="Arial"/>
              </a:rPr>
              <a:t>MKUH is part of the Bedford, Luton and Milton Keynes Integrated Care System (BLMK ICS) which also achieved its budgeted financial plan.</a:t>
            </a:r>
          </a:p>
          <a:p>
            <a:endParaRPr lang="en-GB" sz="2000" dirty="0">
              <a:latin typeface="Arial"/>
              <a:cs typeface="Arial"/>
            </a:endParaRPr>
          </a:p>
          <a:p>
            <a:pPr marL="342900" indent="-342900">
              <a:buFont typeface="Wingdings" panose="020B0604020202020204" pitchFamily="34" charset="0"/>
              <a:buChar char="Ø"/>
            </a:pPr>
            <a:r>
              <a:rPr lang="en-GB" sz="2000" dirty="0">
                <a:latin typeface="Arial"/>
                <a:cs typeface="Arial"/>
              </a:rPr>
              <a:t>We continued to increase our elective services for both outpatients and inpatient planned care, against a background of industrial action.</a:t>
            </a:r>
            <a:r>
              <a:rPr lang="en-GB" sz="2000" dirty="0">
                <a:effectLst/>
                <a:latin typeface="Arial"/>
                <a:ea typeface="Times New Roman" panose="02020603050405020304" pitchFamily="18" charset="0"/>
                <a:cs typeface="Arial"/>
              </a:rPr>
              <a:t> This generated over £15m of additional income by delivering 125% of activity </a:t>
            </a:r>
            <a:r>
              <a:rPr lang="en-GB" sz="2000" dirty="0">
                <a:latin typeface="Arial"/>
                <a:ea typeface="Times New Roman" panose="02020603050405020304" pitchFamily="18" charset="0"/>
                <a:cs typeface="Arial"/>
              </a:rPr>
              <a:t>beyond the</a:t>
            </a:r>
            <a:r>
              <a:rPr lang="en-GB" sz="2000" dirty="0">
                <a:effectLst/>
                <a:latin typeface="Arial"/>
                <a:ea typeface="Times New Roman" panose="02020603050405020304" pitchFamily="18" charset="0"/>
                <a:cs typeface="Arial"/>
              </a:rPr>
              <a:t> pre-pand</a:t>
            </a:r>
            <a:r>
              <a:rPr lang="en-GB" sz="2000" dirty="0">
                <a:latin typeface="Arial"/>
                <a:ea typeface="Times New Roman" panose="02020603050405020304" pitchFamily="18" charset="0"/>
                <a:cs typeface="Arial"/>
              </a:rPr>
              <a:t>emic </a:t>
            </a:r>
            <a:r>
              <a:rPr lang="en-GB" sz="2000" dirty="0">
                <a:latin typeface="Arial"/>
                <a:cs typeface="Arial"/>
              </a:rPr>
              <a:t>2019/20 baseline. </a:t>
            </a:r>
          </a:p>
          <a:p>
            <a:endParaRPr lang="en-GB" sz="2000" dirty="0">
              <a:latin typeface="Arial"/>
              <a:ea typeface="Times New Roman" panose="02020603050405020304" pitchFamily="18" charset="0"/>
              <a:cs typeface="Arial"/>
            </a:endParaRPr>
          </a:p>
          <a:p>
            <a:pPr marL="342900" indent="-342900">
              <a:buFont typeface="Wingdings" panose="020B0604020202020204" pitchFamily="34" charset="0"/>
              <a:buChar char="Ø"/>
            </a:pPr>
            <a:r>
              <a:rPr lang="en-GB" sz="2000" dirty="0">
                <a:effectLst/>
                <a:latin typeface="Arial"/>
                <a:ea typeface="Times New Roman" panose="02020603050405020304" pitchFamily="18" charset="0"/>
                <a:cs typeface="Arial"/>
              </a:rPr>
              <a:t>The efficiency target for the year </a:t>
            </a:r>
            <a:r>
              <a:rPr lang="en-GB" sz="2000" dirty="0">
                <a:latin typeface="Arial"/>
                <a:ea typeface="Times New Roman" panose="02020603050405020304" pitchFamily="18" charset="0"/>
                <a:cs typeface="Arial"/>
              </a:rPr>
              <a:t>of</a:t>
            </a:r>
            <a:r>
              <a:rPr lang="en-GB" sz="2000" dirty="0">
                <a:effectLst/>
                <a:latin typeface="Arial"/>
                <a:ea typeface="Times New Roman" panose="02020603050405020304" pitchFamily="18" charset="0"/>
                <a:cs typeface="Arial"/>
              </a:rPr>
              <a:t> £17m (4.8% of expenditure) was fully delivered through a mix of income generation, productivity improvements, and elimination of waste. The </a:t>
            </a:r>
            <a:r>
              <a:rPr lang="en-GB" sz="2000" dirty="0">
                <a:latin typeface="Arial"/>
                <a:ea typeface="Times New Roman" panose="02020603050405020304" pitchFamily="18" charset="0"/>
                <a:cs typeface="Arial"/>
              </a:rPr>
              <a:t>Trust assesses the quality</a:t>
            </a:r>
            <a:r>
              <a:rPr lang="en-GB" sz="2000" dirty="0">
                <a:effectLst/>
                <a:latin typeface="Arial"/>
                <a:ea typeface="Times New Roman" panose="02020603050405020304" pitchFamily="18" charset="0"/>
                <a:cs typeface="Arial"/>
              </a:rPr>
              <a:t> impact </a:t>
            </a:r>
            <a:r>
              <a:rPr lang="en-GB" sz="2000" dirty="0">
                <a:latin typeface="Arial"/>
                <a:ea typeface="Times New Roman" panose="02020603050405020304" pitchFamily="18" charset="0"/>
                <a:cs typeface="Arial"/>
              </a:rPr>
              <a:t>of</a:t>
            </a:r>
            <a:r>
              <a:rPr lang="en-GB" sz="2000" dirty="0">
                <a:effectLst/>
                <a:latin typeface="Arial"/>
                <a:ea typeface="Times New Roman" panose="02020603050405020304" pitchFamily="18" charset="0"/>
                <a:cs typeface="Arial"/>
              </a:rPr>
              <a:t> financial efficiency schemes prior to approval and implementation to ensure services and quality are not compromised.</a:t>
            </a:r>
          </a:p>
          <a:p>
            <a:pPr marL="285750" indent="-285750">
              <a:buFont typeface="Wingdings" panose="020B0604020202020204" pitchFamily="34" charset="0"/>
              <a:buChar char="Ø"/>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2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53D9C5-A572-CEAF-F6DA-804B14B9E050}"/>
              </a:ext>
            </a:extLst>
          </p:cNvPr>
          <p:cNvSpPr>
            <a:spLocks noGrp="1"/>
          </p:cNvSpPr>
          <p:nvPr>
            <p:ph type="title"/>
          </p:nvPr>
        </p:nvSpPr>
        <p:spPr>
          <a:xfrm>
            <a:off x="563879" y="354965"/>
            <a:ext cx="7234205" cy="600075"/>
          </a:xfrm>
        </p:spPr>
        <p:txBody>
          <a:bodyPr>
            <a:normAutofit/>
          </a:bodyPr>
          <a:lstStyle/>
          <a:p>
            <a:pPr algn="l"/>
            <a:r>
              <a:rPr lang="en-GB" altLang="en-US" sz="2800" b="1" dirty="0">
                <a:solidFill>
                  <a:srgbClr val="422C88"/>
                </a:solidFill>
                <a:latin typeface="Arial" panose="020B0604020202020204" pitchFamily="34" charset="0"/>
                <a:cs typeface="Arial" panose="020B0604020202020204" pitchFamily="34" charset="0"/>
              </a:rPr>
              <a:t>Headline Financial Performance 2023/24</a:t>
            </a:r>
            <a:endParaRPr lang="en-GB" sz="2800" b="1" u="sng" dirty="0">
              <a:latin typeface="Arial"/>
              <a:cs typeface="Arial"/>
            </a:endParaRPr>
          </a:p>
        </p:txBody>
      </p:sp>
      <p:sp>
        <p:nvSpPr>
          <p:cNvPr id="5" name="TextBox 4">
            <a:extLst>
              <a:ext uri="{FF2B5EF4-FFF2-40B4-BE49-F238E27FC236}">
                <a16:creationId xmlns:a16="http://schemas.microsoft.com/office/drawing/2014/main" id="{55DBEB12-C9BE-C712-C81A-0EFA8FAED162}"/>
              </a:ext>
            </a:extLst>
          </p:cNvPr>
          <p:cNvSpPr txBox="1"/>
          <p:nvPr/>
        </p:nvSpPr>
        <p:spPr>
          <a:xfrm>
            <a:off x="563880" y="1147723"/>
            <a:ext cx="10717145" cy="2739211"/>
          </a:xfrm>
          <a:prstGeom prst="rect">
            <a:avLst/>
          </a:prstGeom>
          <a:noFill/>
        </p:spPr>
        <p:txBody>
          <a:bodyPr wrap="square" lIns="91440" tIns="45720" rIns="91440" bIns="45720" rtlCol="0" anchor="t">
            <a:spAutoFit/>
          </a:bodyPr>
          <a:lstStyle/>
          <a:p>
            <a:pPr marL="285750" indent="-285750">
              <a:buFont typeface="Wingdings"/>
              <a:buChar char="Ø"/>
            </a:pPr>
            <a:r>
              <a:rPr lang="en-GB" sz="2000" dirty="0">
                <a:latin typeface="Arial"/>
                <a:cs typeface="Arial"/>
              </a:rPr>
              <a:t>The historical financial performance of the Trust by year is shown below. </a:t>
            </a:r>
            <a:endParaRPr lang="en-US" sz="2000" dirty="0"/>
          </a:p>
          <a:p>
            <a:pPr marL="285750" indent="-285750">
              <a:buFont typeface="Wingdings"/>
              <a:buChar char="Ø"/>
            </a:pPr>
            <a:endParaRPr lang="en-GB" sz="2000" dirty="0">
              <a:latin typeface="Arial"/>
              <a:cs typeface="Arial"/>
            </a:endParaRPr>
          </a:p>
          <a:p>
            <a:pPr marL="285750" indent="-285750">
              <a:buFont typeface="Wingdings"/>
              <a:buChar char="Ø"/>
            </a:pPr>
            <a:r>
              <a:rPr lang="en-GB" sz="2000" dirty="0">
                <a:latin typeface="Arial"/>
                <a:cs typeface="Arial"/>
              </a:rPr>
              <a:t>Delivering a balanced financial position has taken a number of years to achieve in MK</a:t>
            </a:r>
            <a:endParaRPr lang="en-GB" sz="2000" dirty="0">
              <a:latin typeface="Arial" panose="020B0604020202020204" pitchFamily="34" charset="0"/>
              <a:cs typeface="Arial" panose="020B0604020202020204" pitchFamily="34" charset="0"/>
            </a:endParaRPr>
          </a:p>
          <a:p>
            <a:pPr marL="285750" indent="-285750">
              <a:buFont typeface="Wingdings"/>
              <a:buChar char="Ø"/>
            </a:pPr>
            <a:endParaRPr lang="en-GB" sz="2000" dirty="0">
              <a:latin typeface="Arial"/>
              <a:cs typeface="Arial"/>
            </a:endParaRPr>
          </a:p>
          <a:p>
            <a:pPr marL="285750" indent="-285750">
              <a:buFont typeface="Wingdings"/>
              <a:buChar char="Ø"/>
            </a:pPr>
            <a:r>
              <a:rPr lang="en-GB" sz="2000" dirty="0">
                <a:latin typeface="Arial"/>
                <a:cs typeface="Arial"/>
              </a:rPr>
              <a:t>The wider NHS financial outlook means continuing to achieve this is becoming ever harder.</a:t>
            </a:r>
            <a:endParaRPr lang="en-GB" sz="20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a:cs typeface="Arial"/>
              </a:rPr>
              <a:t>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A20D20FA-D1FD-9D71-7B60-01B257077913}"/>
              </a:ext>
            </a:extLst>
          </p:cNvPr>
          <p:cNvGraphicFramePr>
            <a:graphicFrameLocks/>
          </p:cNvGraphicFramePr>
          <p:nvPr/>
        </p:nvGraphicFramePr>
        <p:xfrm>
          <a:off x="1057317" y="2854095"/>
          <a:ext cx="8909535" cy="33192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659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12CB43-BB22-CACB-E02E-024ECB914CB6}"/>
              </a:ext>
            </a:extLst>
          </p:cNvPr>
          <p:cNvSpPr>
            <a:spLocks noGrp="1"/>
          </p:cNvSpPr>
          <p:nvPr>
            <p:ph type="title"/>
          </p:nvPr>
        </p:nvSpPr>
        <p:spPr>
          <a:xfrm>
            <a:off x="563879" y="354965"/>
            <a:ext cx="7234205" cy="600075"/>
          </a:xfrm>
        </p:spPr>
        <p:txBody>
          <a:bodyPr>
            <a:normAutofit/>
          </a:bodyPr>
          <a:lstStyle/>
          <a:p>
            <a:pPr algn="l"/>
            <a:r>
              <a:rPr lang="en-GB" altLang="en-US" sz="2800" b="1" dirty="0">
                <a:solidFill>
                  <a:srgbClr val="422C88"/>
                </a:solidFill>
                <a:latin typeface="Arial" panose="020B0604020202020204" pitchFamily="34" charset="0"/>
                <a:cs typeface="Arial" panose="020B0604020202020204" pitchFamily="34" charset="0"/>
              </a:rPr>
              <a:t>How the money was spent</a:t>
            </a:r>
            <a:endParaRPr lang="en-GB" sz="2800" b="1" u="sng" dirty="0">
              <a:latin typeface="Arial"/>
              <a:cs typeface="Arial"/>
            </a:endParaRPr>
          </a:p>
        </p:txBody>
      </p:sp>
      <p:sp>
        <p:nvSpPr>
          <p:cNvPr id="5" name="TextBox 4">
            <a:extLst>
              <a:ext uri="{FF2B5EF4-FFF2-40B4-BE49-F238E27FC236}">
                <a16:creationId xmlns:a16="http://schemas.microsoft.com/office/drawing/2014/main" id="{9F535BCD-5A7C-27D2-3C1F-C02943928B3F}"/>
              </a:ext>
            </a:extLst>
          </p:cNvPr>
          <p:cNvSpPr txBox="1"/>
          <p:nvPr/>
        </p:nvSpPr>
        <p:spPr>
          <a:xfrm>
            <a:off x="563879" y="1162664"/>
            <a:ext cx="10717145" cy="2308324"/>
          </a:xfrm>
          <a:prstGeom prst="rect">
            <a:avLst/>
          </a:prstGeom>
          <a:noFill/>
        </p:spPr>
        <p:txBody>
          <a:bodyPr wrap="square" lIns="91440" tIns="45720" rIns="91440" bIns="45720" rtlCol="0" anchor="t">
            <a:spAutoFit/>
          </a:bodyPr>
          <a:lstStyle/>
          <a:p>
            <a:pPr marL="285750" indent="-285750">
              <a:buFont typeface="Wingdings"/>
              <a:buChar char="Ø"/>
            </a:pPr>
            <a:r>
              <a:rPr lang="en-GB" dirty="0">
                <a:latin typeface="Arial"/>
                <a:cs typeface="Arial"/>
              </a:rPr>
              <a:t>The Trust receives funding for clinical service provision as income, payable under contracts from either local or regional commissioner organisations. </a:t>
            </a:r>
            <a:endParaRPr lang="en-US">
              <a:latin typeface="Arial"/>
              <a:cs typeface="Arial"/>
            </a:endParaRPr>
          </a:p>
          <a:p>
            <a:pPr marL="285750" indent="-285750">
              <a:buFont typeface="Wingdings"/>
              <a:buChar char="Ø"/>
            </a:pPr>
            <a:endParaRPr lang="en-GB" dirty="0">
              <a:latin typeface="Arial"/>
              <a:cs typeface="Arial"/>
            </a:endParaRPr>
          </a:p>
          <a:p>
            <a:pPr marL="285750" indent="-285750">
              <a:buFont typeface="Wingdings"/>
              <a:buChar char="Ø"/>
            </a:pPr>
            <a:r>
              <a:rPr lang="en-GB" dirty="0">
                <a:latin typeface="Arial"/>
                <a:cs typeface="Arial"/>
              </a:rPr>
              <a:t>During 2023/24, the Trust received income totalling £417m, predominantly (c.79%) from local commissioners (Integrated Care Boards) for the provision of core acute services. </a:t>
            </a:r>
            <a:endParaRPr lang="en-US">
              <a:latin typeface="Arial"/>
              <a:cs typeface="Arial"/>
            </a:endParaRPr>
          </a:p>
          <a:p>
            <a:pPr marL="285750" indent="-285750">
              <a:buFont typeface="Wingdings"/>
              <a:buChar char="Ø"/>
            </a:pPr>
            <a:endParaRPr lang="en-GB" dirty="0">
              <a:latin typeface="Arial"/>
              <a:cs typeface="Arial"/>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B0803818-F031-446F-80CB-89529C831F0F}"/>
              </a:ext>
            </a:extLst>
          </p:cNvPr>
          <p:cNvPicPr>
            <a:picLocks noChangeAspect="1"/>
          </p:cNvPicPr>
          <p:nvPr/>
        </p:nvPicPr>
        <p:blipFill>
          <a:blip r:embed="rId2"/>
          <a:stretch>
            <a:fillRect/>
          </a:stretch>
        </p:blipFill>
        <p:spPr>
          <a:xfrm>
            <a:off x="6026036" y="3270380"/>
            <a:ext cx="5647068" cy="3019425"/>
          </a:xfrm>
          <a:prstGeom prst="rect">
            <a:avLst/>
          </a:prstGeom>
        </p:spPr>
      </p:pic>
      <p:graphicFrame>
        <p:nvGraphicFramePr>
          <p:cNvPr id="7" name="Chart 6">
            <a:extLst>
              <a:ext uri="{FF2B5EF4-FFF2-40B4-BE49-F238E27FC236}">
                <a16:creationId xmlns:a16="http://schemas.microsoft.com/office/drawing/2014/main" id="{849A324F-B891-B75F-2AFE-3DB3F0B26293}"/>
              </a:ext>
              <a:ext uri="{147F2762-F138-4A5C-976F-8EAC2B608ADB}">
                <a16:predDERef xmlns:a16="http://schemas.microsoft.com/office/drawing/2014/main" pred="{620FA758-622A-4EF4-85A6-98A52DE55F15}"/>
              </a:ext>
            </a:extLst>
          </p:cNvPr>
          <p:cNvGraphicFramePr>
            <a:graphicFrameLocks/>
          </p:cNvGraphicFramePr>
          <p:nvPr/>
        </p:nvGraphicFramePr>
        <p:xfrm>
          <a:off x="775595" y="3270380"/>
          <a:ext cx="5038725" cy="29956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2345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6BAB71-70A4-DFBC-9B10-7E15A1B7766D}"/>
              </a:ext>
            </a:extLst>
          </p:cNvPr>
          <p:cNvSpPr>
            <a:spLocks noGrp="1"/>
          </p:cNvSpPr>
          <p:nvPr>
            <p:ph type="title"/>
          </p:nvPr>
        </p:nvSpPr>
        <p:spPr>
          <a:xfrm>
            <a:off x="563879" y="354965"/>
            <a:ext cx="7234205" cy="600075"/>
          </a:xfrm>
        </p:spPr>
        <p:txBody>
          <a:bodyPr>
            <a:normAutofit/>
          </a:bodyPr>
          <a:lstStyle/>
          <a:p>
            <a:pPr algn="l"/>
            <a:r>
              <a:rPr lang="en-GB" altLang="en-US" sz="2800" b="1" dirty="0">
                <a:solidFill>
                  <a:srgbClr val="422C88"/>
                </a:solidFill>
                <a:latin typeface="Arial" panose="020B0604020202020204" pitchFamily="34" charset="0"/>
                <a:cs typeface="Arial" panose="020B0604020202020204" pitchFamily="34" charset="0"/>
              </a:rPr>
              <a:t>Capital Spending</a:t>
            </a:r>
            <a:endParaRPr lang="en-GB" sz="2800" b="1" u="sng"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4C6DCAC-A9ED-620B-E6EC-7EEB1B8C72FE}"/>
              </a:ext>
            </a:extLst>
          </p:cNvPr>
          <p:cNvSpPr txBox="1"/>
          <p:nvPr/>
        </p:nvSpPr>
        <p:spPr>
          <a:xfrm>
            <a:off x="490728" y="955040"/>
            <a:ext cx="10717145" cy="5355312"/>
          </a:xfrm>
          <a:prstGeom prst="rect">
            <a:avLst/>
          </a:prstGeom>
          <a:noFill/>
        </p:spPr>
        <p:txBody>
          <a:bodyPr wrap="square" lIns="91440" tIns="45720" rIns="91440" bIns="45720" rtlCol="0" anchor="t">
            <a:spAutoFit/>
          </a:bodyPr>
          <a:lstStyle/>
          <a:p>
            <a:pPr marL="285750" indent="-285750">
              <a:buFont typeface="Wingdings"/>
              <a:buChar char="Ø"/>
            </a:pPr>
            <a:r>
              <a:rPr lang="en-GB" dirty="0">
                <a:latin typeface="Arial"/>
                <a:cs typeface="Arial"/>
              </a:rPr>
              <a:t>The Trust continued to invest significantly in new infrastructure and equipment to support the delivery of quality healthcare. In 2023/24, capital investment totalled £41.4m. </a:t>
            </a:r>
            <a:endParaRPr lang="en-GB">
              <a:latin typeface="Aptos" panose="02110004020202020204"/>
              <a:cs typeface="Arial"/>
            </a:endParaRPr>
          </a:p>
          <a:p>
            <a:pPr marL="285750" indent="-285750">
              <a:buFont typeface="Wingdings"/>
              <a:buChar char="Ø"/>
            </a:pPr>
            <a:r>
              <a:rPr lang="en-GB" dirty="0">
                <a:latin typeface="Arial"/>
                <a:cs typeface="Arial"/>
              </a:rPr>
              <a:t>This total includes the investment in the new Radiotherapy Centre, which is expected to be treating patients during the Autumn of 2024 enabling local patients to receive radiotherapy closer to home. £10m in year spend.</a:t>
            </a:r>
            <a:endParaRPr lang="en-GB" dirty="0">
              <a:latin typeface="Aptos" panose="02110004020202020204"/>
              <a:cs typeface="Arial"/>
            </a:endParaRPr>
          </a:p>
          <a:p>
            <a:pPr marL="285750" indent="-285750">
              <a:buFont typeface="Wingdings"/>
              <a:buChar char="Ø"/>
            </a:pPr>
            <a:r>
              <a:rPr lang="en-GB" dirty="0">
                <a:latin typeface="Arial"/>
                <a:cs typeface="Arial"/>
              </a:rPr>
              <a:t>Two Community Diagnostic Centres (CDC's) for the population, one at Whitehouse Park offering Endoscopy and other diagnostic services, and the second located at LLoyds Court in Central Milton Keynes which will provide additional diagnostics services.  £6.8 in year spend.</a:t>
            </a:r>
            <a:endParaRPr lang="en-GB" dirty="0">
              <a:latin typeface="Aptos" panose="02110004020202020204"/>
              <a:cs typeface="Arial"/>
            </a:endParaRPr>
          </a:p>
          <a:p>
            <a:endParaRPr lang="en-GB" dirty="0">
              <a:latin typeface="Arial"/>
              <a:cs typeface="Arial"/>
            </a:endParaRPr>
          </a:p>
          <a:p>
            <a:pPr marL="285750" indent="-285750">
              <a:buFont typeface="Wingdings" panose="020B0604020202020204" pitchFamily="34" charset="0"/>
              <a:buChar char="Ø"/>
            </a:pPr>
            <a:r>
              <a:rPr lang="en-GB" dirty="0">
                <a:latin typeface="Arial"/>
                <a:cs typeface="Arial"/>
              </a:rPr>
              <a:t>Infrastructure costs (including additional car park for chemotherapy and flat roofs replacements) £2.0m </a:t>
            </a:r>
          </a:p>
          <a:p>
            <a:pPr marL="285750" indent="-285750">
              <a:buFont typeface="Wingdings" panose="020B0604020202020204" pitchFamily="34" charset="0"/>
              <a:buChar char="Ø"/>
            </a:pPr>
            <a:r>
              <a:rPr lang="en-GB" dirty="0">
                <a:latin typeface="Arial"/>
                <a:cs typeface="Arial"/>
              </a:rPr>
              <a:t>Investment in diagnostics (including building refurbishment for Breast Screening and IT for Imaging and Pathology) £1.8m  </a:t>
            </a:r>
          </a:p>
          <a:p>
            <a:pPr marL="285750" indent="-285750">
              <a:buFont typeface="Wingdings" panose="020B0604020202020204" pitchFamily="34" charset="0"/>
              <a:buChar char="Ø"/>
            </a:pPr>
            <a:r>
              <a:rPr lang="en-GB" dirty="0">
                <a:latin typeface="Arial"/>
                <a:cs typeface="Arial"/>
              </a:rPr>
              <a:t>Design work for the New Hospital Programme and enabling schemes and build for HV enabling scheme £2.7m</a:t>
            </a:r>
          </a:p>
          <a:p>
            <a:pPr marL="285750" indent="-285750">
              <a:buFont typeface="Wingdings" panose="020B0604020202020204" pitchFamily="34" charset="0"/>
              <a:buChar char="Ø"/>
            </a:pPr>
            <a:r>
              <a:rPr lang="en-GB" dirty="0">
                <a:latin typeface="Arial"/>
                <a:cs typeface="Arial"/>
              </a:rPr>
              <a:t>Refurbishment of existing estate: Milton Mouse and creation of Urology Investigation Unit £1.5m </a:t>
            </a:r>
            <a:endParaRPr lang="en-GB" dirty="0">
              <a:latin typeface="Arial" panose="020B0604020202020204" pitchFamily="34" charset="0"/>
              <a:cs typeface="Arial" panose="020B0604020202020204" pitchFamily="34" charset="0"/>
            </a:endParaRPr>
          </a:p>
          <a:p>
            <a:pPr marL="285750" indent="-285750">
              <a:buFont typeface="Wingdings" panose="020B0604020202020204" pitchFamily="34" charset="0"/>
              <a:buChar char="Ø"/>
            </a:pPr>
            <a:r>
              <a:rPr lang="en-GB" dirty="0">
                <a:latin typeface="Arial"/>
                <a:cs typeface="Arial"/>
              </a:rPr>
              <a:t>Investment in sustainability and green initiatives ( including window replacement, replacement of HSDU washers, upgrading Led Lighting and EV chargers) £3.9m</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9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012DBF-9660-C750-9E8B-75A4AF864B96}"/>
              </a:ext>
            </a:extLst>
          </p:cNvPr>
          <p:cNvSpPr>
            <a:spLocks noGrp="1"/>
          </p:cNvSpPr>
          <p:nvPr>
            <p:ph type="title"/>
          </p:nvPr>
        </p:nvSpPr>
        <p:spPr>
          <a:xfrm>
            <a:off x="563879" y="354965"/>
            <a:ext cx="7234205" cy="600075"/>
          </a:xfrm>
        </p:spPr>
        <p:txBody>
          <a:bodyPr>
            <a:normAutofit/>
          </a:bodyPr>
          <a:lstStyle/>
          <a:p>
            <a:pPr algn="l"/>
            <a:r>
              <a:rPr lang="en-GB" altLang="en-US" sz="2800" b="1" dirty="0">
                <a:solidFill>
                  <a:srgbClr val="422C88"/>
                </a:solidFill>
                <a:latin typeface="Arial" panose="020B0604020202020204" pitchFamily="34" charset="0"/>
                <a:cs typeface="Arial" panose="020B0604020202020204" pitchFamily="34" charset="0"/>
              </a:rPr>
              <a:t>Our Growth Journey</a:t>
            </a:r>
            <a:endParaRPr lang="en-GB" sz="2800" b="1" u="sng" dirty="0">
              <a:latin typeface="Arial"/>
              <a:cs typeface="Arial"/>
            </a:endParaRPr>
          </a:p>
        </p:txBody>
      </p:sp>
      <p:sp>
        <p:nvSpPr>
          <p:cNvPr id="5" name="TextBox 4">
            <a:extLst>
              <a:ext uri="{FF2B5EF4-FFF2-40B4-BE49-F238E27FC236}">
                <a16:creationId xmlns:a16="http://schemas.microsoft.com/office/drawing/2014/main" id="{D30247C1-B14F-B2A0-0FEC-68D714A7B6A4}"/>
              </a:ext>
            </a:extLst>
          </p:cNvPr>
          <p:cNvSpPr txBox="1"/>
          <p:nvPr/>
        </p:nvSpPr>
        <p:spPr>
          <a:xfrm>
            <a:off x="452387" y="5243923"/>
            <a:ext cx="11020926"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Turnover has increased by 60% since 2017/18</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Capital investment has increased by 141% since 2017/18</a:t>
            </a:r>
          </a:p>
          <a:p>
            <a:pPr marL="285750" indent="-285750">
              <a:buFont typeface="Arial" panose="020B0604020202020204" pitchFamily="34" charset="0"/>
              <a:buChar char="•"/>
            </a:pPr>
            <a:r>
              <a:rPr lang="en-GB" dirty="0">
                <a:latin typeface="Arial"/>
                <a:cs typeface="Arial"/>
              </a:rPr>
              <a:t>However less than half of this capital funding provision is recurrent. The rest is being achieved largely by the Trust successfully bidding for funding for specific scheme developments.</a:t>
            </a:r>
          </a:p>
        </p:txBody>
      </p:sp>
      <p:pic>
        <p:nvPicPr>
          <p:cNvPr id="6" name="Picture 5">
            <a:extLst>
              <a:ext uri="{FF2B5EF4-FFF2-40B4-BE49-F238E27FC236}">
                <a16:creationId xmlns:a16="http://schemas.microsoft.com/office/drawing/2014/main" id="{377D03B1-A5C1-599C-F520-F258A52A9AF8}"/>
              </a:ext>
            </a:extLst>
          </p:cNvPr>
          <p:cNvPicPr>
            <a:picLocks noChangeAspect="1"/>
          </p:cNvPicPr>
          <p:nvPr/>
        </p:nvPicPr>
        <p:blipFill>
          <a:blip r:embed="rId2"/>
          <a:stretch>
            <a:fillRect/>
          </a:stretch>
        </p:blipFill>
        <p:spPr>
          <a:xfrm>
            <a:off x="928063" y="884093"/>
            <a:ext cx="8608631" cy="4397154"/>
          </a:xfrm>
          <a:prstGeom prst="rect">
            <a:avLst/>
          </a:prstGeom>
        </p:spPr>
      </p:pic>
    </p:spTree>
    <p:extLst>
      <p:ext uri="{BB962C8B-B14F-4D97-AF65-F5344CB8AC3E}">
        <p14:creationId xmlns:p14="http://schemas.microsoft.com/office/powerpoint/2010/main" val="394543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D981BA-43DE-1570-3213-63EB0D4AD1B5}"/>
              </a:ext>
            </a:extLst>
          </p:cNvPr>
          <p:cNvSpPr>
            <a:spLocks noGrp="1"/>
          </p:cNvSpPr>
          <p:nvPr>
            <p:ph type="title"/>
          </p:nvPr>
        </p:nvSpPr>
        <p:spPr>
          <a:xfrm>
            <a:off x="563880" y="354965"/>
            <a:ext cx="9628084" cy="600075"/>
          </a:xfrm>
        </p:spPr>
        <p:txBody>
          <a:bodyPr>
            <a:normAutofit/>
          </a:bodyPr>
          <a:lstStyle/>
          <a:p>
            <a:pPr algn="l"/>
            <a:r>
              <a:rPr lang="en-GB" altLang="en-US" sz="2800" b="1" dirty="0">
                <a:solidFill>
                  <a:srgbClr val="422C88"/>
                </a:solidFill>
                <a:latin typeface="Arial" panose="020B0604020202020204" pitchFamily="34" charset="0"/>
                <a:cs typeface="Arial" panose="020B0604020202020204" pitchFamily="34" charset="0"/>
              </a:rPr>
              <a:t>Other Notable Achievements! </a:t>
            </a:r>
            <a:endParaRPr lang="en-GB" sz="2800" b="1" u="sng" dirty="0">
              <a:latin typeface="Arial"/>
              <a:cs typeface="Arial"/>
            </a:endParaRPr>
          </a:p>
        </p:txBody>
      </p:sp>
      <p:pic>
        <p:nvPicPr>
          <p:cNvPr id="5" name="Picture 4">
            <a:extLst>
              <a:ext uri="{FF2B5EF4-FFF2-40B4-BE49-F238E27FC236}">
                <a16:creationId xmlns:a16="http://schemas.microsoft.com/office/drawing/2014/main" id="{70547C38-3BFF-9653-97C1-04F86E5D91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 y="1156301"/>
            <a:ext cx="6866021" cy="51495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EBCAE11-FA87-7449-43F0-93BBD5E2760D}"/>
              </a:ext>
            </a:extLst>
          </p:cNvPr>
          <p:cNvPicPr>
            <a:picLocks noChangeAspect="1"/>
          </p:cNvPicPr>
          <p:nvPr/>
        </p:nvPicPr>
        <p:blipFill>
          <a:blip r:embed="rId3"/>
          <a:stretch>
            <a:fillRect/>
          </a:stretch>
        </p:blipFill>
        <p:spPr>
          <a:xfrm>
            <a:off x="7520388" y="3049939"/>
            <a:ext cx="4105275" cy="1114425"/>
          </a:xfrm>
          <a:prstGeom prst="rect">
            <a:avLst/>
          </a:prstGeom>
        </p:spPr>
      </p:pic>
      <p:pic>
        <p:nvPicPr>
          <p:cNvPr id="7" name="Picture 6" descr="One NHS Finance - YouTube">
            <a:extLst>
              <a:ext uri="{FF2B5EF4-FFF2-40B4-BE49-F238E27FC236}">
                <a16:creationId xmlns:a16="http://schemas.microsoft.com/office/drawing/2014/main" id="{E659DEA9-C661-FBA8-1F70-6E7363C360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901" y="4164364"/>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FEC83D2-6981-AE35-469C-A749C082ABA2}"/>
              </a:ext>
            </a:extLst>
          </p:cNvPr>
          <p:cNvSpPr txBox="1"/>
          <p:nvPr/>
        </p:nvSpPr>
        <p:spPr>
          <a:xfrm>
            <a:off x="7774756" y="1250918"/>
            <a:ext cx="3850907" cy="1200329"/>
          </a:xfrm>
          <a:prstGeom prst="rect">
            <a:avLst/>
          </a:prstGeom>
          <a:noFill/>
        </p:spPr>
        <p:txBody>
          <a:bodyPr wrap="square" lIns="91440" tIns="45720" rIns="91440" bIns="45720" rtlCol="0" anchor="t">
            <a:spAutoFit/>
          </a:bodyPr>
          <a:lstStyle/>
          <a:p>
            <a:r>
              <a:rPr lang="en-GB">
                <a:latin typeface="Arial"/>
                <a:cs typeface="Arial"/>
              </a:rPr>
              <a:t>Team achieved  Level 2 accreditation from the National Finance Leadership Council in September 2023</a:t>
            </a:r>
          </a:p>
        </p:txBody>
      </p:sp>
    </p:spTree>
    <p:extLst>
      <p:ext uri="{BB962C8B-B14F-4D97-AF65-F5344CB8AC3E}">
        <p14:creationId xmlns:p14="http://schemas.microsoft.com/office/powerpoint/2010/main" val="375594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41E779-CD66-A267-BBBE-3DA19CB8AB38}"/>
              </a:ext>
            </a:extLst>
          </p:cNvPr>
          <p:cNvSpPr>
            <a:spLocks noGrp="1"/>
          </p:cNvSpPr>
          <p:nvPr>
            <p:ph type="title"/>
          </p:nvPr>
        </p:nvSpPr>
        <p:spPr>
          <a:xfrm>
            <a:off x="563880" y="354965"/>
            <a:ext cx="9628084" cy="600075"/>
          </a:xfrm>
        </p:spPr>
        <p:txBody>
          <a:bodyPr>
            <a:normAutofit/>
          </a:bodyPr>
          <a:lstStyle/>
          <a:p>
            <a:pPr algn="l"/>
            <a:r>
              <a:rPr lang="en-GB" altLang="en-US" sz="2800" b="1" dirty="0">
                <a:solidFill>
                  <a:srgbClr val="422C88"/>
                </a:solidFill>
                <a:latin typeface="Arial" panose="020B0604020202020204" pitchFamily="34" charset="0"/>
                <a:cs typeface="Arial" panose="020B0604020202020204" pitchFamily="34" charset="0"/>
              </a:rPr>
              <a:t>Focus for 2024/25 and Beyond</a:t>
            </a:r>
            <a:endParaRPr lang="en-GB" sz="2800" b="1" dirty="0">
              <a:latin typeface="Arial"/>
              <a:cs typeface="Arial"/>
            </a:endParaRPr>
          </a:p>
        </p:txBody>
      </p:sp>
      <p:sp>
        <p:nvSpPr>
          <p:cNvPr id="5" name="TextBox 4">
            <a:extLst>
              <a:ext uri="{FF2B5EF4-FFF2-40B4-BE49-F238E27FC236}">
                <a16:creationId xmlns:a16="http://schemas.microsoft.com/office/drawing/2014/main" id="{94F5C7D3-FF97-2076-D5F6-91B633C8CB5A}"/>
              </a:ext>
            </a:extLst>
          </p:cNvPr>
          <p:cNvSpPr txBox="1"/>
          <p:nvPr/>
        </p:nvSpPr>
        <p:spPr>
          <a:xfrm>
            <a:off x="400691" y="1181529"/>
            <a:ext cx="10921430" cy="5509200"/>
          </a:xfrm>
          <a:prstGeom prst="rect">
            <a:avLst/>
          </a:prstGeom>
          <a:noFill/>
        </p:spPr>
        <p:txBody>
          <a:bodyPr wrap="square" lIns="91440" tIns="45720" rIns="91440" bIns="45720" rtlCol="0" anchor="t">
            <a:spAutoFit/>
          </a:bodyPr>
          <a:lstStyle/>
          <a:p>
            <a:pPr marL="342900" indent="-342900">
              <a:buFont typeface="Wingdings"/>
              <a:buChar char="Ø"/>
            </a:pPr>
            <a:r>
              <a:rPr lang="en-GB" sz="2200" dirty="0">
                <a:latin typeface="Arial"/>
                <a:cs typeface="Arial"/>
              </a:rPr>
              <a:t>There are extremely challenging financial conditions across the wider NHS in the current financial year and expected immediately </a:t>
            </a:r>
            <a:r>
              <a:rPr lang="en-GB" sz="2200">
                <a:latin typeface="Arial"/>
                <a:cs typeface="Arial"/>
              </a:rPr>
              <a:t>beyond.</a:t>
            </a:r>
            <a:endParaRPr lang="en-GB">
              <a:latin typeface="Aptos" panose="02110004020202020204"/>
              <a:cs typeface="Arial"/>
            </a:endParaRPr>
          </a:p>
          <a:p>
            <a:pPr marL="342900" indent="-342900">
              <a:buFont typeface="Wingdings"/>
              <a:buChar char="Ø"/>
            </a:pPr>
            <a:r>
              <a:rPr lang="en-GB" sz="2200" dirty="0">
                <a:latin typeface="Arial"/>
                <a:cs typeface="Arial"/>
              </a:rPr>
              <a:t>In this context the focus for the Trust is all about being as productive as possible to ensure we can continue to invest for the future and meet our populations health needs.</a:t>
            </a:r>
            <a:endParaRPr lang="en-GB" dirty="0">
              <a:latin typeface="Aptos" panose="02110004020202020204"/>
              <a:cs typeface="Arial"/>
            </a:endParaRPr>
          </a:p>
          <a:p>
            <a:pPr marL="342900" indent="-342900">
              <a:buFont typeface="Wingdings"/>
              <a:buChar char="Ø"/>
            </a:pPr>
            <a:r>
              <a:rPr lang="en-GB" sz="2200" dirty="0">
                <a:latin typeface="Arial"/>
                <a:cs typeface="Arial"/>
              </a:rPr>
              <a:t>During the current financial year our financial priorities are therefore:</a:t>
            </a:r>
            <a:endParaRPr lang="en-GB" dirty="0"/>
          </a:p>
          <a:p>
            <a:endParaRPr lang="en-GB" sz="2200" dirty="0">
              <a:latin typeface="Arial" panose="020B0604020202020204" pitchFamily="34" charset="0"/>
              <a:cs typeface="Arial" panose="020B0604020202020204" pitchFamily="34" charset="0"/>
            </a:endParaRPr>
          </a:p>
          <a:p>
            <a:pPr marL="800100" lvl="1" indent="-342900">
              <a:buFont typeface="Courier New" panose="020B0604020202020204" pitchFamily="34" charset="0"/>
              <a:buChar char="o"/>
            </a:pPr>
            <a:r>
              <a:rPr lang="en-GB" sz="2200" dirty="0">
                <a:latin typeface="Arial"/>
                <a:cs typeface="Arial"/>
              </a:rPr>
              <a:t>Investment in capacity/productivity to tackle elective care backlog</a:t>
            </a:r>
          </a:p>
          <a:p>
            <a:pPr marL="800100" lvl="1" indent="-342900">
              <a:buFont typeface="Courier New" panose="020B0604020202020204" pitchFamily="34" charset="0"/>
              <a:buChar char="o"/>
            </a:pPr>
            <a:r>
              <a:rPr lang="en-GB" sz="2200" dirty="0">
                <a:latin typeface="Arial"/>
                <a:cs typeface="Arial"/>
              </a:rPr>
              <a:t>Delivering Value for Money by ensuring we are as effective and efficient as possible with every pound we spend.</a:t>
            </a:r>
          </a:p>
          <a:p>
            <a:pPr marL="800100" lvl="1" indent="-342900">
              <a:buFont typeface="Courier New" panose="020B0604020202020204" pitchFamily="34" charset="0"/>
              <a:buChar char="o"/>
            </a:pPr>
            <a:r>
              <a:rPr lang="en-GB" sz="2200" dirty="0">
                <a:latin typeface="Arial"/>
                <a:cs typeface="Arial"/>
              </a:rPr>
              <a:t>Completing construction and handover of the Radiotherapy Centre</a:t>
            </a:r>
          </a:p>
          <a:p>
            <a:pPr marL="800100" lvl="1" indent="-342900">
              <a:buFont typeface="Courier New" panose="020B0604020202020204" pitchFamily="34" charset="0"/>
              <a:buChar char="o"/>
            </a:pPr>
            <a:r>
              <a:rPr lang="en-GB" sz="2200" dirty="0">
                <a:latin typeface="Arial"/>
                <a:cs typeface="Arial"/>
              </a:rPr>
              <a:t>Completion of community diagnostic care facilities (Whitehouse Park and Lloyds </a:t>
            </a:r>
            <a:r>
              <a:rPr lang="en-GB" sz="2200">
                <a:latin typeface="Arial"/>
                <a:cs typeface="Arial"/>
              </a:rPr>
              <a:t>Court)</a:t>
            </a:r>
            <a:endParaRPr lang="en-GB" sz="2200" dirty="0">
              <a:latin typeface="Arial"/>
              <a:cs typeface="Arial"/>
            </a:endParaRPr>
          </a:p>
          <a:p>
            <a:pPr marL="800100" lvl="1" indent="-342900">
              <a:buFont typeface="Courier New" panose="020B0604020202020204" pitchFamily="34" charset="0"/>
              <a:buChar char="o"/>
            </a:pPr>
            <a:r>
              <a:rPr lang="en-GB" sz="2200" dirty="0">
                <a:latin typeface="Arial"/>
                <a:cs typeface="Arial"/>
              </a:rPr>
              <a:t>Continuing to progress business case development for the New Hospital Programme</a:t>
            </a:r>
          </a:p>
          <a:p>
            <a:pPr marL="342900" indent="-342900">
              <a:buFont typeface="Wingdings" panose="020B0604020202020204" pitchFamily="34" charset="0"/>
              <a:buChar char="Ø"/>
            </a:pP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43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B25074F8-880F-EB5A-8F23-66FB0950E915}"/>
              </a:ext>
            </a:extLst>
          </p:cNvPr>
          <p:cNvSpPr txBox="1">
            <a:spLocks noChangeArrowheads="1"/>
          </p:cNvSpPr>
          <p:nvPr/>
        </p:nvSpPr>
        <p:spPr bwMode="auto">
          <a:xfrm>
            <a:off x="1644126" y="2588519"/>
            <a:ext cx="8510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4000" b="1" dirty="0">
                <a:solidFill>
                  <a:srgbClr val="422C88"/>
                </a:solidFill>
              </a:rPr>
              <a:t>Any questions?</a:t>
            </a:r>
          </a:p>
        </p:txBody>
      </p:sp>
    </p:spTree>
    <p:extLst>
      <p:ext uri="{BB962C8B-B14F-4D97-AF65-F5344CB8AC3E}">
        <p14:creationId xmlns:p14="http://schemas.microsoft.com/office/powerpoint/2010/main" val="877398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724</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Courier New</vt:lpstr>
      <vt:lpstr>Wingdings</vt:lpstr>
      <vt:lpstr>Office Theme</vt:lpstr>
      <vt:lpstr>PowerPoint Presentation</vt:lpstr>
      <vt:lpstr>PowerPoint Presentation</vt:lpstr>
      <vt:lpstr>Headline Financial Performance 2023/24</vt:lpstr>
      <vt:lpstr>How the money was spent</vt:lpstr>
      <vt:lpstr>Capital Spending</vt:lpstr>
      <vt:lpstr>Our Growth Journey</vt:lpstr>
      <vt:lpstr>Other Notable Achievements! </vt:lpstr>
      <vt:lpstr>Focus for 2024/25 and Beyond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Luigi Straccia</dc:creator>
  <cp:lastModifiedBy>Luigi Straccia</cp:lastModifiedBy>
  <cp:revision>1</cp:revision>
  <dcterms:created xsi:type="dcterms:W3CDTF">2024-10-10T08:05:17Z</dcterms:created>
  <dcterms:modified xsi:type="dcterms:W3CDTF">2024-10-10T08:05:23Z</dcterms:modified>
</cp:coreProperties>
</file>