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68" r:id="rId2"/>
    <p:sldId id="264" r:id="rId3"/>
    <p:sldId id="267" r:id="rId4"/>
    <p:sldId id="374" r:id="rId5"/>
    <p:sldId id="371" r:id="rId6"/>
    <p:sldId id="373" r:id="rId7"/>
    <p:sldId id="274" r:id="rId8"/>
    <p:sldId id="275"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E1488-D4B2-4DF9-B4DF-94FA206A8A2B}" v="1" dt="2024-10-10T08:05:43.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gi Straccia" userId="0906e0d7-1d73-4d21-88a1-ce5709ddf46b" providerId="ADAL" clId="{7E5E1488-D4B2-4DF9-B4DF-94FA206A8A2B}"/>
    <pc:docChg chg="custSel modSld">
      <pc:chgData name="Luigi Straccia" userId="0906e0d7-1d73-4d21-88a1-ce5709ddf46b" providerId="ADAL" clId="{7E5E1488-D4B2-4DF9-B4DF-94FA206A8A2B}" dt="2024-10-10T08:05:44.188" v="0" actId="27636"/>
      <pc:docMkLst>
        <pc:docMk/>
      </pc:docMkLst>
      <pc:sldChg chg="modSp mod">
        <pc:chgData name="Luigi Straccia" userId="0906e0d7-1d73-4d21-88a1-ce5709ddf46b" providerId="ADAL" clId="{7E5E1488-D4B2-4DF9-B4DF-94FA206A8A2B}" dt="2024-10-10T08:05:44.188" v="0" actId="27636"/>
        <pc:sldMkLst>
          <pc:docMk/>
          <pc:sldMk cId="4022801357" sldId="275"/>
        </pc:sldMkLst>
        <pc:spChg chg="mod">
          <ac:chgData name="Luigi Straccia" userId="0906e0d7-1d73-4d21-88a1-ce5709ddf46b" providerId="ADAL" clId="{7E5E1488-D4B2-4DF9-B4DF-94FA206A8A2B}" dt="2024-10-10T08:05:44.188" v="0" actId="27636"/>
          <ac:spMkLst>
            <pc:docMk/>
            <pc:sldMk cId="4022801357" sldId="275"/>
            <ac:spMk id="3" creationId="{BBD414AF-DBA2-46FE-A17D-7262F98BEC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3A353-566D-4264-A64F-CA452B51133A}" type="datetimeFigureOut">
              <a:rPr lang="en-GB" smtClean="0"/>
              <a:t>10/10/2024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7C3A8-0968-45B6-A137-DC13F3AEF382}" type="slidenum">
              <a:rPr lang="en-GB" smtClean="0"/>
              <a:t>‹#›</a:t>
            </a:fld>
            <a:endParaRPr lang="en-GB"/>
          </a:p>
        </p:txBody>
      </p:sp>
    </p:spTree>
    <p:extLst>
      <p:ext uri="{BB962C8B-B14F-4D97-AF65-F5344CB8AC3E}">
        <p14:creationId xmlns:p14="http://schemas.microsoft.com/office/powerpoint/2010/main" val="35850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Informal meetings now called Open Forum</a:t>
            </a:r>
          </a:p>
          <a:p>
            <a:endParaRPr lang="en-GB" dirty="0"/>
          </a:p>
          <a:p>
            <a:r>
              <a:rPr lang="en-GB" dirty="0"/>
              <a:t>Change in Chair, working out best interaction and communication with Heidi.</a:t>
            </a:r>
          </a:p>
          <a:p>
            <a:endParaRPr lang="en-GB" dirty="0"/>
          </a:p>
          <a:p>
            <a:r>
              <a:rPr lang="en-GB" dirty="0"/>
              <a:t>NED </a:t>
            </a:r>
            <a:r>
              <a:rPr lang="en-GB" dirty="0" err="1"/>
              <a:t>appointmens</a:t>
            </a:r>
            <a:endParaRPr lang="en-GB" dirty="0"/>
          </a:p>
        </p:txBody>
      </p:sp>
      <p:sp>
        <p:nvSpPr>
          <p:cNvPr id="4" name="Slide Number Placeholder 3"/>
          <p:cNvSpPr>
            <a:spLocks noGrp="1"/>
          </p:cNvSpPr>
          <p:nvPr>
            <p:ph type="sldNum" sz="quarter" idx="5"/>
          </p:nvPr>
        </p:nvSpPr>
        <p:spPr/>
        <p:txBody>
          <a:bodyPr/>
          <a:lstStyle/>
          <a:p>
            <a:fld id="{5EE7CE76-0DAF-4D34-87B3-3B1DECDFCE05}" type="slidenum">
              <a:rPr lang="en-GB" smtClean="0"/>
              <a:t>5</a:t>
            </a:fld>
            <a:endParaRPr lang="en-GB"/>
          </a:p>
        </p:txBody>
      </p:sp>
    </p:spTree>
    <p:extLst>
      <p:ext uri="{BB962C8B-B14F-4D97-AF65-F5344CB8AC3E}">
        <p14:creationId xmlns:p14="http://schemas.microsoft.com/office/powerpoint/2010/main" val="356959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4F14-111E-210B-1E5A-D2ABEB6BE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0B10C7-CC34-6620-2AED-665CD3E8D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E725D2-5001-F230-1529-C23E713BC40B}"/>
              </a:ext>
            </a:extLst>
          </p:cNvPr>
          <p:cNvSpPr>
            <a:spLocks noGrp="1"/>
          </p:cNvSpPr>
          <p:nvPr>
            <p:ph type="dt" sz="half" idx="10"/>
          </p:nvPr>
        </p:nvSpPr>
        <p:spPr/>
        <p:txBody>
          <a:bodyPr/>
          <a:lstStyle/>
          <a:p>
            <a:fld id="{2379A0B7-72CD-452A-BF5E-6C98C5216AE4}" type="datetimeFigureOut">
              <a:rPr lang="en-GB" smtClean="0"/>
              <a:t>10/10/2024</a:t>
            </a:fld>
            <a:endParaRPr lang="en-GB"/>
          </a:p>
        </p:txBody>
      </p:sp>
      <p:sp>
        <p:nvSpPr>
          <p:cNvPr id="5" name="Footer Placeholder 4">
            <a:extLst>
              <a:ext uri="{FF2B5EF4-FFF2-40B4-BE49-F238E27FC236}">
                <a16:creationId xmlns:a16="http://schemas.microsoft.com/office/drawing/2014/main" id="{481E87C7-CCEB-D83D-3592-A149009EE3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F3376A-47B5-9DF1-036D-A23E133FB985}"/>
              </a:ext>
            </a:extLst>
          </p:cNvPr>
          <p:cNvSpPr>
            <a:spLocks noGrp="1"/>
          </p:cNvSpPr>
          <p:nvPr>
            <p:ph type="sldNum" sz="quarter" idx="12"/>
          </p:nvPr>
        </p:nvSpPr>
        <p:spPr/>
        <p:txBody>
          <a:bodyPr/>
          <a:lstStyle/>
          <a:p>
            <a:fld id="{C6BFC4D8-6C0A-4526-AC19-0B0136CE97E7}" type="slidenum">
              <a:rPr lang="en-GB" smtClean="0"/>
              <a:t>‹#›</a:t>
            </a:fld>
            <a:endParaRPr lang="en-GB"/>
          </a:p>
        </p:txBody>
      </p:sp>
    </p:spTree>
    <p:extLst>
      <p:ext uri="{BB962C8B-B14F-4D97-AF65-F5344CB8AC3E}">
        <p14:creationId xmlns:p14="http://schemas.microsoft.com/office/powerpoint/2010/main" val="18235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D20D-7C54-59DF-2BDE-E677C9F463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6AF279-D6C2-A20A-F5EA-19553CA0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088EED-0FB2-E11A-1FE9-CC63C53A309A}"/>
              </a:ext>
            </a:extLst>
          </p:cNvPr>
          <p:cNvSpPr>
            <a:spLocks noGrp="1"/>
          </p:cNvSpPr>
          <p:nvPr>
            <p:ph type="dt" sz="half" idx="10"/>
          </p:nvPr>
        </p:nvSpPr>
        <p:spPr/>
        <p:txBody>
          <a:bodyPr/>
          <a:lstStyle/>
          <a:p>
            <a:fld id="{2379A0B7-72CD-452A-BF5E-6C98C5216AE4}" type="datetimeFigureOut">
              <a:rPr lang="en-GB" smtClean="0"/>
              <a:t>10/10/2024</a:t>
            </a:fld>
            <a:endParaRPr lang="en-GB"/>
          </a:p>
        </p:txBody>
      </p:sp>
      <p:sp>
        <p:nvSpPr>
          <p:cNvPr id="5" name="Footer Placeholder 4">
            <a:extLst>
              <a:ext uri="{FF2B5EF4-FFF2-40B4-BE49-F238E27FC236}">
                <a16:creationId xmlns:a16="http://schemas.microsoft.com/office/drawing/2014/main" id="{F4E3E91B-92B4-E96C-979B-69D1FD90CD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27E0C-0980-D9F3-27D5-21CE3A87E6EA}"/>
              </a:ext>
            </a:extLst>
          </p:cNvPr>
          <p:cNvSpPr>
            <a:spLocks noGrp="1"/>
          </p:cNvSpPr>
          <p:nvPr>
            <p:ph type="sldNum" sz="quarter" idx="12"/>
          </p:nvPr>
        </p:nvSpPr>
        <p:spPr/>
        <p:txBody>
          <a:bodyPr/>
          <a:lstStyle/>
          <a:p>
            <a:fld id="{C6BFC4D8-6C0A-4526-AC19-0B0136CE97E7}" type="slidenum">
              <a:rPr lang="en-GB" smtClean="0"/>
              <a:t>‹#›</a:t>
            </a:fld>
            <a:endParaRPr lang="en-GB"/>
          </a:p>
        </p:txBody>
      </p:sp>
    </p:spTree>
    <p:extLst>
      <p:ext uri="{BB962C8B-B14F-4D97-AF65-F5344CB8AC3E}">
        <p14:creationId xmlns:p14="http://schemas.microsoft.com/office/powerpoint/2010/main" val="129155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A9BEE-96E6-2F7E-E15B-D970B32445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976BBB-E5B4-0F8D-9437-C4FF94FB3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AB88F-B042-8C47-DFC8-3D3A8A612E56}"/>
              </a:ext>
            </a:extLst>
          </p:cNvPr>
          <p:cNvSpPr>
            <a:spLocks noGrp="1"/>
          </p:cNvSpPr>
          <p:nvPr>
            <p:ph type="dt" sz="half" idx="10"/>
          </p:nvPr>
        </p:nvSpPr>
        <p:spPr/>
        <p:txBody>
          <a:bodyPr/>
          <a:lstStyle/>
          <a:p>
            <a:fld id="{2379A0B7-72CD-452A-BF5E-6C98C5216AE4}" type="datetimeFigureOut">
              <a:rPr lang="en-GB" smtClean="0"/>
              <a:t>10/10/2024</a:t>
            </a:fld>
            <a:endParaRPr lang="en-GB"/>
          </a:p>
        </p:txBody>
      </p:sp>
      <p:sp>
        <p:nvSpPr>
          <p:cNvPr id="5" name="Footer Placeholder 4">
            <a:extLst>
              <a:ext uri="{FF2B5EF4-FFF2-40B4-BE49-F238E27FC236}">
                <a16:creationId xmlns:a16="http://schemas.microsoft.com/office/drawing/2014/main" id="{00CEB8D2-4097-E1A0-A610-194927DEA7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50A8F7-494C-119B-4657-2E155EF7DCE7}"/>
              </a:ext>
            </a:extLst>
          </p:cNvPr>
          <p:cNvSpPr>
            <a:spLocks noGrp="1"/>
          </p:cNvSpPr>
          <p:nvPr>
            <p:ph type="sldNum" sz="quarter" idx="12"/>
          </p:nvPr>
        </p:nvSpPr>
        <p:spPr/>
        <p:txBody>
          <a:bodyPr/>
          <a:lstStyle/>
          <a:p>
            <a:fld id="{C6BFC4D8-6C0A-4526-AC19-0B0136CE97E7}" type="slidenum">
              <a:rPr lang="en-GB" smtClean="0"/>
              <a:t>‹#›</a:t>
            </a:fld>
            <a:endParaRPr lang="en-GB"/>
          </a:p>
        </p:txBody>
      </p:sp>
    </p:spTree>
    <p:extLst>
      <p:ext uri="{BB962C8B-B14F-4D97-AF65-F5344CB8AC3E}">
        <p14:creationId xmlns:p14="http://schemas.microsoft.com/office/powerpoint/2010/main" val="11733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24BC-F5BC-B782-79BE-2F426267D7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8EACD7-3E37-D553-612E-4D248BEA0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5EF877-354F-B571-3F7B-2C62F93C16E5}"/>
              </a:ext>
            </a:extLst>
          </p:cNvPr>
          <p:cNvSpPr>
            <a:spLocks noGrp="1"/>
          </p:cNvSpPr>
          <p:nvPr>
            <p:ph type="dt" sz="half" idx="10"/>
          </p:nvPr>
        </p:nvSpPr>
        <p:spPr/>
        <p:txBody>
          <a:bodyPr/>
          <a:lstStyle/>
          <a:p>
            <a:fld id="{2379A0B7-72CD-452A-BF5E-6C98C5216AE4}" type="datetimeFigureOut">
              <a:rPr lang="en-GB" smtClean="0"/>
              <a:t>10/10/2024</a:t>
            </a:fld>
            <a:endParaRPr lang="en-GB"/>
          </a:p>
        </p:txBody>
      </p:sp>
      <p:sp>
        <p:nvSpPr>
          <p:cNvPr id="5" name="Footer Placeholder 4">
            <a:extLst>
              <a:ext uri="{FF2B5EF4-FFF2-40B4-BE49-F238E27FC236}">
                <a16:creationId xmlns:a16="http://schemas.microsoft.com/office/drawing/2014/main" id="{DC826D38-5A87-51F6-0561-5D7C0C537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11ADC6-89E8-5399-8860-B0799B408516}"/>
              </a:ext>
            </a:extLst>
          </p:cNvPr>
          <p:cNvSpPr>
            <a:spLocks noGrp="1"/>
          </p:cNvSpPr>
          <p:nvPr>
            <p:ph type="sldNum" sz="quarter" idx="12"/>
          </p:nvPr>
        </p:nvSpPr>
        <p:spPr/>
        <p:txBody>
          <a:bodyPr/>
          <a:lstStyle/>
          <a:p>
            <a:fld id="{C6BFC4D8-6C0A-4526-AC19-0B0136CE97E7}" type="slidenum">
              <a:rPr lang="en-GB" smtClean="0"/>
              <a:t>‹#›</a:t>
            </a:fld>
            <a:endParaRPr lang="en-GB"/>
          </a:p>
        </p:txBody>
      </p:sp>
    </p:spTree>
    <p:extLst>
      <p:ext uri="{BB962C8B-B14F-4D97-AF65-F5344CB8AC3E}">
        <p14:creationId xmlns:p14="http://schemas.microsoft.com/office/powerpoint/2010/main" val="13622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8B40-364E-A612-976F-554F5B7C30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337B46-7BBD-E3E3-9F88-E270C83AE8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1CFC9-D4F9-05D9-97C7-F9B8D7D0E637}"/>
              </a:ext>
            </a:extLst>
          </p:cNvPr>
          <p:cNvSpPr>
            <a:spLocks noGrp="1"/>
          </p:cNvSpPr>
          <p:nvPr>
            <p:ph type="dt" sz="half" idx="10"/>
          </p:nvPr>
        </p:nvSpPr>
        <p:spPr/>
        <p:txBody>
          <a:bodyPr/>
          <a:lstStyle/>
          <a:p>
            <a:fld id="{2379A0B7-72CD-452A-BF5E-6C98C5216AE4}" type="datetimeFigureOut">
              <a:rPr lang="en-GB" smtClean="0"/>
              <a:t>10/10/2024</a:t>
            </a:fld>
            <a:endParaRPr lang="en-GB"/>
          </a:p>
        </p:txBody>
      </p:sp>
      <p:sp>
        <p:nvSpPr>
          <p:cNvPr id="5" name="Footer Placeholder 4">
            <a:extLst>
              <a:ext uri="{FF2B5EF4-FFF2-40B4-BE49-F238E27FC236}">
                <a16:creationId xmlns:a16="http://schemas.microsoft.com/office/drawing/2014/main" id="{DBBE3782-EC23-BB4F-6480-2667777D31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759C6F-F3DC-7273-372D-32632B615C55}"/>
              </a:ext>
            </a:extLst>
          </p:cNvPr>
          <p:cNvSpPr>
            <a:spLocks noGrp="1"/>
          </p:cNvSpPr>
          <p:nvPr>
            <p:ph type="sldNum" sz="quarter" idx="12"/>
          </p:nvPr>
        </p:nvSpPr>
        <p:spPr/>
        <p:txBody>
          <a:bodyPr/>
          <a:lstStyle/>
          <a:p>
            <a:fld id="{C6BFC4D8-6C0A-4526-AC19-0B0136CE97E7}" type="slidenum">
              <a:rPr lang="en-GB" smtClean="0"/>
              <a:t>‹#›</a:t>
            </a:fld>
            <a:endParaRPr lang="en-GB"/>
          </a:p>
        </p:txBody>
      </p:sp>
    </p:spTree>
    <p:extLst>
      <p:ext uri="{BB962C8B-B14F-4D97-AF65-F5344CB8AC3E}">
        <p14:creationId xmlns:p14="http://schemas.microsoft.com/office/powerpoint/2010/main" val="123867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425D-476D-04B8-606E-A5F6D71502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EBC076-0064-AA22-40F4-ADD76979FD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B8BF49-34C8-625B-2495-B329ECA392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BE8F98-3AE3-CCD9-E659-1F76EC11A08F}"/>
              </a:ext>
            </a:extLst>
          </p:cNvPr>
          <p:cNvSpPr>
            <a:spLocks noGrp="1"/>
          </p:cNvSpPr>
          <p:nvPr>
            <p:ph type="dt" sz="half" idx="10"/>
          </p:nvPr>
        </p:nvSpPr>
        <p:spPr/>
        <p:txBody>
          <a:bodyPr/>
          <a:lstStyle/>
          <a:p>
            <a:fld id="{2379A0B7-72CD-452A-BF5E-6C98C5216AE4}" type="datetimeFigureOut">
              <a:rPr lang="en-GB" smtClean="0"/>
              <a:t>10/10/2024</a:t>
            </a:fld>
            <a:endParaRPr lang="en-GB"/>
          </a:p>
        </p:txBody>
      </p:sp>
      <p:sp>
        <p:nvSpPr>
          <p:cNvPr id="6" name="Footer Placeholder 5">
            <a:extLst>
              <a:ext uri="{FF2B5EF4-FFF2-40B4-BE49-F238E27FC236}">
                <a16:creationId xmlns:a16="http://schemas.microsoft.com/office/drawing/2014/main" id="{6CB4415C-8E8B-490D-FAF9-708709EBC6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24BC0D-E860-5668-C7C2-E053F246AB2D}"/>
              </a:ext>
            </a:extLst>
          </p:cNvPr>
          <p:cNvSpPr>
            <a:spLocks noGrp="1"/>
          </p:cNvSpPr>
          <p:nvPr>
            <p:ph type="sldNum" sz="quarter" idx="12"/>
          </p:nvPr>
        </p:nvSpPr>
        <p:spPr/>
        <p:txBody>
          <a:bodyPr/>
          <a:lstStyle/>
          <a:p>
            <a:fld id="{C6BFC4D8-6C0A-4526-AC19-0B0136CE97E7}" type="slidenum">
              <a:rPr lang="en-GB" smtClean="0"/>
              <a:t>‹#›</a:t>
            </a:fld>
            <a:endParaRPr lang="en-GB"/>
          </a:p>
        </p:txBody>
      </p:sp>
    </p:spTree>
    <p:extLst>
      <p:ext uri="{BB962C8B-B14F-4D97-AF65-F5344CB8AC3E}">
        <p14:creationId xmlns:p14="http://schemas.microsoft.com/office/powerpoint/2010/main" val="320311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0DF7-4CE8-2FF7-5EEF-EA11819EB3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60E596-F741-2E75-7F63-9D73B9816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A0DD6-D1F3-AE3D-90A0-4D76904C78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AA9DC1-71AE-EA76-FEFF-B7AD7FCBDF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7FBEB-66F9-DF0C-0A98-CFB38BF8EE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C0678C-CB16-95CD-F4ED-D9910C366F9A}"/>
              </a:ext>
            </a:extLst>
          </p:cNvPr>
          <p:cNvSpPr>
            <a:spLocks noGrp="1"/>
          </p:cNvSpPr>
          <p:nvPr>
            <p:ph type="dt" sz="half" idx="10"/>
          </p:nvPr>
        </p:nvSpPr>
        <p:spPr/>
        <p:txBody>
          <a:bodyPr/>
          <a:lstStyle/>
          <a:p>
            <a:fld id="{2379A0B7-72CD-452A-BF5E-6C98C5216AE4}" type="datetimeFigureOut">
              <a:rPr lang="en-GB" smtClean="0"/>
              <a:t>10/10/2024</a:t>
            </a:fld>
            <a:endParaRPr lang="en-GB"/>
          </a:p>
        </p:txBody>
      </p:sp>
      <p:sp>
        <p:nvSpPr>
          <p:cNvPr id="8" name="Footer Placeholder 7">
            <a:extLst>
              <a:ext uri="{FF2B5EF4-FFF2-40B4-BE49-F238E27FC236}">
                <a16:creationId xmlns:a16="http://schemas.microsoft.com/office/drawing/2014/main" id="{C75A8B4B-1C78-0C2F-0739-E91D9F1B22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5BD20D-182B-0D17-7BAE-30AE6918D340}"/>
              </a:ext>
            </a:extLst>
          </p:cNvPr>
          <p:cNvSpPr>
            <a:spLocks noGrp="1"/>
          </p:cNvSpPr>
          <p:nvPr>
            <p:ph type="sldNum" sz="quarter" idx="12"/>
          </p:nvPr>
        </p:nvSpPr>
        <p:spPr/>
        <p:txBody>
          <a:bodyPr/>
          <a:lstStyle/>
          <a:p>
            <a:fld id="{C6BFC4D8-6C0A-4526-AC19-0B0136CE97E7}" type="slidenum">
              <a:rPr lang="en-GB" smtClean="0"/>
              <a:t>‹#›</a:t>
            </a:fld>
            <a:endParaRPr lang="en-GB"/>
          </a:p>
        </p:txBody>
      </p:sp>
    </p:spTree>
    <p:extLst>
      <p:ext uri="{BB962C8B-B14F-4D97-AF65-F5344CB8AC3E}">
        <p14:creationId xmlns:p14="http://schemas.microsoft.com/office/powerpoint/2010/main" val="18500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4683-25ED-3274-4609-5D7D96AE5D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EF8069-568E-906D-79B9-0FF5C2007D93}"/>
              </a:ext>
            </a:extLst>
          </p:cNvPr>
          <p:cNvSpPr>
            <a:spLocks noGrp="1"/>
          </p:cNvSpPr>
          <p:nvPr>
            <p:ph type="dt" sz="half" idx="10"/>
          </p:nvPr>
        </p:nvSpPr>
        <p:spPr/>
        <p:txBody>
          <a:bodyPr/>
          <a:lstStyle/>
          <a:p>
            <a:fld id="{2379A0B7-72CD-452A-BF5E-6C98C5216AE4}" type="datetimeFigureOut">
              <a:rPr lang="en-GB" smtClean="0"/>
              <a:t>10/10/2024</a:t>
            </a:fld>
            <a:endParaRPr lang="en-GB"/>
          </a:p>
        </p:txBody>
      </p:sp>
      <p:sp>
        <p:nvSpPr>
          <p:cNvPr id="4" name="Footer Placeholder 3">
            <a:extLst>
              <a:ext uri="{FF2B5EF4-FFF2-40B4-BE49-F238E27FC236}">
                <a16:creationId xmlns:a16="http://schemas.microsoft.com/office/drawing/2014/main" id="{9E54D7D7-0C9B-05D1-296B-4C29740335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004925-811A-F306-DC22-103561023CAD}"/>
              </a:ext>
            </a:extLst>
          </p:cNvPr>
          <p:cNvSpPr>
            <a:spLocks noGrp="1"/>
          </p:cNvSpPr>
          <p:nvPr>
            <p:ph type="sldNum" sz="quarter" idx="12"/>
          </p:nvPr>
        </p:nvSpPr>
        <p:spPr/>
        <p:txBody>
          <a:bodyPr/>
          <a:lstStyle/>
          <a:p>
            <a:fld id="{C6BFC4D8-6C0A-4526-AC19-0B0136CE97E7}" type="slidenum">
              <a:rPr lang="en-GB" smtClean="0"/>
              <a:t>‹#›</a:t>
            </a:fld>
            <a:endParaRPr lang="en-GB"/>
          </a:p>
        </p:txBody>
      </p:sp>
    </p:spTree>
    <p:extLst>
      <p:ext uri="{BB962C8B-B14F-4D97-AF65-F5344CB8AC3E}">
        <p14:creationId xmlns:p14="http://schemas.microsoft.com/office/powerpoint/2010/main" val="1779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B7C8D-F909-3308-FB2C-7B1854C75219}"/>
              </a:ext>
            </a:extLst>
          </p:cNvPr>
          <p:cNvSpPr>
            <a:spLocks noGrp="1"/>
          </p:cNvSpPr>
          <p:nvPr>
            <p:ph type="dt" sz="half" idx="10"/>
          </p:nvPr>
        </p:nvSpPr>
        <p:spPr/>
        <p:txBody>
          <a:bodyPr/>
          <a:lstStyle/>
          <a:p>
            <a:fld id="{2379A0B7-72CD-452A-BF5E-6C98C5216AE4}" type="datetimeFigureOut">
              <a:rPr lang="en-GB" smtClean="0"/>
              <a:t>10/10/2024</a:t>
            </a:fld>
            <a:endParaRPr lang="en-GB"/>
          </a:p>
        </p:txBody>
      </p:sp>
      <p:sp>
        <p:nvSpPr>
          <p:cNvPr id="3" name="Footer Placeholder 2">
            <a:extLst>
              <a:ext uri="{FF2B5EF4-FFF2-40B4-BE49-F238E27FC236}">
                <a16:creationId xmlns:a16="http://schemas.microsoft.com/office/drawing/2014/main" id="{ED623EC9-15F6-5515-B638-4E1A488FC6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F17314-9975-8960-00E8-E8FF66C7F88B}"/>
              </a:ext>
            </a:extLst>
          </p:cNvPr>
          <p:cNvSpPr>
            <a:spLocks noGrp="1"/>
          </p:cNvSpPr>
          <p:nvPr>
            <p:ph type="sldNum" sz="quarter" idx="12"/>
          </p:nvPr>
        </p:nvSpPr>
        <p:spPr/>
        <p:txBody>
          <a:bodyPr/>
          <a:lstStyle/>
          <a:p>
            <a:fld id="{C6BFC4D8-6C0A-4526-AC19-0B0136CE97E7}" type="slidenum">
              <a:rPr lang="en-GB" smtClean="0"/>
              <a:t>‹#›</a:t>
            </a:fld>
            <a:endParaRPr lang="en-GB"/>
          </a:p>
        </p:txBody>
      </p:sp>
    </p:spTree>
    <p:extLst>
      <p:ext uri="{BB962C8B-B14F-4D97-AF65-F5344CB8AC3E}">
        <p14:creationId xmlns:p14="http://schemas.microsoft.com/office/powerpoint/2010/main" val="44775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097E-0B6C-5882-10CD-43D3E67C9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CF1529-7EEC-10E7-F4E4-CE20F0D47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E30A56-85E7-A566-FAAD-2930A2BDE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CB7039-1D72-FB00-444B-50799D5E6F64}"/>
              </a:ext>
            </a:extLst>
          </p:cNvPr>
          <p:cNvSpPr>
            <a:spLocks noGrp="1"/>
          </p:cNvSpPr>
          <p:nvPr>
            <p:ph type="dt" sz="half" idx="10"/>
          </p:nvPr>
        </p:nvSpPr>
        <p:spPr/>
        <p:txBody>
          <a:bodyPr/>
          <a:lstStyle/>
          <a:p>
            <a:fld id="{2379A0B7-72CD-452A-BF5E-6C98C5216AE4}" type="datetimeFigureOut">
              <a:rPr lang="en-GB" smtClean="0"/>
              <a:t>10/10/2024</a:t>
            </a:fld>
            <a:endParaRPr lang="en-GB"/>
          </a:p>
        </p:txBody>
      </p:sp>
      <p:sp>
        <p:nvSpPr>
          <p:cNvPr id="6" name="Footer Placeholder 5">
            <a:extLst>
              <a:ext uri="{FF2B5EF4-FFF2-40B4-BE49-F238E27FC236}">
                <a16:creationId xmlns:a16="http://schemas.microsoft.com/office/drawing/2014/main" id="{3B83FAD1-11AB-BBCB-BE12-B3C94196D6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CCA69F-4AFE-A38A-8606-AA184756EF3A}"/>
              </a:ext>
            </a:extLst>
          </p:cNvPr>
          <p:cNvSpPr>
            <a:spLocks noGrp="1"/>
          </p:cNvSpPr>
          <p:nvPr>
            <p:ph type="sldNum" sz="quarter" idx="12"/>
          </p:nvPr>
        </p:nvSpPr>
        <p:spPr/>
        <p:txBody>
          <a:bodyPr/>
          <a:lstStyle/>
          <a:p>
            <a:fld id="{C6BFC4D8-6C0A-4526-AC19-0B0136CE97E7}" type="slidenum">
              <a:rPr lang="en-GB" smtClean="0"/>
              <a:t>‹#›</a:t>
            </a:fld>
            <a:endParaRPr lang="en-GB"/>
          </a:p>
        </p:txBody>
      </p:sp>
    </p:spTree>
    <p:extLst>
      <p:ext uri="{BB962C8B-B14F-4D97-AF65-F5344CB8AC3E}">
        <p14:creationId xmlns:p14="http://schemas.microsoft.com/office/powerpoint/2010/main" val="420230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3E8-258A-FF7C-83A0-9D1100340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5B8C04-BCAE-9EAE-8C9A-4105335A3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185BA1-0E03-2D26-01EE-1EA2DA76F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43DA5-9EF2-BC86-0F55-56CA2074A93C}"/>
              </a:ext>
            </a:extLst>
          </p:cNvPr>
          <p:cNvSpPr>
            <a:spLocks noGrp="1"/>
          </p:cNvSpPr>
          <p:nvPr>
            <p:ph type="dt" sz="half" idx="10"/>
          </p:nvPr>
        </p:nvSpPr>
        <p:spPr/>
        <p:txBody>
          <a:bodyPr/>
          <a:lstStyle/>
          <a:p>
            <a:fld id="{2379A0B7-72CD-452A-BF5E-6C98C5216AE4}" type="datetimeFigureOut">
              <a:rPr lang="en-GB" smtClean="0"/>
              <a:t>10/10/2024</a:t>
            </a:fld>
            <a:endParaRPr lang="en-GB"/>
          </a:p>
        </p:txBody>
      </p:sp>
      <p:sp>
        <p:nvSpPr>
          <p:cNvPr id="6" name="Footer Placeholder 5">
            <a:extLst>
              <a:ext uri="{FF2B5EF4-FFF2-40B4-BE49-F238E27FC236}">
                <a16:creationId xmlns:a16="http://schemas.microsoft.com/office/drawing/2014/main" id="{A5539948-DC70-F76B-59DF-08C70C4B47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4E7F41-86C9-BA83-F168-51098296412F}"/>
              </a:ext>
            </a:extLst>
          </p:cNvPr>
          <p:cNvSpPr>
            <a:spLocks noGrp="1"/>
          </p:cNvSpPr>
          <p:nvPr>
            <p:ph type="sldNum" sz="quarter" idx="12"/>
          </p:nvPr>
        </p:nvSpPr>
        <p:spPr/>
        <p:txBody>
          <a:bodyPr/>
          <a:lstStyle/>
          <a:p>
            <a:fld id="{C6BFC4D8-6C0A-4526-AC19-0B0136CE97E7}" type="slidenum">
              <a:rPr lang="en-GB" smtClean="0"/>
              <a:t>‹#›</a:t>
            </a:fld>
            <a:endParaRPr lang="en-GB"/>
          </a:p>
        </p:txBody>
      </p:sp>
    </p:spTree>
    <p:extLst>
      <p:ext uri="{BB962C8B-B14F-4D97-AF65-F5344CB8AC3E}">
        <p14:creationId xmlns:p14="http://schemas.microsoft.com/office/powerpoint/2010/main" val="378326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0C708-6FD0-E600-22FC-BEE075B44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E5C397-62F6-1491-DC9F-3CC52BA93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DA5F2-C94F-1980-1845-F05DCE2FC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79A0B7-72CD-452A-BF5E-6C98C5216AE4}" type="datetimeFigureOut">
              <a:rPr lang="en-GB" smtClean="0"/>
              <a:t>10/10/2024</a:t>
            </a:fld>
            <a:endParaRPr lang="en-GB"/>
          </a:p>
        </p:txBody>
      </p:sp>
      <p:sp>
        <p:nvSpPr>
          <p:cNvPr id="5" name="Footer Placeholder 4">
            <a:extLst>
              <a:ext uri="{FF2B5EF4-FFF2-40B4-BE49-F238E27FC236}">
                <a16:creationId xmlns:a16="http://schemas.microsoft.com/office/drawing/2014/main" id="{0EAC7F46-05B9-EE78-0606-6FC997A32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E50445A-CB55-7355-B61E-77A319C14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BFC4D8-6C0A-4526-AC19-0B0136CE97E7}" type="slidenum">
              <a:rPr lang="en-GB" smtClean="0"/>
              <a:t>‹#›</a:t>
            </a:fld>
            <a:endParaRPr lang="en-GB"/>
          </a:p>
        </p:txBody>
      </p:sp>
    </p:spTree>
    <p:extLst>
      <p:ext uri="{BB962C8B-B14F-4D97-AF65-F5344CB8AC3E}">
        <p14:creationId xmlns:p14="http://schemas.microsoft.com/office/powerpoint/2010/main" val="45838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kuh.nhs.uk/"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6111185"/>
            <a:ext cx="9144000" cy="522872"/>
          </a:xfrm>
        </p:spPr>
      </p:pic>
      <p:sp>
        <p:nvSpPr>
          <p:cNvPr id="9" name="TextBox 4"/>
          <p:cNvSpPr txBox="1">
            <a:spLocks noChangeArrowheads="1"/>
          </p:cNvSpPr>
          <p:nvPr/>
        </p:nvSpPr>
        <p:spPr bwMode="auto">
          <a:xfrm>
            <a:off x="2122220" y="3162944"/>
            <a:ext cx="782637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b="1" dirty="0">
                <a:solidFill>
                  <a:srgbClr val="3D5567"/>
                </a:solidFill>
              </a:rPr>
              <a:t>Babs Lisgarten</a:t>
            </a:r>
          </a:p>
          <a:p>
            <a:pPr algn="ctr" eaLnBrk="1" hangingPunct="1"/>
            <a:r>
              <a:rPr lang="en-GB" altLang="en-US" sz="1800" dirty="0">
                <a:solidFill>
                  <a:srgbClr val="3D5567"/>
                </a:solidFill>
              </a:rPr>
              <a:t>Lead Governor and Public Governor for </a:t>
            </a:r>
          </a:p>
          <a:p>
            <a:pPr algn="ctr" eaLnBrk="1" hangingPunct="1"/>
            <a:r>
              <a:rPr lang="en-GB" altLang="en-US" sz="1800" dirty="0">
                <a:solidFill>
                  <a:srgbClr val="3D5567"/>
                </a:solidFill>
              </a:rPr>
              <a:t>Ashland, Bletchley, Denbigh, Eaton Manor, Fenny Stratford, Mount Farm, Simpson, Water Eaton, Whaddon</a:t>
            </a:r>
          </a:p>
          <a:p>
            <a:pPr algn="ctr" eaLnBrk="1" hangingPunct="1"/>
            <a:br>
              <a:rPr lang="en-GB" altLang="en-US" dirty="0">
                <a:solidFill>
                  <a:srgbClr val="3D5567"/>
                </a:solidFill>
              </a:rPr>
            </a:br>
            <a:r>
              <a:rPr lang="en-GB" altLang="en-US" dirty="0">
                <a:solidFill>
                  <a:srgbClr val="3D5567"/>
                </a:solidFill>
              </a:rPr>
              <a:t>Milton Keynes University Hospital </a:t>
            </a:r>
          </a:p>
          <a:p>
            <a:pPr algn="ctr" eaLnBrk="1" hangingPunct="1"/>
            <a:r>
              <a:rPr lang="en-GB" altLang="en-US" dirty="0">
                <a:solidFill>
                  <a:srgbClr val="3D5567"/>
                </a:solidFill>
              </a:rPr>
              <a:t>NHS Foundation Trust</a:t>
            </a:r>
          </a:p>
        </p:txBody>
      </p:sp>
      <p:sp>
        <p:nvSpPr>
          <p:cNvPr id="10" name="Title 1">
            <a:extLst>
              <a:ext uri="{FF2B5EF4-FFF2-40B4-BE49-F238E27FC236}">
                <a16:creationId xmlns:a16="http://schemas.microsoft.com/office/drawing/2014/main" id="{3A63B90C-04AE-4390-A776-AA9BDB773FDC}"/>
              </a:ext>
            </a:extLst>
          </p:cNvPr>
          <p:cNvSpPr txBox="1">
            <a:spLocks/>
          </p:cNvSpPr>
          <p:nvPr/>
        </p:nvSpPr>
        <p:spPr>
          <a:xfrm>
            <a:off x="2209800" y="1179506"/>
            <a:ext cx="7772400" cy="18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422C88"/>
                </a:solidFill>
                <a:latin typeface="Arial" panose="020B0604020202020204" pitchFamily="34" charset="0"/>
                <a:cs typeface="Arial" panose="020B0604020202020204" pitchFamily="34" charset="0"/>
              </a:rPr>
              <a:t>Council of Governors and Membership Update</a:t>
            </a:r>
          </a:p>
        </p:txBody>
      </p:sp>
    </p:spTree>
    <p:extLst>
      <p:ext uri="{BB962C8B-B14F-4D97-AF65-F5344CB8AC3E}">
        <p14:creationId xmlns:p14="http://schemas.microsoft.com/office/powerpoint/2010/main" val="427747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7666" y="1190277"/>
            <a:ext cx="8105314" cy="1049401"/>
          </a:xfrm>
        </p:spPr>
        <p:txBody>
          <a:bodyPr/>
          <a:lstStyle/>
          <a:p>
            <a:pPr marL="0" indent="0" algn="just">
              <a:buNone/>
            </a:pPr>
            <a:endParaRPr lang="en-US" sz="1400" dirty="0"/>
          </a:p>
          <a:p>
            <a:pPr marL="0" indent="0" algn="just">
              <a:buNone/>
            </a:pPr>
            <a:r>
              <a:rPr lang="en-US" sz="1400" dirty="0"/>
              <a:t>The Council of Governors is made up of different types of governors who are elected by their members and are direct representatives of our patients, their families, staff, members of the public and local </a:t>
            </a:r>
            <a:r>
              <a:rPr lang="en-US" sz="1400" dirty="0" err="1"/>
              <a:t>organisations</a:t>
            </a:r>
            <a:r>
              <a:rPr lang="en-US" sz="1400" dirty="0"/>
              <a:t>.</a:t>
            </a:r>
            <a:endParaRPr lang="en-GB" sz="1400" dirty="0"/>
          </a:p>
        </p:txBody>
      </p:sp>
      <p:sp>
        <p:nvSpPr>
          <p:cNvPr id="4" name="Title 1"/>
          <p:cNvSpPr>
            <a:spLocks noGrp="1"/>
          </p:cNvSpPr>
          <p:nvPr>
            <p:ph type="title"/>
          </p:nvPr>
        </p:nvSpPr>
        <p:spPr>
          <a:xfrm>
            <a:off x="1766596" y="372513"/>
            <a:ext cx="8229600" cy="1143000"/>
          </a:xfrm>
        </p:spPr>
        <p:txBody>
          <a:bodyPr/>
          <a:lstStyle/>
          <a:p>
            <a:pPr algn="ctr"/>
            <a:r>
              <a:rPr lang="en-GB" sz="3200" b="1" dirty="0">
                <a:solidFill>
                  <a:srgbClr val="7030A0"/>
                </a:solidFill>
              </a:rPr>
              <a:t>Our Council of Governors</a:t>
            </a:r>
          </a:p>
        </p:txBody>
      </p:sp>
      <p:pic>
        <p:nvPicPr>
          <p:cNvPr id="6" name="Picture 5">
            <a:extLst>
              <a:ext uri="{FF2B5EF4-FFF2-40B4-BE49-F238E27FC236}">
                <a16:creationId xmlns:a16="http://schemas.microsoft.com/office/drawing/2014/main" id="{9A76EA39-8D47-4440-9572-394E2A1EBE84}"/>
              </a:ext>
            </a:extLst>
          </p:cNvPr>
          <p:cNvPicPr/>
          <p:nvPr/>
        </p:nvPicPr>
        <p:blipFill rotWithShape="1">
          <a:blip r:embed="rId2" cstate="print">
            <a:extLst>
              <a:ext uri="{28A0092B-C50C-407E-A947-70E740481C1C}">
                <a14:useLocalDpi xmlns:a14="http://schemas.microsoft.com/office/drawing/2010/main" val="0"/>
              </a:ext>
            </a:extLst>
          </a:blip>
          <a:srcRect r="69734"/>
          <a:stretch/>
        </p:blipFill>
        <p:spPr>
          <a:xfrm>
            <a:off x="361528" y="255299"/>
            <a:ext cx="1512167" cy="880701"/>
          </a:xfrm>
          <a:prstGeom prst="rect">
            <a:avLst/>
          </a:prstGeom>
        </p:spPr>
      </p:pic>
      <p:sp>
        <p:nvSpPr>
          <p:cNvPr id="2" name="Content Placeholder 2">
            <a:extLst>
              <a:ext uri="{FF2B5EF4-FFF2-40B4-BE49-F238E27FC236}">
                <a16:creationId xmlns:a16="http://schemas.microsoft.com/office/drawing/2014/main" id="{D85F5A05-25B0-7CCC-6EBD-2100D53A9065}"/>
              </a:ext>
            </a:extLst>
          </p:cNvPr>
          <p:cNvSpPr txBox="1">
            <a:spLocks/>
          </p:cNvSpPr>
          <p:nvPr/>
        </p:nvSpPr>
        <p:spPr bwMode="auto">
          <a:xfrm>
            <a:off x="8101436" y="2772812"/>
            <a:ext cx="1957031" cy="186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rgbClr val="3D5567"/>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D5567"/>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000" kern="1200">
                <a:solidFill>
                  <a:srgbClr val="3D5567"/>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D5567"/>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D55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200" dirty="0">
                <a:solidFill>
                  <a:schemeClr val="tx1"/>
                </a:solidFill>
                <a:latin typeface="+mn-lt"/>
              </a:rPr>
              <a:t>Caroline </a:t>
            </a:r>
            <a:r>
              <a:rPr lang="en-US" sz="1200" dirty="0" err="1">
                <a:solidFill>
                  <a:schemeClr val="tx1"/>
                </a:solidFill>
                <a:latin typeface="+mn-lt"/>
              </a:rPr>
              <a:t>Kintu</a:t>
            </a:r>
            <a:endParaRPr lang="en-US" sz="1200" dirty="0">
              <a:solidFill>
                <a:schemeClr val="tx1"/>
              </a:solidFill>
              <a:latin typeface="+mn-lt"/>
            </a:endParaRPr>
          </a:p>
          <a:p>
            <a:pPr algn="just"/>
            <a:r>
              <a:rPr lang="en-US" sz="1200" dirty="0">
                <a:solidFill>
                  <a:schemeClr val="tx1"/>
                </a:solidFill>
                <a:latin typeface="+mn-lt"/>
              </a:rPr>
              <a:t>Prof. Hany </a:t>
            </a:r>
            <a:r>
              <a:rPr lang="en-US" sz="1200" dirty="0" err="1">
                <a:solidFill>
                  <a:schemeClr val="tx1"/>
                </a:solidFill>
                <a:latin typeface="+mn-lt"/>
              </a:rPr>
              <a:t>Eldeeb</a:t>
            </a:r>
            <a:endParaRPr lang="en-US" sz="1200" dirty="0">
              <a:solidFill>
                <a:schemeClr val="tx1"/>
              </a:solidFill>
              <a:latin typeface="+mn-lt"/>
            </a:endParaRPr>
          </a:p>
          <a:p>
            <a:pPr algn="just"/>
            <a:r>
              <a:rPr lang="en-US" sz="1200" dirty="0">
                <a:solidFill>
                  <a:schemeClr val="tx1"/>
                </a:solidFill>
                <a:latin typeface="+mn-lt"/>
              </a:rPr>
              <a:t>Fiona Burns</a:t>
            </a:r>
          </a:p>
          <a:p>
            <a:pPr algn="just"/>
            <a:r>
              <a:rPr lang="en-US" sz="1200" dirty="0">
                <a:solidFill>
                  <a:schemeClr val="tx1"/>
                </a:solidFill>
                <a:latin typeface="+mn-lt"/>
              </a:rPr>
              <a:t>Emma </a:t>
            </a:r>
            <a:r>
              <a:rPr lang="en-US" sz="1200" dirty="0" err="1">
                <a:solidFill>
                  <a:schemeClr val="tx1"/>
                </a:solidFill>
                <a:latin typeface="+mn-lt"/>
              </a:rPr>
              <a:t>Isted</a:t>
            </a:r>
            <a:endParaRPr lang="en-US" sz="1200" dirty="0">
              <a:solidFill>
                <a:schemeClr val="tx1"/>
              </a:solidFill>
              <a:latin typeface="+mn-lt"/>
            </a:endParaRPr>
          </a:p>
          <a:p>
            <a:pPr algn="just"/>
            <a:r>
              <a:rPr lang="en-US" sz="1200" dirty="0">
                <a:solidFill>
                  <a:schemeClr val="tx1"/>
                </a:solidFill>
                <a:latin typeface="+mn-lt"/>
              </a:rPr>
              <a:t>Matthew Burnett</a:t>
            </a:r>
          </a:p>
          <a:p>
            <a:pPr algn="just"/>
            <a:r>
              <a:rPr lang="en-US" sz="1200" dirty="0">
                <a:solidFill>
                  <a:schemeClr val="tx1"/>
                </a:solidFill>
                <a:latin typeface="+mn-lt"/>
              </a:rPr>
              <a:t>David </a:t>
            </a:r>
            <a:r>
              <a:rPr lang="en-US" sz="1200" dirty="0" err="1">
                <a:solidFill>
                  <a:schemeClr val="tx1"/>
                </a:solidFill>
                <a:latin typeface="+mn-lt"/>
              </a:rPr>
              <a:t>Cattigan</a:t>
            </a:r>
            <a:endParaRPr lang="en-US" sz="1200" dirty="0">
              <a:solidFill>
                <a:schemeClr val="tx1"/>
              </a:solidFill>
              <a:latin typeface="+mn-lt"/>
            </a:endParaRPr>
          </a:p>
          <a:p>
            <a:pPr marL="0" indent="0" algn="just">
              <a:buNone/>
            </a:pPr>
            <a:endParaRPr lang="en-GB" sz="1600" dirty="0">
              <a:solidFill>
                <a:schemeClr val="tx1"/>
              </a:solidFill>
            </a:endParaRPr>
          </a:p>
          <a:p>
            <a:pPr marL="0" indent="0" algn="just">
              <a:buNone/>
            </a:pPr>
            <a:endParaRPr lang="en-GB" sz="1600" dirty="0">
              <a:solidFill>
                <a:schemeClr val="tx1"/>
              </a:solidFill>
            </a:endParaRPr>
          </a:p>
          <a:p>
            <a:pPr marL="0" indent="0" algn="just">
              <a:buNone/>
            </a:pPr>
            <a:endParaRPr lang="en-GB" sz="1600" dirty="0">
              <a:solidFill>
                <a:schemeClr val="tx1"/>
              </a:solidFill>
            </a:endParaRPr>
          </a:p>
          <a:p>
            <a:pPr algn="just"/>
            <a:endParaRPr lang="en-GB" sz="1400" dirty="0">
              <a:solidFill>
                <a:schemeClr val="tx1"/>
              </a:solidFill>
            </a:endParaRPr>
          </a:p>
        </p:txBody>
      </p:sp>
      <p:sp>
        <p:nvSpPr>
          <p:cNvPr id="8" name="Flowchart: Alternate Process 7">
            <a:extLst>
              <a:ext uri="{FF2B5EF4-FFF2-40B4-BE49-F238E27FC236}">
                <a16:creationId xmlns:a16="http://schemas.microsoft.com/office/drawing/2014/main" id="{20B9CFBA-B554-2A80-10F2-73FFFD6DB1DE}"/>
              </a:ext>
            </a:extLst>
          </p:cNvPr>
          <p:cNvSpPr/>
          <p:nvPr/>
        </p:nvSpPr>
        <p:spPr>
          <a:xfrm>
            <a:off x="8102305" y="2239966"/>
            <a:ext cx="1957030" cy="477536"/>
          </a:xfrm>
          <a:prstGeom prst="flowChartAlternate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6 Staff Governors</a:t>
            </a:r>
            <a:endParaRPr lang="en-US" sz="1400" dirty="0"/>
          </a:p>
        </p:txBody>
      </p:sp>
      <p:sp>
        <p:nvSpPr>
          <p:cNvPr id="9" name="Flowchart: Alternate Process 8">
            <a:extLst>
              <a:ext uri="{FF2B5EF4-FFF2-40B4-BE49-F238E27FC236}">
                <a16:creationId xmlns:a16="http://schemas.microsoft.com/office/drawing/2014/main" id="{9CF58152-83F9-8B49-2C0C-FE2030F910D6}"/>
              </a:ext>
            </a:extLst>
          </p:cNvPr>
          <p:cNvSpPr/>
          <p:nvPr/>
        </p:nvSpPr>
        <p:spPr>
          <a:xfrm>
            <a:off x="4897171" y="2224316"/>
            <a:ext cx="2840458" cy="477536"/>
          </a:xfrm>
          <a:prstGeom prst="flowChartAlternate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12 Public Governors</a:t>
            </a:r>
            <a:endParaRPr lang="en-US" sz="1400" dirty="0"/>
          </a:p>
        </p:txBody>
      </p:sp>
      <p:sp>
        <p:nvSpPr>
          <p:cNvPr id="13" name="Arrow: Right 12">
            <a:extLst>
              <a:ext uri="{FF2B5EF4-FFF2-40B4-BE49-F238E27FC236}">
                <a16:creationId xmlns:a16="http://schemas.microsoft.com/office/drawing/2014/main" id="{3D763C2B-669E-29FA-7B29-372845C7EBF6}"/>
              </a:ext>
            </a:extLst>
          </p:cNvPr>
          <p:cNvSpPr/>
          <p:nvPr/>
        </p:nvSpPr>
        <p:spPr>
          <a:xfrm>
            <a:off x="3942869" y="3435665"/>
            <a:ext cx="895310" cy="53286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Alternate Process 13">
            <a:extLst>
              <a:ext uri="{FF2B5EF4-FFF2-40B4-BE49-F238E27FC236}">
                <a16:creationId xmlns:a16="http://schemas.microsoft.com/office/drawing/2014/main" id="{8B5FF19F-7DCB-4ACA-390B-25FCDF7590D8}"/>
              </a:ext>
            </a:extLst>
          </p:cNvPr>
          <p:cNvSpPr/>
          <p:nvPr/>
        </p:nvSpPr>
        <p:spPr>
          <a:xfrm>
            <a:off x="8101436" y="4212438"/>
            <a:ext cx="2046387" cy="477537"/>
          </a:xfrm>
          <a:prstGeom prst="flowChartAlternate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4 Appointed Governors</a:t>
            </a:r>
            <a:endParaRPr lang="en-US" sz="1400" dirty="0"/>
          </a:p>
        </p:txBody>
      </p:sp>
      <p:sp>
        <p:nvSpPr>
          <p:cNvPr id="15" name="Content Placeholder 2">
            <a:extLst>
              <a:ext uri="{FF2B5EF4-FFF2-40B4-BE49-F238E27FC236}">
                <a16:creationId xmlns:a16="http://schemas.microsoft.com/office/drawing/2014/main" id="{834724D7-F48B-B8AF-BA6F-8F57C880321A}"/>
              </a:ext>
            </a:extLst>
          </p:cNvPr>
          <p:cNvSpPr txBox="1">
            <a:spLocks/>
          </p:cNvSpPr>
          <p:nvPr/>
        </p:nvSpPr>
        <p:spPr bwMode="auto">
          <a:xfrm>
            <a:off x="8101436" y="4827659"/>
            <a:ext cx="1957031" cy="145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rgbClr val="3D5567"/>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D5567"/>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000" kern="1200">
                <a:solidFill>
                  <a:srgbClr val="3D5567"/>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D5567"/>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D55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200" dirty="0">
                <a:solidFill>
                  <a:schemeClr val="tx1"/>
                </a:solidFill>
                <a:latin typeface="+mn-lt"/>
              </a:rPr>
              <a:t>Maxine </a:t>
            </a:r>
            <a:r>
              <a:rPr lang="en-US" sz="1200" dirty="0" err="1">
                <a:solidFill>
                  <a:schemeClr val="tx1"/>
                </a:solidFill>
                <a:latin typeface="+mn-lt"/>
              </a:rPr>
              <a:t>Taffetani</a:t>
            </a:r>
            <a:endParaRPr lang="en-US" sz="1200" dirty="0">
              <a:solidFill>
                <a:schemeClr val="tx1"/>
              </a:solidFill>
              <a:latin typeface="+mn-lt"/>
            </a:endParaRPr>
          </a:p>
          <a:p>
            <a:pPr algn="just"/>
            <a:r>
              <a:rPr lang="en-US" sz="1200" dirty="0">
                <a:solidFill>
                  <a:schemeClr val="tx1"/>
                </a:solidFill>
                <a:latin typeface="+mn-lt"/>
              </a:rPr>
              <a:t>Nicholas Mann</a:t>
            </a:r>
          </a:p>
          <a:p>
            <a:pPr algn="just"/>
            <a:r>
              <a:rPr lang="en-US" sz="1200" dirty="0">
                <a:solidFill>
                  <a:schemeClr val="tx1"/>
                </a:solidFill>
                <a:latin typeface="+mn-lt"/>
              </a:rPr>
              <a:t>Cllr Ansar Hussain</a:t>
            </a:r>
          </a:p>
          <a:p>
            <a:pPr algn="just"/>
            <a:r>
              <a:rPr lang="en-US" sz="1200" dirty="0">
                <a:solidFill>
                  <a:schemeClr val="tx1"/>
                </a:solidFill>
                <a:latin typeface="+mn-lt"/>
              </a:rPr>
              <a:t>Doug McWhinnie</a:t>
            </a:r>
          </a:p>
          <a:p>
            <a:pPr marL="0" indent="0" algn="just">
              <a:buNone/>
            </a:pPr>
            <a:endParaRPr lang="en-GB" sz="1400" dirty="0">
              <a:solidFill>
                <a:schemeClr val="tx1"/>
              </a:solidFill>
              <a:latin typeface="+mn-lt"/>
            </a:endParaRPr>
          </a:p>
          <a:p>
            <a:pPr marL="0" indent="0" algn="just">
              <a:buNone/>
            </a:pPr>
            <a:endParaRPr lang="en-GB" sz="1600" dirty="0">
              <a:solidFill>
                <a:schemeClr val="tx1"/>
              </a:solidFill>
            </a:endParaRPr>
          </a:p>
          <a:p>
            <a:pPr marL="0" indent="0" algn="just">
              <a:buNone/>
            </a:pPr>
            <a:endParaRPr lang="en-GB" sz="1600" dirty="0">
              <a:solidFill>
                <a:schemeClr val="tx1"/>
              </a:solidFill>
            </a:endParaRPr>
          </a:p>
          <a:p>
            <a:pPr marL="0" indent="0" algn="just">
              <a:buNone/>
            </a:pPr>
            <a:endParaRPr lang="en-GB" sz="1600" dirty="0">
              <a:solidFill>
                <a:schemeClr val="tx1"/>
              </a:solidFill>
            </a:endParaRPr>
          </a:p>
          <a:p>
            <a:pPr algn="just"/>
            <a:endParaRPr lang="en-GB" sz="1400" dirty="0">
              <a:solidFill>
                <a:schemeClr val="tx1"/>
              </a:solidFill>
            </a:endParaRPr>
          </a:p>
        </p:txBody>
      </p:sp>
      <p:sp>
        <p:nvSpPr>
          <p:cNvPr id="17" name="Content Placeholder 3">
            <a:extLst>
              <a:ext uri="{FF2B5EF4-FFF2-40B4-BE49-F238E27FC236}">
                <a16:creationId xmlns:a16="http://schemas.microsoft.com/office/drawing/2014/main" id="{3808B3CB-EF10-AD52-0D63-6D200385117F}"/>
              </a:ext>
            </a:extLst>
          </p:cNvPr>
          <p:cNvSpPr txBox="1">
            <a:spLocks/>
          </p:cNvSpPr>
          <p:nvPr/>
        </p:nvSpPr>
        <p:spPr>
          <a:xfrm>
            <a:off x="1524000" y="6193573"/>
            <a:ext cx="9144000" cy="409128"/>
          </a:xfrm>
          <a:prstGeom prst="rect">
            <a:avLst/>
          </a:prstGeom>
          <a:solidFill>
            <a:srgbClr val="7030A0"/>
          </a:solidFill>
        </p:spPr>
        <p:txBody>
          <a:bodyPr/>
          <a:lstStyle>
            <a:lvl1pPr marL="342900" indent="-342900" algn="l" rtl="0" eaLnBrk="1" fontAlgn="base" hangingPunct="1">
              <a:spcBef>
                <a:spcPct val="20000"/>
              </a:spcBef>
              <a:spcAft>
                <a:spcPct val="0"/>
              </a:spcAft>
              <a:buFont typeface="Arial" charset="0"/>
              <a:buChar char="•"/>
              <a:defRPr sz="3200" kern="1200">
                <a:solidFill>
                  <a:srgbClr val="3D5567"/>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rgbClr val="3D5567"/>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rgbClr val="3D5567"/>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rgbClr val="3D5567"/>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rgbClr val="3D55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bg1"/>
                </a:solidFill>
              </a:rPr>
              <a:t>We welcome our new Governors.  All our Governors are volunteers and independent of the Trust Board</a:t>
            </a:r>
            <a:r>
              <a:rPr lang="en-GB" sz="1400" b="1" dirty="0">
                <a:solidFill>
                  <a:schemeClr val="bg1"/>
                </a:solidFill>
              </a:rPr>
              <a:t>.</a:t>
            </a:r>
          </a:p>
          <a:p>
            <a:endParaRPr lang="en-GB" dirty="0">
              <a:solidFill>
                <a:schemeClr val="bg1"/>
              </a:solidFill>
            </a:endParaRPr>
          </a:p>
        </p:txBody>
      </p:sp>
      <p:sp>
        <p:nvSpPr>
          <p:cNvPr id="16" name="TextBox 15">
            <a:extLst>
              <a:ext uri="{FF2B5EF4-FFF2-40B4-BE49-F238E27FC236}">
                <a16:creationId xmlns:a16="http://schemas.microsoft.com/office/drawing/2014/main" id="{F7773DE1-5ECE-E874-4C72-711792A256AC}"/>
              </a:ext>
            </a:extLst>
          </p:cNvPr>
          <p:cNvSpPr txBox="1"/>
          <p:nvPr/>
        </p:nvSpPr>
        <p:spPr>
          <a:xfrm>
            <a:off x="6334665" y="2732945"/>
            <a:ext cx="1515584" cy="230832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GB" sz="1200" dirty="0"/>
              <a:t>Clare Hill</a:t>
            </a:r>
          </a:p>
          <a:p>
            <a:pPr marL="285750" indent="-285750" algn="just">
              <a:lnSpc>
                <a:spcPct val="150000"/>
              </a:lnSpc>
              <a:buFont typeface="Arial" panose="020B0604020202020204" pitchFamily="34" charset="0"/>
              <a:buChar char="•"/>
            </a:pPr>
            <a:r>
              <a:rPr lang="en-GB" sz="1200" dirty="0"/>
              <a:t>Andy Forbes</a:t>
            </a:r>
          </a:p>
          <a:p>
            <a:pPr marL="285750" indent="-285750" algn="just">
              <a:lnSpc>
                <a:spcPct val="150000"/>
              </a:lnSpc>
              <a:buFont typeface="Arial" panose="020B0604020202020204" pitchFamily="34" charset="0"/>
              <a:buChar char="•"/>
            </a:pPr>
            <a:r>
              <a:rPr lang="en-GB" sz="1200" dirty="0"/>
              <a:t>Francesca Vernon</a:t>
            </a:r>
          </a:p>
          <a:p>
            <a:pPr marL="285750" indent="-285750" algn="just">
              <a:lnSpc>
                <a:spcPct val="150000"/>
              </a:lnSpc>
              <a:buFont typeface="Arial" panose="020B0604020202020204" pitchFamily="34" charset="0"/>
              <a:buChar char="•"/>
            </a:pPr>
            <a:r>
              <a:rPr lang="en-GB" sz="1200" dirty="0"/>
              <a:t>Tom </a:t>
            </a:r>
            <a:r>
              <a:rPr lang="en-GB" sz="1200" dirty="0" err="1"/>
              <a:t>Daffurn</a:t>
            </a:r>
            <a:endParaRPr lang="en-GB" sz="1200" dirty="0"/>
          </a:p>
          <a:p>
            <a:pPr marL="285750" indent="-285750" algn="just">
              <a:lnSpc>
                <a:spcPct val="150000"/>
              </a:lnSpc>
              <a:buFont typeface="Arial" panose="020B0604020202020204" pitchFamily="34" charset="0"/>
              <a:buChar char="•"/>
            </a:pPr>
            <a:r>
              <a:rPr lang="en-GB" sz="1200" dirty="0"/>
              <a:t>Ken Rowe</a:t>
            </a:r>
          </a:p>
          <a:p>
            <a:pPr marL="285750" indent="-285750" algn="just">
              <a:lnSpc>
                <a:spcPct val="150000"/>
              </a:lnSpc>
              <a:buFont typeface="Arial" panose="020B0604020202020204" pitchFamily="34" charset="0"/>
              <a:buChar char="•"/>
            </a:pPr>
            <a:r>
              <a:rPr lang="en-GB" sz="1200" dirty="0"/>
              <a:t>Ian Oswald</a:t>
            </a:r>
          </a:p>
          <a:p>
            <a:endParaRPr lang="en-GB" dirty="0"/>
          </a:p>
        </p:txBody>
      </p:sp>
      <p:sp>
        <p:nvSpPr>
          <p:cNvPr id="19" name="TextBox 18">
            <a:extLst>
              <a:ext uri="{FF2B5EF4-FFF2-40B4-BE49-F238E27FC236}">
                <a16:creationId xmlns:a16="http://schemas.microsoft.com/office/drawing/2014/main" id="{FD058B45-89A4-12C9-B965-50F14E317F02}"/>
              </a:ext>
            </a:extLst>
          </p:cNvPr>
          <p:cNvSpPr txBox="1"/>
          <p:nvPr/>
        </p:nvSpPr>
        <p:spPr>
          <a:xfrm>
            <a:off x="4839182" y="2732945"/>
            <a:ext cx="1471983" cy="311264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1200" dirty="0"/>
              <a:t>Babs Lisgarten</a:t>
            </a:r>
          </a:p>
          <a:p>
            <a:pPr marL="285750" indent="-285750" algn="just">
              <a:lnSpc>
                <a:spcPct val="150000"/>
              </a:lnSpc>
              <a:buFont typeface="Arial" panose="020B0604020202020204" pitchFamily="34" charset="0"/>
              <a:buChar char="•"/>
            </a:pPr>
            <a:r>
              <a:rPr lang="en-GB" sz="1200" dirty="0"/>
              <a:t>William Butler</a:t>
            </a:r>
          </a:p>
          <a:p>
            <a:pPr marL="285750" indent="-285750" algn="just">
              <a:lnSpc>
                <a:spcPct val="150000"/>
              </a:lnSpc>
              <a:buFont typeface="Arial" panose="020B0604020202020204" pitchFamily="34" charset="0"/>
              <a:buChar char="•"/>
            </a:pPr>
            <a:r>
              <a:rPr lang="en-GB" sz="1200" dirty="0"/>
              <a:t>Andrea Vincent</a:t>
            </a:r>
          </a:p>
          <a:p>
            <a:pPr marL="285750" indent="-285750" algn="just">
              <a:lnSpc>
                <a:spcPct val="150000"/>
              </a:lnSpc>
              <a:buFont typeface="Arial" panose="020B0604020202020204" pitchFamily="34" charset="0"/>
              <a:buChar char="•"/>
            </a:pPr>
            <a:r>
              <a:rPr lang="en-GB" sz="1200" dirty="0"/>
              <a:t>John Gall</a:t>
            </a:r>
          </a:p>
          <a:p>
            <a:pPr marL="285750" indent="-285750" algn="just">
              <a:lnSpc>
                <a:spcPct val="150000"/>
              </a:lnSpc>
              <a:buFont typeface="Arial" panose="020B0604020202020204" pitchFamily="34" charset="0"/>
              <a:buChar char="•"/>
            </a:pPr>
            <a:r>
              <a:rPr lang="en-GB" sz="1200" dirty="0"/>
              <a:t>Adam Chapman-Ballard</a:t>
            </a:r>
          </a:p>
          <a:p>
            <a:pPr marL="285750" indent="-285750" algn="just">
              <a:lnSpc>
                <a:spcPct val="150000"/>
              </a:lnSpc>
              <a:buFont typeface="Arial" panose="020B0604020202020204" pitchFamily="34" charset="0"/>
              <a:buChar char="•"/>
            </a:pPr>
            <a:r>
              <a:rPr lang="en-GB" sz="1200" dirty="0"/>
              <a:t>Christine Thompson</a:t>
            </a:r>
          </a:p>
          <a:p>
            <a:pPr marL="285750" indent="-285750" algn="just">
              <a:lnSpc>
                <a:spcPct val="150000"/>
              </a:lnSpc>
              <a:buFont typeface="Arial" panose="020B0604020202020204" pitchFamily="34" charset="0"/>
              <a:buChar char="•"/>
            </a:pPr>
            <a:endParaRPr lang="en-US" sz="1200" dirty="0"/>
          </a:p>
        </p:txBody>
      </p:sp>
      <p:sp>
        <p:nvSpPr>
          <p:cNvPr id="10" name="TextBox 9">
            <a:extLst>
              <a:ext uri="{FF2B5EF4-FFF2-40B4-BE49-F238E27FC236}">
                <a16:creationId xmlns:a16="http://schemas.microsoft.com/office/drawing/2014/main" id="{824C145C-C1E5-B44D-67FE-089393D9D60C}"/>
              </a:ext>
            </a:extLst>
          </p:cNvPr>
          <p:cNvSpPr txBox="1"/>
          <p:nvPr/>
        </p:nvSpPr>
        <p:spPr>
          <a:xfrm>
            <a:off x="1820472" y="2239678"/>
            <a:ext cx="2654034" cy="3539430"/>
          </a:xfrm>
          <a:prstGeom prst="rect">
            <a:avLst/>
          </a:prstGeom>
          <a:noFill/>
        </p:spPr>
        <p:txBody>
          <a:bodyPr wrap="square">
            <a:spAutoFit/>
          </a:bodyPr>
          <a:lstStyle/>
          <a:p>
            <a:r>
              <a:rPr lang="en-US" sz="1400" dirty="0"/>
              <a:t>We currently have </a:t>
            </a:r>
            <a:r>
              <a:rPr lang="en-US" sz="1400" b="1" dirty="0"/>
              <a:t>22</a:t>
            </a:r>
            <a:r>
              <a:rPr lang="en-US" sz="1400" dirty="0"/>
              <a:t> Governors, comprising:</a:t>
            </a:r>
          </a:p>
          <a:p>
            <a:endParaRPr lang="en-US" sz="1400" dirty="0"/>
          </a:p>
          <a:p>
            <a:pPr marL="285744" indent="-285744">
              <a:buFont typeface="Arial" panose="020B0604020202020204" pitchFamily="34" charset="0"/>
              <a:buChar char="•"/>
            </a:pPr>
            <a:r>
              <a:rPr lang="en-US" sz="1400" dirty="0"/>
              <a:t>11 public governors </a:t>
            </a:r>
          </a:p>
          <a:p>
            <a:pPr marL="285744" indent="-285744">
              <a:buFont typeface="Arial" panose="020B0604020202020204" pitchFamily="34" charset="0"/>
              <a:buChar char="•"/>
            </a:pPr>
            <a:endParaRPr lang="en-US" sz="1400" dirty="0"/>
          </a:p>
          <a:p>
            <a:pPr marL="285744" indent="-285744">
              <a:buFont typeface="Arial" panose="020B0604020202020204" pitchFamily="34" charset="0"/>
              <a:buChar char="•"/>
            </a:pPr>
            <a:r>
              <a:rPr lang="en-US" sz="1400" dirty="0"/>
              <a:t>5 staff governors</a:t>
            </a:r>
            <a:br>
              <a:rPr lang="en-US" sz="1400" dirty="0"/>
            </a:br>
            <a:endParaRPr lang="en-US" sz="1400" dirty="0"/>
          </a:p>
          <a:p>
            <a:pPr marL="285744" indent="-285744">
              <a:buFont typeface="Arial" panose="020B0604020202020204" pitchFamily="34" charset="0"/>
              <a:buChar char="•"/>
            </a:pPr>
            <a:r>
              <a:rPr lang="en-US" sz="1400" dirty="0"/>
              <a:t>4 appointed governors, including:</a:t>
            </a:r>
          </a:p>
          <a:p>
            <a:pPr marL="742932" lvl="1" indent="-285744">
              <a:buFont typeface="Wingdings" panose="05000000000000000000" pitchFamily="2" charset="2"/>
              <a:buChar char="ü"/>
            </a:pPr>
            <a:r>
              <a:rPr lang="en-US" sz="1400" dirty="0"/>
              <a:t>Healthwatch Milton Keynes</a:t>
            </a:r>
          </a:p>
          <a:p>
            <a:pPr marL="742932" lvl="1" indent="-285744">
              <a:buFont typeface="Wingdings" panose="05000000000000000000" pitchFamily="2" charset="2"/>
              <a:buChar char="ü"/>
            </a:pPr>
            <a:r>
              <a:rPr lang="en-US" sz="1400" dirty="0"/>
              <a:t>Milton Keynes Business representation</a:t>
            </a:r>
          </a:p>
          <a:p>
            <a:pPr marL="742932" lvl="1" indent="-285744">
              <a:buFont typeface="Wingdings" panose="05000000000000000000" pitchFamily="2" charset="2"/>
              <a:buChar char="ü"/>
            </a:pPr>
            <a:r>
              <a:rPr lang="en-US" sz="1400" dirty="0"/>
              <a:t>Milton Keynes Council</a:t>
            </a:r>
          </a:p>
          <a:p>
            <a:pPr marL="742932" lvl="1" indent="-285744">
              <a:buFont typeface="Wingdings" panose="05000000000000000000" pitchFamily="2" charset="2"/>
              <a:buChar char="ü"/>
            </a:pPr>
            <a:r>
              <a:rPr lang="en-US" sz="1400" dirty="0"/>
              <a:t>University of Buckingham</a:t>
            </a:r>
          </a:p>
        </p:txBody>
      </p:sp>
    </p:spTree>
    <p:extLst>
      <p:ext uri="{BB962C8B-B14F-4D97-AF65-F5344CB8AC3E}">
        <p14:creationId xmlns:p14="http://schemas.microsoft.com/office/powerpoint/2010/main" val="65038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65335"/>
            <a:ext cx="10297886" cy="4525963"/>
          </a:xfrm>
        </p:spPr>
        <p:txBody>
          <a:bodyPr/>
          <a:lstStyle/>
          <a:p>
            <a:r>
              <a:rPr lang="en-US" sz="2000" dirty="0">
                <a:latin typeface="Arial" panose="020B0604020202020204" pitchFamily="34" charset="0"/>
                <a:cs typeface="Arial" panose="020B0604020202020204" pitchFamily="34" charset="0"/>
              </a:rPr>
              <a:t>The Council of Governors is </a:t>
            </a:r>
            <a:r>
              <a:rPr lang="en-US" sz="2000" dirty="0" err="1">
                <a:latin typeface="Arial" panose="020B0604020202020204" pitchFamily="34" charset="0"/>
                <a:cs typeface="Arial" panose="020B0604020202020204" pitchFamily="34" charset="0"/>
              </a:rPr>
              <a:t>authorised</a:t>
            </a:r>
            <a:r>
              <a:rPr lang="en-US" sz="2000" dirty="0">
                <a:latin typeface="Arial" panose="020B0604020202020204" pitchFamily="34" charset="0"/>
                <a:cs typeface="Arial" panose="020B0604020202020204" pitchFamily="34" charset="0"/>
              </a:rPr>
              <a:t> by statute to discharge these duties:</a:t>
            </a:r>
          </a:p>
          <a:p>
            <a:endParaRPr lang="en-GB" sz="2000" dirty="0">
              <a:latin typeface="Arial" panose="020B0604020202020204" pitchFamily="34" charset="0"/>
              <a:cs typeface="Arial" panose="020B0604020202020204" pitchFamily="34" charset="0"/>
            </a:endParaRPr>
          </a:p>
          <a:p>
            <a:pPr marL="1085824" lvl="1" indent="-342891">
              <a:buFont typeface="Arial" panose="020B0604020202020204" pitchFamily="34" charset="0"/>
              <a:buChar char="•"/>
            </a:pPr>
            <a:r>
              <a:rPr lang="en-US" sz="2000" dirty="0">
                <a:latin typeface="Arial" panose="020B0604020202020204" pitchFamily="34" charset="0"/>
                <a:cs typeface="Arial" panose="020B0604020202020204" pitchFamily="34" charset="0"/>
              </a:rPr>
              <a:t>Be independent of the Board of Directors.</a:t>
            </a:r>
          </a:p>
          <a:p>
            <a:pPr marL="1085824" lvl="1" indent="-342891">
              <a:buFont typeface="Arial" panose="020B0604020202020204" pitchFamily="34" charset="0"/>
              <a:buChar char="•"/>
            </a:pPr>
            <a:r>
              <a:rPr lang="en-US" sz="2000" dirty="0">
                <a:latin typeface="Arial" panose="020B0604020202020204" pitchFamily="34" charset="0"/>
                <a:cs typeface="Arial" panose="020B0604020202020204" pitchFamily="34" charset="0"/>
              </a:rPr>
              <a:t>To hold the Non-Executive Directors to account for the performance of the board.</a:t>
            </a:r>
          </a:p>
          <a:p>
            <a:pPr marL="1085824" lvl="1" indent="-342891">
              <a:buFont typeface="Arial" panose="020B0604020202020204" pitchFamily="34" charset="0"/>
              <a:buChar char="•"/>
            </a:pPr>
            <a:r>
              <a:rPr lang="en-US" sz="2000" dirty="0">
                <a:latin typeface="Arial" panose="020B0604020202020204" pitchFamily="34" charset="0"/>
                <a:cs typeface="Arial" panose="020B0604020202020204" pitchFamily="34" charset="0"/>
              </a:rPr>
              <a:t>To represent the interests of the general public including patients and members.</a:t>
            </a:r>
          </a:p>
          <a:p>
            <a:pPr marL="1085824" lvl="1" indent="-342891">
              <a:buFont typeface="Arial" panose="020B0604020202020204" pitchFamily="34" charset="0"/>
              <a:buChar char="•"/>
            </a:pPr>
            <a:r>
              <a:rPr lang="en-US" sz="2000" dirty="0">
                <a:latin typeface="Arial" panose="020B0604020202020204" pitchFamily="34" charset="0"/>
                <a:cs typeface="Arial" panose="020B0604020202020204" pitchFamily="34" charset="0"/>
              </a:rPr>
              <a:t>To agree/approve certain large transactions.</a:t>
            </a:r>
          </a:p>
          <a:p>
            <a:pPr marL="1085824" lvl="1" indent="-342891">
              <a:buFont typeface="Arial" panose="020B0604020202020204" pitchFamily="34" charset="0"/>
              <a:buChar char="•"/>
            </a:pPr>
            <a:r>
              <a:rPr lang="en-US" sz="2000" dirty="0">
                <a:latin typeface="Arial" panose="020B0604020202020204" pitchFamily="34" charset="0"/>
                <a:cs typeface="Arial" panose="020B0604020202020204" pitchFamily="34" charset="0"/>
              </a:rPr>
              <a:t>To appoint the Trust’s auditors.</a:t>
            </a:r>
          </a:p>
          <a:p>
            <a:pPr marL="1085824" lvl="1" indent="-342891">
              <a:buFont typeface="Arial" panose="020B0604020202020204" pitchFamily="34" charset="0"/>
              <a:buChar char="•"/>
            </a:pPr>
            <a:r>
              <a:rPr lang="en-US" sz="2000" dirty="0">
                <a:latin typeface="Arial" panose="020B0604020202020204" pitchFamily="34" charset="0"/>
                <a:cs typeface="Arial" panose="020B0604020202020204" pitchFamily="34" charset="0"/>
              </a:rPr>
              <a:t>To appoint Non-Executive Directors, including the Chair and agree remuneration.</a:t>
            </a:r>
          </a:p>
          <a:p>
            <a:pPr marL="342891" indent="-342891"/>
            <a:endParaRPr lang="en-GB" sz="2400" dirty="0"/>
          </a:p>
        </p:txBody>
      </p:sp>
      <p:sp>
        <p:nvSpPr>
          <p:cNvPr id="4" name="Rectangle 3">
            <a:extLst>
              <a:ext uri="{FF2B5EF4-FFF2-40B4-BE49-F238E27FC236}">
                <a16:creationId xmlns:a16="http://schemas.microsoft.com/office/drawing/2014/main" id="{6D2CBA36-0669-45DC-99A3-EF1D814F0153}"/>
              </a:ext>
            </a:extLst>
          </p:cNvPr>
          <p:cNvSpPr/>
          <p:nvPr/>
        </p:nvSpPr>
        <p:spPr>
          <a:xfrm>
            <a:off x="8760296" y="116632"/>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F7A0CD1-CE27-495E-A172-16EF5AFBB1EA}"/>
              </a:ext>
            </a:extLst>
          </p:cNvPr>
          <p:cNvPicPr/>
          <p:nvPr/>
        </p:nvPicPr>
        <p:blipFill rotWithShape="1">
          <a:blip r:embed="rId2" cstate="print">
            <a:extLst>
              <a:ext uri="{28A0092B-C50C-407E-A947-70E740481C1C}">
                <a14:useLocalDpi xmlns:a14="http://schemas.microsoft.com/office/drawing/2010/main" val="0"/>
              </a:ext>
            </a:extLst>
          </a:blip>
          <a:srcRect r="69734"/>
          <a:stretch/>
        </p:blipFill>
        <p:spPr>
          <a:xfrm>
            <a:off x="1559501" y="28022"/>
            <a:ext cx="1512167" cy="880701"/>
          </a:xfrm>
          <a:prstGeom prst="rect">
            <a:avLst/>
          </a:prstGeom>
        </p:spPr>
      </p:pic>
      <p:pic>
        <p:nvPicPr>
          <p:cNvPr id="6" name="Picture 5">
            <a:extLst>
              <a:ext uri="{FF2B5EF4-FFF2-40B4-BE49-F238E27FC236}">
                <a16:creationId xmlns:a16="http://schemas.microsoft.com/office/drawing/2014/main" id="{4C8B03A6-BFA2-44B5-BBC9-4CB507774D58}"/>
              </a:ext>
            </a:extLst>
          </p:cNvPr>
          <p:cNvPicPr/>
          <p:nvPr/>
        </p:nvPicPr>
        <p:blipFill rotWithShape="1">
          <a:blip r:embed="rId3" cstate="print">
            <a:extLst>
              <a:ext uri="{28A0092B-C50C-407E-A947-70E740481C1C}">
                <a14:useLocalDpi xmlns:a14="http://schemas.microsoft.com/office/drawing/2010/main" val="0"/>
              </a:ext>
            </a:extLst>
          </a:blip>
          <a:srcRect l="71400"/>
          <a:stretch/>
        </p:blipFill>
        <p:spPr>
          <a:xfrm>
            <a:off x="9192345" y="0"/>
            <a:ext cx="1475656" cy="836712"/>
          </a:xfrm>
          <a:prstGeom prst="rect">
            <a:avLst/>
          </a:prstGeom>
        </p:spPr>
      </p:pic>
      <p:sp>
        <p:nvSpPr>
          <p:cNvPr id="8" name="Title 7">
            <a:extLst>
              <a:ext uri="{FF2B5EF4-FFF2-40B4-BE49-F238E27FC236}">
                <a16:creationId xmlns:a16="http://schemas.microsoft.com/office/drawing/2014/main" id="{3159F5F0-BB9F-BAD2-CD23-E240C7B66286}"/>
              </a:ext>
            </a:extLst>
          </p:cNvPr>
          <p:cNvSpPr>
            <a:spLocks noGrp="1"/>
          </p:cNvSpPr>
          <p:nvPr>
            <p:ph type="title"/>
          </p:nvPr>
        </p:nvSpPr>
        <p:spPr>
          <a:xfrm>
            <a:off x="609600" y="715639"/>
            <a:ext cx="10972800" cy="1143000"/>
          </a:xfrm>
        </p:spPr>
        <p:txBody>
          <a:bodyPr>
            <a:normAutofit/>
          </a:bodyPr>
          <a:lstStyle/>
          <a:p>
            <a:pPr algn="l"/>
            <a:r>
              <a:rPr lang="en-US" sz="3200" b="1" dirty="0">
                <a:solidFill>
                  <a:srgbClr val="7030A0"/>
                </a:solidFill>
                <a:latin typeface="Arial" panose="020B0604020202020204" pitchFamily="34" charset="0"/>
                <a:cs typeface="Arial" panose="020B0604020202020204" pitchFamily="34" charset="0"/>
              </a:rPr>
              <a:t>The role of the Council of Governors</a:t>
            </a:r>
            <a:endParaRPr lang="en-GB" sz="3200" dirty="0"/>
          </a:p>
        </p:txBody>
      </p:sp>
    </p:spTree>
    <p:extLst>
      <p:ext uri="{BB962C8B-B14F-4D97-AF65-F5344CB8AC3E}">
        <p14:creationId xmlns:p14="http://schemas.microsoft.com/office/powerpoint/2010/main" val="183932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E7BB-4059-4355-BE88-DE19695626E6}"/>
              </a:ext>
            </a:extLst>
          </p:cNvPr>
          <p:cNvSpPr>
            <a:spLocks noGrp="1"/>
          </p:cNvSpPr>
          <p:nvPr>
            <p:ph type="title"/>
          </p:nvPr>
        </p:nvSpPr>
        <p:spPr>
          <a:xfrm>
            <a:off x="1981200" y="274639"/>
            <a:ext cx="8229600" cy="994123"/>
          </a:xfrm>
        </p:spPr>
        <p:txBody>
          <a:bodyPr/>
          <a:lstStyle/>
          <a:p>
            <a:pPr algn="ctr"/>
            <a:r>
              <a:rPr lang="en-GB" sz="3200" b="1" dirty="0">
                <a:solidFill>
                  <a:srgbClr val="7030A0"/>
                </a:solidFill>
                <a:latin typeface="Arial" panose="020B0604020202020204" pitchFamily="34" charset="0"/>
                <a:cs typeface="Arial" panose="020B0604020202020204" pitchFamily="34" charset="0"/>
              </a:rPr>
              <a:t>Working</a:t>
            </a:r>
            <a:r>
              <a:rPr lang="en-GB" sz="3200" b="1" dirty="0">
                <a:solidFill>
                  <a:srgbClr val="7030A0"/>
                </a:solidFill>
              </a:rPr>
              <a:t> Together</a:t>
            </a:r>
          </a:p>
        </p:txBody>
      </p:sp>
      <p:sp>
        <p:nvSpPr>
          <p:cNvPr id="4" name="Rectangle 3">
            <a:extLst>
              <a:ext uri="{FF2B5EF4-FFF2-40B4-BE49-F238E27FC236}">
                <a16:creationId xmlns:a16="http://schemas.microsoft.com/office/drawing/2014/main" id="{DF98FC25-770E-4B27-AC63-FFF96A01E81C}"/>
              </a:ext>
            </a:extLst>
          </p:cNvPr>
          <p:cNvSpPr/>
          <p:nvPr/>
        </p:nvSpPr>
        <p:spPr>
          <a:xfrm>
            <a:off x="8760296" y="116632"/>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4410DBC-5CD0-45C4-8D59-BFEF083A5C9B}"/>
              </a:ext>
            </a:extLst>
          </p:cNvPr>
          <p:cNvPicPr/>
          <p:nvPr/>
        </p:nvPicPr>
        <p:blipFill rotWithShape="1">
          <a:blip r:embed="rId2" cstate="print">
            <a:extLst>
              <a:ext uri="{28A0092B-C50C-407E-A947-70E740481C1C}">
                <a14:useLocalDpi xmlns:a14="http://schemas.microsoft.com/office/drawing/2010/main" val="0"/>
              </a:ext>
            </a:extLst>
          </a:blip>
          <a:srcRect r="69734"/>
          <a:stretch/>
        </p:blipFill>
        <p:spPr>
          <a:xfrm>
            <a:off x="1559501" y="28022"/>
            <a:ext cx="1512167" cy="880701"/>
          </a:xfrm>
          <a:prstGeom prst="rect">
            <a:avLst/>
          </a:prstGeom>
        </p:spPr>
      </p:pic>
      <p:pic>
        <p:nvPicPr>
          <p:cNvPr id="6" name="Picture 5">
            <a:extLst>
              <a:ext uri="{FF2B5EF4-FFF2-40B4-BE49-F238E27FC236}">
                <a16:creationId xmlns:a16="http://schemas.microsoft.com/office/drawing/2014/main" id="{78CAE299-189A-4625-B13B-33C0FD494B67}"/>
              </a:ext>
            </a:extLst>
          </p:cNvPr>
          <p:cNvPicPr/>
          <p:nvPr/>
        </p:nvPicPr>
        <p:blipFill rotWithShape="1">
          <a:blip r:embed="rId3" cstate="print">
            <a:extLst>
              <a:ext uri="{28A0092B-C50C-407E-A947-70E740481C1C}">
                <a14:useLocalDpi xmlns:a14="http://schemas.microsoft.com/office/drawing/2010/main" val="0"/>
              </a:ext>
            </a:extLst>
          </a:blip>
          <a:srcRect l="71400"/>
          <a:stretch/>
        </p:blipFill>
        <p:spPr>
          <a:xfrm>
            <a:off x="9192345" y="0"/>
            <a:ext cx="1475656" cy="836712"/>
          </a:xfrm>
          <a:prstGeom prst="rect">
            <a:avLst/>
          </a:prstGeom>
        </p:spPr>
      </p:pic>
      <p:sp>
        <p:nvSpPr>
          <p:cNvPr id="7" name="Arrow: Pentagon 6" descr="&#10;">
            <a:extLst>
              <a:ext uri="{FF2B5EF4-FFF2-40B4-BE49-F238E27FC236}">
                <a16:creationId xmlns:a16="http://schemas.microsoft.com/office/drawing/2014/main" id="{AE40DCB1-A7F9-5311-26DA-22287302D16C}"/>
              </a:ext>
            </a:extLst>
          </p:cNvPr>
          <p:cNvSpPr/>
          <p:nvPr/>
        </p:nvSpPr>
        <p:spPr>
          <a:xfrm>
            <a:off x="3321980" y="1413144"/>
            <a:ext cx="3057485" cy="2691276"/>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Governors observe Trust </a:t>
            </a:r>
          </a:p>
          <a:p>
            <a:pPr algn="ctr"/>
            <a:r>
              <a:rPr lang="en-US" sz="1500" dirty="0">
                <a:latin typeface="Arial" panose="020B0604020202020204" pitchFamily="34" charset="0"/>
                <a:cs typeface="Arial" panose="020B0604020202020204" pitchFamily="34" charset="0"/>
              </a:rPr>
              <a:t>Board assurance </a:t>
            </a:r>
          </a:p>
          <a:p>
            <a:pPr algn="ctr"/>
            <a:r>
              <a:rPr lang="en-US" sz="1500" dirty="0">
                <a:latin typeface="Arial" panose="020B0604020202020204" pitchFamily="34" charset="0"/>
                <a:cs typeface="Arial" panose="020B0604020202020204" pitchFamily="34" charset="0"/>
              </a:rPr>
              <a:t>committee meetings and </a:t>
            </a:r>
          </a:p>
          <a:p>
            <a:pPr algn="ctr"/>
            <a:r>
              <a:rPr lang="en-US" sz="1500" dirty="0">
                <a:latin typeface="Arial" panose="020B0604020202020204" pitchFamily="34" charset="0"/>
                <a:cs typeface="Arial" panose="020B0604020202020204" pitchFamily="34" charset="0"/>
              </a:rPr>
              <a:t>have feedback sessions </a:t>
            </a:r>
          </a:p>
          <a:p>
            <a:pPr algn="ctr"/>
            <a:r>
              <a:rPr lang="en-US" sz="1500" dirty="0">
                <a:latin typeface="Arial" panose="020B0604020202020204" pitchFamily="34" charset="0"/>
                <a:cs typeface="Arial" panose="020B0604020202020204" pitchFamily="34" charset="0"/>
              </a:rPr>
              <a:t>with Non-Executive </a:t>
            </a:r>
          </a:p>
          <a:p>
            <a:pPr algn="ctr"/>
            <a:r>
              <a:rPr lang="en-US" sz="1500" dirty="0">
                <a:latin typeface="Arial" panose="020B0604020202020204" pitchFamily="34" charset="0"/>
                <a:cs typeface="Arial" panose="020B0604020202020204" pitchFamily="34" charset="0"/>
              </a:rPr>
              <a:t>Directors</a:t>
            </a:r>
          </a:p>
        </p:txBody>
      </p:sp>
      <p:sp>
        <p:nvSpPr>
          <p:cNvPr id="8" name="Arrow: Pentagon 7" descr="&#10;">
            <a:extLst>
              <a:ext uri="{FF2B5EF4-FFF2-40B4-BE49-F238E27FC236}">
                <a16:creationId xmlns:a16="http://schemas.microsoft.com/office/drawing/2014/main" id="{D0737001-B7EA-ACDA-5E72-6511B213F0C9}"/>
              </a:ext>
            </a:extLst>
          </p:cNvPr>
          <p:cNvSpPr/>
          <p:nvPr/>
        </p:nvSpPr>
        <p:spPr>
          <a:xfrm>
            <a:off x="3321980" y="3676158"/>
            <a:ext cx="3057485" cy="2621066"/>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Governors have an open invitation to attend all Trust Board meetings</a:t>
            </a:r>
          </a:p>
        </p:txBody>
      </p:sp>
      <p:sp>
        <p:nvSpPr>
          <p:cNvPr id="10" name="Arrow: Pentagon 9" descr="&#10;">
            <a:extLst>
              <a:ext uri="{FF2B5EF4-FFF2-40B4-BE49-F238E27FC236}">
                <a16:creationId xmlns:a16="http://schemas.microsoft.com/office/drawing/2014/main" id="{00FEB9AE-85F1-7F8E-EE50-A50FF0BB6B59}"/>
              </a:ext>
            </a:extLst>
          </p:cNvPr>
          <p:cNvSpPr/>
          <p:nvPr/>
        </p:nvSpPr>
        <p:spPr>
          <a:xfrm flipH="1">
            <a:off x="6393668" y="3676158"/>
            <a:ext cx="3057486" cy="2621066"/>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Non–executive directors attend every Council of Governors’ meeting </a:t>
            </a:r>
          </a:p>
        </p:txBody>
      </p:sp>
      <p:sp>
        <p:nvSpPr>
          <p:cNvPr id="3" name="Block Arc 2">
            <a:extLst>
              <a:ext uri="{FF2B5EF4-FFF2-40B4-BE49-F238E27FC236}">
                <a16:creationId xmlns:a16="http://schemas.microsoft.com/office/drawing/2014/main" id="{3128B9FE-BB5B-296B-C4D8-00AF916273B0}"/>
              </a:ext>
            </a:extLst>
          </p:cNvPr>
          <p:cNvSpPr/>
          <p:nvPr/>
        </p:nvSpPr>
        <p:spPr>
          <a:xfrm>
            <a:off x="6882385" y="228920"/>
            <a:ext cx="45719" cy="45719"/>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Pentagon 8" descr="&#10;">
            <a:extLst>
              <a:ext uri="{FF2B5EF4-FFF2-40B4-BE49-F238E27FC236}">
                <a16:creationId xmlns:a16="http://schemas.microsoft.com/office/drawing/2014/main" id="{92B36957-03EC-9B04-8391-5332D3055769}"/>
              </a:ext>
            </a:extLst>
          </p:cNvPr>
          <p:cNvSpPr/>
          <p:nvPr/>
        </p:nvSpPr>
        <p:spPr>
          <a:xfrm flipH="1">
            <a:off x="6379462" y="1412738"/>
            <a:ext cx="3072642" cy="2696297"/>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Non–executive directors attend every Council of Governors’ meeting </a:t>
            </a:r>
          </a:p>
        </p:txBody>
      </p:sp>
    </p:spTree>
    <p:extLst>
      <p:ext uri="{BB962C8B-B14F-4D97-AF65-F5344CB8AC3E}">
        <p14:creationId xmlns:p14="http://schemas.microsoft.com/office/powerpoint/2010/main" val="300611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172" y="844452"/>
            <a:ext cx="8229600" cy="642393"/>
          </a:xfrm>
        </p:spPr>
        <p:txBody>
          <a:bodyPr>
            <a:normAutofit/>
          </a:bodyPr>
          <a:lstStyle/>
          <a:p>
            <a:pPr algn="l"/>
            <a:r>
              <a:rPr lang="en-US" sz="3200" b="1" dirty="0">
                <a:solidFill>
                  <a:srgbClr val="7030A0"/>
                </a:solidFill>
                <a:latin typeface="Arial" panose="020B0604020202020204" pitchFamily="34" charset="0"/>
                <a:cs typeface="Arial" panose="020B0604020202020204" pitchFamily="34" charset="0"/>
              </a:rPr>
              <a:t>Our activity in 2023/2024</a:t>
            </a:r>
            <a:endParaRPr lang="en-GB" sz="3200"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399" y="1556796"/>
            <a:ext cx="10562253" cy="4769359"/>
          </a:xfrm>
        </p:spPr>
        <p:txBody>
          <a:bodyPr>
            <a:normAutofit lnSpcReduction="10000"/>
          </a:bodyPr>
          <a:lstStyle/>
          <a:p>
            <a:pPr marL="342891" indent="-342891">
              <a:defRPr/>
            </a:pPr>
            <a:r>
              <a:rPr lang="en-GB" sz="1600" dirty="0">
                <a:solidFill>
                  <a:prstClr val="black"/>
                </a:solidFill>
                <a:latin typeface="Arial" panose="020B0604020202020204" pitchFamily="34" charset="0"/>
                <a:cs typeface="Arial" panose="020B0604020202020204" pitchFamily="34" charset="0"/>
              </a:rPr>
              <a:t>The Council formally meets 4 times during the year. </a:t>
            </a:r>
            <a:br>
              <a:rPr lang="en-GB" sz="1600" dirty="0">
                <a:solidFill>
                  <a:prstClr val="black"/>
                </a:solidFill>
                <a:latin typeface="Arial" panose="020B0604020202020204" pitchFamily="34" charset="0"/>
                <a:cs typeface="Arial" panose="020B0604020202020204" pitchFamily="34" charset="0"/>
              </a:rPr>
            </a:br>
            <a:endParaRPr lang="en-GB" sz="1600" dirty="0">
              <a:solidFill>
                <a:prstClr val="black"/>
              </a:solidFill>
              <a:latin typeface="Arial" panose="020B0604020202020204" pitchFamily="34" charset="0"/>
              <a:cs typeface="Arial" panose="020B0604020202020204" pitchFamily="34" charset="0"/>
            </a:endParaRPr>
          </a:p>
          <a:p>
            <a:pPr marL="342891" indent="-342891">
              <a:defRPr/>
            </a:pPr>
            <a:r>
              <a:rPr lang="en-GB" sz="1600" dirty="0">
                <a:solidFill>
                  <a:prstClr val="black"/>
                </a:solidFill>
                <a:latin typeface="Arial" panose="020B0604020202020204" pitchFamily="34" charset="0"/>
                <a:cs typeface="Arial" panose="020B0604020202020204" pitchFamily="34" charset="0"/>
              </a:rPr>
              <a:t>We also have regular informal meetings with the Chair. The Chair and Lead Governor are in regular communications.</a:t>
            </a:r>
          </a:p>
          <a:p>
            <a:pPr marL="342891" indent="-342891">
              <a:defRPr/>
            </a:pPr>
            <a:endParaRPr lang="en-GB" sz="1600" dirty="0">
              <a:solidFill>
                <a:prstClr val="black"/>
              </a:solidFill>
              <a:latin typeface="Arial" panose="020B0604020202020204" pitchFamily="34" charset="0"/>
              <a:cs typeface="Arial" panose="020B0604020202020204" pitchFamily="34" charset="0"/>
            </a:endParaRPr>
          </a:p>
          <a:p>
            <a:pPr marL="342891" indent="-342891">
              <a:defRPr/>
            </a:pPr>
            <a:r>
              <a:rPr lang="en-GB" sz="1600" dirty="0">
                <a:solidFill>
                  <a:prstClr val="black"/>
                </a:solidFill>
                <a:latin typeface="Arial" panose="020B0604020202020204" pitchFamily="34" charset="0"/>
                <a:cs typeface="Arial" panose="020B0604020202020204" pitchFamily="34" charset="0"/>
              </a:rPr>
              <a:t>We have had very informative presentations from organisations such as Alzheimer's Society MK and Alcoholics Anonymous.</a:t>
            </a:r>
            <a:br>
              <a:rPr lang="en-GB" sz="1600" dirty="0">
                <a:solidFill>
                  <a:prstClr val="black"/>
                </a:solidFill>
                <a:latin typeface="Arial" panose="020B0604020202020204" pitchFamily="34" charset="0"/>
                <a:cs typeface="Arial" panose="020B0604020202020204" pitchFamily="34" charset="0"/>
              </a:rPr>
            </a:br>
            <a:endParaRPr lang="en-GB" sz="1600" dirty="0">
              <a:solidFill>
                <a:prstClr val="black"/>
              </a:solidFill>
              <a:latin typeface="Arial" panose="020B0604020202020204" pitchFamily="34" charset="0"/>
              <a:cs typeface="Arial" panose="020B0604020202020204" pitchFamily="34" charset="0"/>
            </a:endParaRPr>
          </a:p>
          <a:p>
            <a:pPr marL="342891" indent="-342891">
              <a:defRPr/>
            </a:pPr>
            <a:r>
              <a:rPr lang="en-GB" sz="1600" dirty="0">
                <a:solidFill>
                  <a:prstClr val="black"/>
                </a:solidFill>
                <a:latin typeface="Arial" panose="020B0604020202020204" pitchFamily="34" charset="0"/>
                <a:cs typeface="Arial" panose="020B0604020202020204" pitchFamily="34" charset="0"/>
              </a:rPr>
              <a:t>The Council of Governors is responsible for appointment of the Chair of the Board and the Non-Executive Directors. </a:t>
            </a:r>
            <a:br>
              <a:rPr lang="en-GB" sz="1600" dirty="0">
                <a:solidFill>
                  <a:prstClr val="black"/>
                </a:solidFill>
                <a:latin typeface="Arial" panose="020B0604020202020204" pitchFamily="34" charset="0"/>
                <a:cs typeface="Arial" panose="020B0604020202020204" pitchFamily="34" charset="0"/>
              </a:rPr>
            </a:br>
            <a:endParaRPr lang="en-GB" sz="1600" dirty="0">
              <a:solidFill>
                <a:prstClr val="black"/>
              </a:solidFill>
              <a:latin typeface="Arial" panose="020B0604020202020204" pitchFamily="34" charset="0"/>
              <a:cs typeface="Arial" panose="020B0604020202020204" pitchFamily="34" charset="0"/>
            </a:endParaRPr>
          </a:p>
          <a:p>
            <a:pPr marL="342891" indent="-342891">
              <a:defRPr/>
            </a:pPr>
            <a:r>
              <a:rPr lang="en-GB" sz="1600" dirty="0">
                <a:solidFill>
                  <a:prstClr val="black"/>
                </a:solidFill>
                <a:latin typeface="Arial" panose="020B0604020202020204" pitchFamily="34" charset="0"/>
                <a:cs typeface="Arial" panose="020B0604020202020204" pitchFamily="34" charset="0"/>
              </a:rPr>
              <a:t>The Non-Executive Directors Appointments Committee, which I chair as Lead Governor, have appointed our new Non-Executive Directors.</a:t>
            </a:r>
            <a:br>
              <a:rPr lang="en-GB" sz="1600" dirty="0">
                <a:solidFill>
                  <a:prstClr val="black"/>
                </a:solidFill>
                <a:latin typeface="Arial" panose="020B0604020202020204" pitchFamily="34" charset="0"/>
                <a:cs typeface="Arial" panose="020B0604020202020204" pitchFamily="34" charset="0"/>
              </a:rPr>
            </a:br>
            <a:endParaRPr lang="en-GB" sz="1600" dirty="0">
              <a:solidFill>
                <a:prstClr val="black"/>
              </a:solidFill>
              <a:latin typeface="Arial" panose="020B0604020202020204" pitchFamily="34" charset="0"/>
              <a:cs typeface="Arial" panose="020B0604020202020204" pitchFamily="34" charset="0"/>
            </a:endParaRPr>
          </a:p>
          <a:p>
            <a:pPr marL="342891" indent="-342891">
              <a:defRPr/>
            </a:pPr>
            <a:r>
              <a:rPr lang="en-GB" sz="1600" dirty="0">
                <a:solidFill>
                  <a:prstClr val="black"/>
                </a:solidFill>
                <a:latin typeface="Arial" panose="020B0604020202020204" pitchFamily="34" charset="0"/>
                <a:cs typeface="Arial" panose="020B0604020202020204" pitchFamily="34" charset="0"/>
              </a:rPr>
              <a:t>The Council of Governors monitored Trust governance issues, received a range of reports on finance, performance, quality and workforce and are empowered to provide scrutiny and challenge.  </a:t>
            </a:r>
          </a:p>
          <a:p>
            <a:pPr marL="342891" indent="-342891">
              <a:defRPr/>
            </a:pPr>
            <a:endParaRPr lang="en-GB" sz="1600" dirty="0">
              <a:solidFill>
                <a:prstClr val="black"/>
              </a:solidFill>
              <a:latin typeface="Arial" panose="020B0604020202020204" pitchFamily="34" charset="0"/>
              <a:cs typeface="Arial" panose="020B0604020202020204" pitchFamily="34" charset="0"/>
            </a:endParaRPr>
          </a:p>
          <a:p>
            <a:pPr marL="342891" indent="-342891">
              <a:lnSpc>
                <a:spcPct val="90000"/>
              </a:lnSpc>
              <a:defRPr/>
            </a:pPr>
            <a:r>
              <a:rPr lang="en-GB" sz="1600" dirty="0">
                <a:solidFill>
                  <a:prstClr val="black"/>
                </a:solidFill>
                <a:latin typeface="Arial" panose="020B0604020202020204" pitchFamily="34" charset="0"/>
                <a:cs typeface="Arial" panose="020B0604020202020204" pitchFamily="34" charset="0"/>
              </a:rPr>
              <a:t>Received and reviewed formal reports, including the 2023/24 Annual Report and Accounts.</a:t>
            </a:r>
          </a:p>
          <a:p>
            <a:pPr marL="342891" indent="-342891"/>
            <a:endParaRPr lang="en-GB" sz="2400" dirty="0"/>
          </a:p>
        </p:txBody>
      </p:sp>
      <p:sp>
        <p:nvSpPr>
          <p:cNvPr id="4" name="Rectangle 3">
            <a:extLst>
              <a:ext uri="{FF2B5EF4-FFF2-40B4-BE49-F238E27FC236}">
                <a16:creationId xmlns:a16="http://schemas.microsoft.com/office/drawing/2014/main" id="{6D2CBA36-0669-45DC-99A3-EF1D814F0153}"/>
              </a:ext>
            </a:extLst>
          </p:cNvPr>
          <p:cNvSpPr/>
          <p:nvPr/>
        </p:nvSpPr>
        <p:spPr>
          <a:xfrm>
            <a:off x="8760296" y="116632"/>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F7A0CD1-CE27-495E-A172-16EF5AFBB1EA}"/>
              </a:ext>
            </a:extLst>
          </p:cNvPr>
          <p:cNvPicPr/>
          <p:nvPr/>
        </p:nvPicPr>
        <p:blipFill rotWithShape="1">
          <a:blip r:embed="rId3" cstate="print">
            <a:extLst>
              <a:ext uri="{28A0092B-C50C-407E-A947-70E740481C1C}">
                <a14:useLocalDpi xmlns:a14="http://schemas.microsoft.com/office/drawing/2010/main" val="0"/>
              </a:ext>
            </a:extLst>
          </a:blip>
          <a:srcRect r="69734"/>
          <a:stretch/>
        </p:blipFill>
        <p:spPr>
          <a:xfrm>
            <a:off x="453481" y="116632"/>
            <a:ext cx="1512167" cy="880701"/>
          </a:xfrm>
          <a:prstGeom prst="rect">
            <a:avLst/>
          </a:prstGeom>
        </p:spPr>
      </p:pic>
    </p:spTree>
    <p:extLst>
      <p:ext uri="{BB962C8B-B14F-4D97-AF65-F5344CB8AC3E}">
        <p14:creationId xmlns:p14="http://schemas.microsoft.com/office/powerpoint/2010/main" val="59318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E7BB-4059-4355-BE88-DE19695626E6}"/>
              </a:ext>
            </a:extLst>
          </p:cNvPr>
          <p:cNvSpPr>
            <a:spLocks noGrp="1"/>
          </p:cNvSpPr>
          <p:nvPr>
            <p:ph type="title"/>
          </p:nvPr>
        </p:nvSpPr>
        <p:spPr>
          <a:xfrm>
            <a:off x="653751" y="593604"/>
            <a:ext cx="8229600" cy="994123"/>
          </a:xfrm>
        </p:spPr>
        <p:txBody>
          <a:bodyPr/>
          <a:lstStyle/>
          <a:p>
            <a:pPr algn="l"/>
            <a:r>
              <a:rPr lang="en-GB" sz="3200" b="1" dirty="0">
                <a:solidFill>
                  <a:srgbClr val="7030A0"/>
                </a:solidFill>
                <a:latin typeface="Arial" panose="020B0604020202020204" pitchFamily="34" charset="0"/>
                <a:cs typeface="Arial" panose="020B0604020202020204" pitchFamily="34" charset="0"/>
              </a:rPr>
              <a:t>Other Governor activities</a:t>
            </a:r>
          </a:p>
        </p:txBody>
      </p:sp>
      <p:sp>
        <p:nvSpPr>
          <p:cNvPr id="4" name="Rectangle 3">
            <a:extLst>
              <a:ext uri="{FF2B5EF4-FFF2-40B4-BE49-F238E27FC236}">
                <a16:creationId xmlns:a16="http://schemas.microsoft.com/office/drawing/2014/main" id="{DF98FC25-770E-4B27-AC63-FFF96A01E81C}"/>
              </a:ext>
            </a:extLst>
          </p:cNvPr>
          <p:cNvSpPr/>
          <p:nvPr/>
        </p:nvSpPr>
        <p:spPr>
          <a:xfrm>
            <a:off x="8760296" y="116632"/>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4410DBC-5CD0-45C4-8D59-BFEF083A5C9B}"/>
              </a:ext>
            </a:extLst>
          </p:cNvPr>
          <p:cNvPicPr/>
          <p:nvPr/>
        </p:nvPicPr>
        <p:blipFill rotWithShape="1">
          <a:blip r:embed="rId2" cstate="print">
            <a:extLst>
              <a:ext uri="{28A0092B-C50C-407E-A947-70E740481C1C}">
                <a14:useLocalDpi xmlns:a14="http://schemas.microsoft.com/office/drawing/2010/main" val="0"/>
              </a:ext>
            </a:extLst>
          </a:blip>
          <a:srcRect r="69734"/>
          <a:stretch/>
        </p:blipFill>
        <p:spPr>
          <a:xfrm>
            <a:off x="0" y="28019"/>
            <a:ext cx="1512167" cy="880701"/>
          </a:xfrm>
          <a:prstGeom prst="rect">
            <a:avLst/>
          </a:prstGeom>
        </p:spPr>
      </p:pic>
      <p:pic>
        <p:nvPicPr>
          <p:cNvPr id="6" name="Picture 5">
            <a:extLst>
              <a:ext uri="{FF2B5EF4-FFF2-40B4-BE49-F238E27FC236}">
                <a16:creationId xmlns:a16="http://schemas.microsoft.com/office/drawing/2014/main" id="{78CAE299-189A-4625-B13B-33C0FD494B67}"/>
              </a:ext>
            </a:extLst>
          </p:cNvPr>
          <p:cNvPicPr/>
          <p:nvPr/>
        </p:nvPicPr>
        <p:blipFill rotWithShape="1">
          <a:blip r:embed="rId3" cstate="print">
            <a:extLst>
              <a:ext uri="{28A0092B-C50C-407E-A947-70E740481C1C}">
                <a14:useLocalDpi xmlns:a14="http://schemas.microsoft.com/office/drawing/2010/main" val="0"/>
              </a:ext>
            </a:extLst>
          </a:blip>
          <a:srcRect l="71400"/>
          <a:stretch/>
        </p:blipFill>
        <p:spPr>
          <a:xfrm>
            <a:off x="9192345" y="0"/>
            <a:ext cx="1475656" cy="836712"/>
          </a:xfrm>
          <a:prstGeom prst="rect">
            <a:avLst/>
          </a:prstGeom>
        </p:spPr>
      </p:pic>
      <p:sp>
        <p:nvSpPr>
          <p:cNvPr id="7" name="TextBox 6">
            <a:extLst>
              <a:ext uri="{FF2B5EF4-FFF2-40B4-BE49-F238E27FC236}">
                <a16:creationId xmlns:a16="http://schemas.microsoft.com/office/drawing/2014/main" id="{277F4097-C75D-9698-6660-BDFA742082B2}"/>
              </a:ext>
            </a:extLst>
          </p:cNvPr>
          <p:cNvSpPr txBox="1"/>
          <p:nvPr/>
        </p:nvSpPr>
        <p:spPr>
          <a:xfrm>
            <a:off x="653751" y="1530216"/>
            <a:ext cx="5925562"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Council of Governors:</a:t>
            </a:r>
          </a:p>
          <a:p>
            <a:endParaRPr lang="en-GB" dirty="0"/>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Attended well over a dozen public events to engage with the public by signing up members, listening to people’s feedback and promoting the Governor role.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Participated in the MKUH Staff Awards.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Observed Trust Board and Committee meetings.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Participated in the PLACE audit.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Continued to increase their engagement activities and further increase the feedback from members, patients and the public in terms of the hospital’s services and its development.</a:t>
            </a:r>
          </a:p>
        </p:txBody>
      </p:sp>
      <p:pic>
        <p:nvPicPr>
          <p:cNvPr id="12" name="Picture 11" descr="A person standing next to a person holding a microphone&#10;&#10;Description automatically generated">
            <a:extLst>
              <a:ext uri="{FF2B5EF4-FFF2-40B4-BE49-F238E27FC236}">
                <a16:creationId xmlns:a16="http://schemas.microsoft.com/office/drawing/2014/main" id="{ADDD51C1-1167-7B85-C2A2-065D3D9E7615}"/>
              </a:ext>
            </a:extLst>
          </p:cNvPr>
          <p:cNvPicPr>
            <a:picLocks noChangeAspect="1"/>
          </p:cNvPicPr>
          <p:nvPr/>
        </p:nvPicPr>
        <p:blipFill>
          <a:blip r:embed="rId4">
            <a:extLst>
              <a:ext uri="{28A0092B-C50C-407E-A947-70E740481C1C}">
                <a14:useLocalDpi xmlns:a14="http://schemas.microsoft.com/office/drawing/2010/main" val="0"/>
              </a:ext>
            </a:extLst>
          </a:blip>
          <a:srcRect t="15646" b="18383"/>
          <a:stretch/>
        </p:blipFill>
        <p:spPr>
          <a:xfrm>
            <a:off x="6804331" y="1313684"/>
            <a:ext cx="5152087" cy="4524316"/>
          </a:xfrm>
          <a:prstGeom prst="rect">
            <a:avLst/>
          </a:prstGeom>
        </p:spPr>
      </p:pic>
    </p:spTree>
    <p:extLst>
      <p:ext uri="{BB962C8B-B14F-4D97-AF65-F5344CB8AC3E}">
        <p14:creationId xmlns:p14="http://schemas.microsoft.com/office/powerpoint/2010/main" val="411992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0F0E-EE55-4D3A-B3FA-88540ABE21E1}"/>
              </a:ext>
            </a:extLst>
          </p:cNvPr>
          <p:cNvSpPr>
            <a:spLocks noGrp="1"/>
          </p:cNvSpPr>
          <p:nvPr>
            <p:ph type="title"/>
          </p:nvPr>
        </p:nvSpPr>
        <p:spPr>
          <a:xfrm>
            <a:off x="768221" y="545841"/>
            <a:ext cx="10972800" cy="1143000"/>
          </a:xfrm>
        </p:spPr>
        <p:txBody>
          <a:bodyPr/>
          <a:lstStyle/>
          <a:p>
            <a:pPr algn="l"/>
            <a:r>
              <a:rPr lang="en-GB" sz="3200" b="1" dirty="0">
                <a:solidFill>
                  <a:srgbClr val="7030A0"/>
                </a:solidFill>
                <a:latin typeface="Arial" panose="020B0604020202020204" pitchFamily="34" charset="0"/>
                <a:cs typeface="Arial" panose="020B0604020202020204" pitchFamily="34" charset="0"/>
              </a:rPr>
              <a:t>We listen</a:t>
            </a:r>
          </a:p>
        </p:txBody>
      </p:sp>
      <p:sp>
        <p:nvSpPr>
          <p:cNvPr id="3" name="Content Placeholder 2">
            <a:extLst>
              <a:ext uri="{FF2B5EF4-FFF2-40B4-BE49-F238E27FC236}">
                <a16:creationId xmlns:a16="http://schemas.microsoft.com/office/drawing/2014/main" id="{D2FC5507-E924-4A16-8594-9D046ADB4173}"/>
              </a:ext>
            </a:extLst>
          </p:cNvPr>
          <p:cNvSpPr>
            <a:spLocks noGrp="1"/>
          </p:cNvSpPr>
          <p:nvPr>
            <p:ph idx="1"/>
          </p:nvPr>
        </p:nvSpPr>
        <p:spPr>
          <a:xfrm>
            <a:off x="685629" y="1745765"/>
            <a:ext cx="4072984" cy="3610005"/>
          </a:xfrm>
        </p:spPr>
        <p:txBody>
          <a:bodyPr>
            <a:normAutofit/>
          </a:bodyPr>
          <a:lstStyle/>
          <a:p>
            <a:r>
              <a:rPr lang="en-GB" sz="2000" dirty="0">
                <a:latin typeface="Arial" panose="020B0604020202020204" pitchFamily="34" charset="0"/>
                <a:cs typeface="Arial" panose="020B0604020202020204" pitchFamily="34" charset="0"/>
              </a:rPr>
              <a:t>We would love to hear from you. If you have any comments or would like to share your experience of the services at the hospital, do please contact me or your local Governor via email addresses listed on the Trust website at </a:t>
            </a:r>
            <a:r>
              <a:rPr lang="en-GB" sz="2000" dirty="0">
                <a:latin typeface="Arial" panose="020B0604020202020204" pitchFamily="34" charset="0"/>
                <a:cs typeface="Arial" panose="020B0604020202020204" pitchFamily="34" charset="0"/>
                <a:hlinkClick r:id="rId2"/>
              </a:rPr>
              <a:t>www.mkuh.nhs.uk</a:t>
            </a:r>
            <a:r>
              <a:rPr lang="en-GB" sz="2000" dirty="0">
                <a:latin typeface="Arial" panose="020B0604020202020204" pitchFamily="34" charset="0"/>
                <a:cs typeface="Arial" panose="020B0604020202020204" pitchFamily="34" charset="0"/>
              </a:rPr>
              <a:t> </a:t>
            </a:r>
          </a:p>
          <a:p>
            <a:endParaRPr lang="en-GB" dirty="0"/>
          </a:p>
        </p:txBody>
      </p:sp>
      <p:sp>
        <p:nvSpPr>
          <p:cNvPr id="4" name="Rectangle 3">
            <a:extLst>
              <a:ext uri="{FF2B5EF4-FFF2-40B4-BE49-F238E27FC236}">
                <a16:creationId xmlns:a16="http://schemas.microsoft.com/office/drawing/2014/main" id="{D53EBB20-323E-4129-BA17-727DF8E45BCF}"/>
              </a:ext>
            </a:extLst>
          </p:cNvPr>
          <p:cNvSpPr/>
          <p:nvPr/>
        </p:nvSpPr>
        <p:spPr>
          <a:xfrm>
            <a:off x="8760296" y="116632"/>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B3F35F8-FCC3-4EEB-B903-6BBF0CE63050}"/>
              </a:ext>
            </a:extLst>
          </p:cNvPr>
          <p:cNvPicPr/>
          <p:nvPr/>
        </p:nvPicPr>
        <p:blipFill rotWithShape="1">
          <a:blip r:embed="rId3" cstate="print">
            <a:extLst>
              <a:ext uri="{28A0092B-C50C-407E-A947-70E740481C1C}">
                <a14:useLocalDpi xmlns:a14="http://schemas.microsoft.com/office/drawing/2010/main" val="0"/>
              </a:ext>
            </a:extLst>
          </a:blip>
          <a:srcRect r="69734"/>
          <a:stretch/>
        </p:blipFill>
        <p:spPr>
          <a:xfrm>
            <a:off x="119337" y="72325"/>
            <a:ext cx="1512167" cy="880701"/>
          </a:xfrm>
          <a:prstGeom prst="rect">
            <a:avLst/>
          </a:prstGeom>
        </p:spPr>
      </p:pic>
      <p:pic>
        <p:nvPicPr>
          <p:cNvPr id="6" name="Picture 5">
            <a:extLst>
              <a:ext uri="{FF2B5EF4-FFF2-40B4-BE49-F238E27FC236}">
                <a16:creationId xmlns:a16="http://schemas.microsoft.com/office/drawing/2014/main" id="{D8D09B77-70E1-4616-BA7F-13478B1939FE}"/>
              </a:ext>
            </a:extLst>
          </p:cNvPr>
          <p:cNvPicPr/>
          <p:nvPr/>
        </p:nvPicPr>
        <p:blipFill rotWithShape="1">
          <a:blip r:embed="rId4" cstate="print">
            <a:extLst>
              <a:ext uri="{28A0092B-C50C-407E-A947-70E740481C1C}">
                <a14:useLocalDpi xmlns:a14="http://schemas.microsoft.com/office/drawing/2010/main" val="0"/>
              </a:ext>
            </a:extLst>
          </a:blip>
          <a:srcRect l="71400"/>
          <a:stretch/>
        </p:blipFill>
        <p:spPr>
          <a:xfrm>
            <a:off x="9192345" y="0"/>
            <a:ext cx="1475656" cy="836712"/>
          </a:xfrm>
          <a:prstGeom prst="rect">
            <a:avLst/>
          </a:prstGeom>
        </p:spPr>
      </p:pic>
      <p:pic>
        <p:nvPicPr>
          <p:cNvPr id="8" name="Picture 7" descr="A group of women standing next to a display&#10;&#10;Description automatically generated">
            <a:extLst>
              <a:ext uri="{FF2B5EF4-FFF2-40B4-BE49-F238E27FC236}">
                <a16:creationId xmlns:a16="http://schemas.microsoft.com/office/drawing/2014/main" id="{6F40E907-0A8E-2103-0138-9AED4CA1B8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0729" y="1382887"/>
            <a:ext cx="5621510" cy="4216133"/>
          </a:xfrm>
          <a:prstGeom prst="rect">
            <a:avLst/>
          </a:prstGeom>
        </p:spPr>
      </p:pic>
    </p:spTree>
    <p:extLst>
      <p:ext uri="{BB962C8B-B14F-4D97-AF65-F5344CB8AC3E}">
        <p14:creationId xmlns:p14="http://schemas.microsoft.com/office/powerpoint/2010/main" val="339702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9D62-AAFE-4B31-97D1-BEC299F7FB21}"/>
              </a:ext>
            </a:extLst>
          </p:cNvPr>
          <p:cNvSpPr>
            <a:spLocks noGrp="1"/>
          </p:cNvSpPr>
          <p:nvPr>
            <p:ph type="title"/>
          </p:nvPr>
        </p:nvSpPr>
        <p:spPr>
          <a:xfrm>
            <a:off x="746721" y="593605"/>
            <a:ext cx="8229600" cy="994123"/>
          </a:xfrm>
        </p:spPr>
        <p:txBody>
          <a:bodyPr/>
          <a:lstStyle/>
          <a:p>
            <a:pPr algn="l"/>
            <a:r>
              <a:rPr lang="en-GB" sz="3200" b="1" dirty="0">
                <a:solidFill>
                  <a:srgbClr val="7030A0"/>
                </a:solidFill>
                <a:latin typeface="Arial" panose="020B0604020202020204" pitchFamily="34" charset="0"/>
                <a:cs typeface="Arial" panose="020B0604020202020204" pitchFamily="34" charset="0"/>
              </a:rPr>
              <a:t>Trust membership</a:t>
            </a:r>
          </a:p>
        </p:txBody>
      </p:sp>
      <p:sp>
        <p:nvSpPr>
          <p:cNvPr id="3" name="Content Placeholder 2">
            <a:extLst>
              <a:ext uri="{FF2B5EF4-FFF2-40B4-BE49-F238E27FC236}">
                <a16:creationId xmlns:a16="http://schemas.microsoft.com/office/drawing/2014/main" id="{BBD414AF-DBA2-46FE-A17D-7262F98BEC55}"/>
              </a:ext>
            </a:extLst>
          </p:cNvPr>
          <p:cNvSpPr>
            <a:spLocks noGrp="1"/>
          </p:cNvSpPr>
          <p:nvPr>
            <p:ph idx="1"/>
          </p:nvPr>
        </p:nvSpPr>
        <p:spPr>
          <a:xfrm>
            <a:off x="385768" y="1522413"/>
            <a:ext cx="6705498" cy="4406027"/>
          </a:xfrm>
        </p:spPr>
        <p:txBody>
          <a:bodyPr>
            <a:normAutofit lnSpcReduction="10000"/>
          </a:bodyPr>
          <a:lstStyle/>
          <a:p>
            <a:r>
              <a:rPr lang="en-GB" sz="2400" dirty="0">
                <a:latin typeface="Arial" panose="020B0604020202020204" pitchFamily="34" charset="0"/>
                <a:cs typeface="Arial" panose="020B0604020202020204" pitchFamily="34" charset="0"/>
              </a:rPr>
              <a:t>As Governors we represent patients, members and the public.</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total membership is now over 5,400, comprising over 2,400 public members and over 3,000 staff.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aim to attend more events, increasing visibility and presence in the community, across diverse areas. We communicate regularly though regular membership newsletters, and we aim to engage more with local groups and young people.</a:t>
            </a:r>
            <a:endParaRPr lang="en-GB" dirty="0">
              <a:solidFill>
                <a:schemeClr val="tx1"/>
              </a:solidFill>
              <a:latin typeface="Arial" panose="020B0604020202020204" pitchFamily="34" charset="0"/>
              <a:cs typeface="Arial" panose="020B0604020202020204" pitchFamily="34" charset="0"/>
            </a:endParaRPr>
          </a:p>
          <a:p>
            <a:endParaRPr lang="en-GB" dirty="0"/>
          </a:p>
        </p:txBody>
      </p:sp>
      <p:sp>
        <p:nvSpPr>
          <p:cNvPr id="4" name="Rectangle 3">
            <a:extLst>
              <a:ext uri="{FF2B5EF4-FFF2-40B4-BE49-F238E27FC236}">
                <a16:creationId xmlns:a16="http://schemas.microsoft.com/office/drawing/2014/main" id="{E4399E0F-5E31-44B6-8E81-CAABEC790B40}"/>
              </a:ext>
            </a:extLst>
          </p:cNvPr>
          <p:cNvSpPr/>
          <p:nvPr/>
        </p:nvSpPr>
        <p:spPr>
          <a:xfrm>
            <a:off x="8760296" y="116632"/>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EC66E25-FCC9-4C32-B2C6-D08B4738F225}"/>
              </a:ext>
            </a:extLst>
          </p:cNvPr>
          <p:cNvPicPr/>
          <p:nvPr/>
        </p:nvPicPr>
        <p:blipFill rotWithShape="1">
          <a:blip r:embed="rId2" cstate="print">
            <a:extLst>
              <a:ext uri="{28A0092B-C50C-407E-A947-70E740481C1C}">
                <a14:useLocalDpi xmlns:a14="http://schemas.microsoft.com/office/drawing/2010/main" val="0"/>
              </a:ext>
            </a:extLst>
          </a:blip>
          <a:srcRect r="69734"/>
          <a:stretch/>
        </p:blipFill>
        <p:spPr>
          <a:xfrm>
            <a:off x="0" y="28019"/>
            <a:ext cx="1512167" cy="880701"/>
          </a:xfrm>
          <a:prstGeom prst="rect">
            <a:avLst/>
          </a:prstGeom>
        </p:spPr>
      </p:pic>
      <p:pic>
        <p:nvPicPr>
          <p:cNvPr id="8" name="Picture 7" descr="A group of people wearing safety vests and helmets&#10;&#10;Description automatically generated">
            <a:extLst>
              <a:ext uri="{FF2B5EF4-FFF2-40B4-BE49-F238E27FC236}">
                <a16:creationId xmlns:a16="http://schemas.microsoft.com/office/drawing/2014/main" id="{C06A2749-6207-BE87-FE9E-92A2A80E7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8099" y="1320378"/>
            <a:ext cx="4563157" cy="4550432"/>
          </a:xfrm>
          <a:prstGeom prst="rect">
            <a:avLst/>
          </a:prstGeom>
        </p:spPr>
      </p:pic>
    </p:spTree>
    <p:extLst>
      <p:ext uri="{BB962C8B-B14F-4D97-AF65-F5344CB8AC3E}">
        <p14:creationId xmlns:p14="http://schemas.microsoft.com/office/powerpoint/2010/main" val="402280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E700B-FEE5-4E03-BDD5-1E6433914273}"/>
              </a:ext>
            </a:extLst>
          </p:cNvPr>
          <p:cNvSpPr>
            <a:spLocks noGrp="1"/>
          </p:cNvSpPr>
          <p:nvPr>
            <p:ph idx="1"/>
          </p:nvPr>
        </p:nvSpPr>
        <p:spPr>
          <a:xfrm>
            <a:off x="1981200" y="921658"/>
            <a:ext cx="8229600" cy="4525963"/>
          </a:xfrm>
        </p:spPr>
        <p:txBody>
          <a:bodyPr/>
          <a:lstStyle/>
          <a:p>
            <a:pPr marL="0" indent="0" algn="ctr">
              <a:buNone/>
            </a:pPr>
            <a:r>
              <a:rPr lang="en-GB" b="1" dirty="0">
                <a:solidFill>
                  <a:srgbClr val="7030A0"/>
                </a:solidFill>
                <a:latin typeface="Arial" panose="020B0604020202020204" pitchFamily="34" charset="0"/>
                <a:cs typeface="Arial" panose="020B0604020202020204" pitchFamily="34" charset="0"/>
              </a:rPr>
              <a:t>Come and join us!</a:t>
            </a:r>
          </a:p>
        </p:txBody>
      </p:sp>
      <p:sp>
        <p:nvSpPr>
          <p:cNvPr id="2" name="Rectangle 1">
            <a:extLst>
              <a:ext uri="{FF2B5EF4-FFF2-40B4-BE49-F238E27FC236}">
                <a16:creationId xmlns:a16="http://schemas.microsoft.com/office/drawing/2014/main" id="{CFA23113-C4D8-480C-B899-B0EF5104E682}"/>
              </a:ext>
            </a:extLst>
          </p:cNvPr>
          <p:cNvSpPr/>
          <p:nvPr/>
        </p:nvSpPr>
        <p:spPr>
          <a:xfrm>
            <a:off x="8760296" y="116632"/>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DE33637-2AEB-48B0-8D67-42F2F0D1A0E9}"/>
              </a:ext>
            </a:extLst>
          </p:cNvPr>
          <p:cNvPicPr/>
          <p:nvPr/>
        </p:nvPicPr>
        <p:blipFill rotWithShape="1">
          <a:blip r:embed="rId2" cstate="print">
            <a:extLst>
              <a:ext uri="{28A0092B-C50C-407E-A947-70E740481C1C}">
                <a14:useLocalDpi xmlns:a14="http://schemas.microsoft.com/office/drawing/2010/main" val="0"/>
              </a:ext>
            </a:extLst>
          </a:blip>
          <a:srcRect r="69734"/>
          <a:stretch/>
        </p:blipFill>
        <p:spPr>
          <a:xfrm>
            <a:off x="361528" y="205304"/>
            <a:ext cx="1512167" cy="880701"/>
          </a:xfrm>
          <a:prstGeom prst="rect">
            <a:avLst/>
          </a:prstGeom>
        </p:spPr>
      </p:pic>
      <p:pic>
        <p:nvPicPr>
          <p:cNvPr id="7" name="Picture 6">
            <a:extLst>
              <a:ext uri="{FF2B5EF4-FFF2-40B4-BE49-F238E27FC236}">
                <a16:creationId xmlns:a16="http://schemas.microsoft.com/office/drawing/2014/main" id="{ACDD507A-D008-FA01-EBB9-B082BF801108}"/>
              </a:ext>
            </a:extLst>
          </p:cNvPr>
          <p:cNvPicPr>
            <a:picLocks noChangeAspect="1"/>
          </p:cNvPicPr>
          <p:nvPr/>
        </p:nvPicPr>
        <p:blipFill>
          <a:blip r:embed="rId3" cstate="print">
            <a:extLst>
              <a:ext uri="{28A0092B-C50C-407E-A947-70E740481C1C}">
                <a14:useLocalDpi xmlns:a14="http://schemas.microsoft.com/office/drawing/2010/main" val="0"/>
              </a:ext>
            </a:extLst>
          </a:blip>
          <a:srcRect t="17454" b="17454"/>
          <a:stretch/>
        </p:blipFill>
        <p:spPr>
          <a:xfrm>
            <a:off x="4310179" y="1831884"/>
            <a:ext cx="3571644" cy="3487335"/>
          </a:xfrm>
          <a:prstGeom prst="ellipse">
            <a:avLst/>
          </a:prstGeom>
        </p:spPr>
      </p:pic>
      <p:sp>
        <p:nvSpPr>
          <p:cNvPr id="4" name="TextBox 3">
            <a:extLst>
              <a:ext uri="{FF2B5EF4-FFF2-40B4-BE49-F238E27FC236}">
                <a16:creationId xmlns:a16="http://schemas.microsoft.com/office/drawing/2014/main" id="{E5198B09-7A87-4650-0E5F-0946311BA2AF}"/>
              </a:ext>
            </a:extLst>
          </p:cNvPr>
          <p:cNvSpPr txBox="1"/>
          <p:nvPr/>
        </p:nvSpPr>
        <p:spPr>
          <a:xfrm>
            <a:off x="3657600" y="5551318"/>
            <a:ext cx="5102696" cy="800219"/>
          </a:xfrm>
          <a:prstGeom prst="rect">
            <a:avLst/>
          </a:prstGeom>
          <a:noFill/>
        </p:spPr>
        <p:txBody>
          <a:bodyPr wrap="square" rtlCol="0">
            <a:spAutoFit/>
          </a:bodyPr>
          <a:lstStyle/>
          <a:p>
            <a:r>
              <a:rPr lang="en-GB" sz="2800" b="1" dirty="0">
                <a:solidFill>
                  <a:srgbClr val="7030A0"/>
                </a:solidFill>
                <a:latin typeface="Arial" panose="020B0604020202020204" pitchFamily="34" charset="0"/>
                <a:cs typeface="Arial" panose="020B0604020202020204" pitchFamily="34" charset="0"/>
              </a:rPr>
              <a:t>Our hospital is here for you.</a:t>
            </a:r>
          </a:p>
          <a:p>
            <a:endParaRPr lang="en-GB" dirty="0"/>
          </a:p>
        </p:txBody>
      </p:sp>
    </p:spTree>
    <p:extLst>
      <p:ext uri="{BB962C8B-B14F-4D97-AF65-F5344CB8AC3E}">
        <p14:creationId xmlns:p14="http://schemas.microsoft.com/office/powerpoint/2010/main" val="710463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Widescreen</PresentationFormat>
  <Paragraphs>107</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Wingdings</vt:lpstr>
      <vt:lpstr>Office Theme</vt:lpstr>
      <vt:lpstr>PowerPoint Presentation</vt:lpstr>
      <vt:lpstr>Our Council of Governors</vt:lpstr>
      <vt:lpstr>The role of the Council of Governors</vt:lpstr>
      <vt:lpstr>Working Together</vt:lpstr>
      <vt:lpstr>Our activity in 2023/2024</vt:lpstr>
      <vt:lpstr>Other Governor activities</vt:lpstr>
      <vt:lpstr>We listen</vt:lpstr>
      <vt:lpstr>Trust membership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Luigi Straccia</dc:creator>
  <cp:lastModifiedBy>Luigi Straccia</cp:lastModifiedBy>
  <cp:revision>1</cp:revision>
  <dcterms:created xsi:type="dcterms:W3CDTF">2024-10-10T08:05:41Z</dcterms:created>
  <dcterms:modified xsi:type="dcterms:W3CDTF">2024-10-10T08:05:47Z</dcterms:modified>
</cp:coreProperties>
</file>